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96" r:id="rId1"/>
  </p:sldMasterIdLst>
  <p:notesMasterIdLst>
    <p:notesMasterId r:id="rId32"/>
  </p:notesMasterIdLst>
  <p:handoutMasterIdLst>
    <p:handoutMasterId r:id="rId33"/>
  </p:handoutMasterIdLst>
  <p:sldIdLst>
    <p:sldId id="611" r:id="rId2"/>
    <p:sldId id="629" r:id="rId3"/>
    <p:sldId id="630" r:id="rId4"/>
    <p:sldId id="631" r:id="rId5"/>
    <p:sldId id="632" r:id="rId6"/>
    <p:sldId id="633" r:id="rId7"/>
    <p:sldId id="634" r:id="rId8"/>
    <p:sldId id="635" r:id="rId9"/>
    <p:sldId id="636" r:id="rId10"/>
    <p:sldId id="637" r:id="rId11"/>
    <p:sldId id="639" r:id="rId12"/>
    <p:sldId id="640" r:id="rId13"/>
    <p:sldId id="641" r:id="rId14"/>
    <p:sldId id="638" r:id="rId15"/>
    <p:sldId id="642" r:id="rId16"/>
    <p:sldId id="643" r:id="rId17"/>
    <p:sldId id="644" r:id="rId18"/>
    <p:sldId id="656" r:id="rId19"/>
    <p:sldId id="645" r:id="rId20"/>
    <p:sldId id="646" r:id="rId21"/>
    <p:sldId id="647" r:id="rId22"/>
    <p:sldId id="648" r:id="rId23"/>
    <p:sldId id="649" r:id="rId24"/>
    <p:sldId id="650" r:id="rId25"/>
    <p:sldId id="651" r:id="rId26"/>
    <p:sldId id="652" r:id="rId27"/>
    <p:sldId id="653" r:id="rId28"/>
    <p:sldId id="654" r:id="rId29"/>
    <p:sldId id="655" r:id="rId30"/>
    <p:sldId id="618" r:id="rId31"/>
  </p:sldIdLst>
  <p:sldSz cx="12192000" cy="6858000"/>
  <p:notesSz cx="6797675" cy="9926638"/>
  <p:custDataLst>
    <p:tags r:id="rId3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pos="6704" userDrawn="1">
          <p15:clr>
            <a:srgbClr val="A4A3A4"/>
          </p15:clr>
        </p15:guide>
        <p15:guide id="3" orient="horz" pos="268" userDrawn="1">
          <p15:clr>
            <a:srgbClr val="A4A3A4"/>
          </p15:clr>
        </p15:guide>
        <p15:guide id="4" pos="3940" userDrawn="1">
          <p15:clr>
            <a:srgbClr val="A4A3A4"/>
          </p15:clr>
        </p15:guide>
        <p15:guide id="5" orient="horz" pos="3613" userDrawn="1">
          <p15:clr>
            <a:srgbClr val="A4A3A4"/>
          </p15:clr>
        </p15:guide>
        <p15:guide id="6" orient="horz" pos="322" userDrawn="1">
          <p15:clr>
            <a:srgbClr val="A4A3A4"/>
          </p15:clr>
        </p15:guide>
        <p15:guide id="7" orient="horz" pos="1287" userDrawn="1">
          <p15:clr>
            <a:srgbClr val="A4A3A4"/>
          </p15:clr>
        </p15:guide>
        <p15:guide id="8" pos="7291" userDrawn="1">
          <p15:clr>
            <a:srgbClr val="A4A3A4"/>
          </p15:clr>
        </p15:guide>
        <p15:guide id="9" pos="421" userDrawn="1">
          <p15:clr>
            <a:srgbClr val="A4A3A4"/>
          </p15:clr>
        </p15:guide>
        <p15:guide id="10" pos="383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0">
          <p15:clr>
            <a:srgbClr val="A4A3A4"/>
          </p15:clr>
        </p15:guide>
        <p15:guide id="2" pos="3128">
          <p15:clr>
            <a:srgbClr val="A4A3A4"/>
          </p15:clr>
        </p15:guide>
        <p15:guide id="3" orient="horz" pos="3127">
          <p15:clr>
            <a:srgbClr val="A4A3A4"/>
          </p15:clr>
        </p15:guide>
        <p15:guide id="4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2814"/>
    <a:srgbClr val="004178"/>
    <a:srgbClr val="004077"/>
    <a:srgbClr val="E41B13"/>
    <a:srgbClr val="003C78"/>
    <a:srgbClr val="008000"/>
    <a:srgbClr val="000000"/>
    <a:srgbClr val="002960"/>
    <a:srgbClr val="EAEAEA"/>
    <a:srgbClr val="EF46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49" autoAdjust="0"/>
    <p:restoredTop sz="81194" autoAdjust="0"/>
  </p:normalViewPr>
  <p:slideViewPr>
    <p:cSldViewPr snapToGrid="0" snapToObjects="1">
      <p:cViewPr varScale="1">
        <p:scale>
          <a:sx n="82" d="100"/>
          <a:sy n="82" d="100"/>
        </p:scale>
        <p:origin x="499" y="72"/>
      </p:cViewPr>
      <p:guideLst>
        <p:guide orient="horz"/>
        <p:guide pos="6704"/>
        <p:guide orient="horz" pos="268"/>
        <p:guide pos="3940"/>
        <p:guide orient="horz" pos="3613"/>
        <p:guide orient="horz" pos="322"/>
        <p:guide orient="horz" pos="1287"/>
        <p:guide pos="7291"/>
        <p:guide pos="421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 snapToGrid="0" snapToObjects="1">
      <p:cViewPr varScale="1">
        <p:scale>
          <a:sx n="72" d="100"/>
          <a:sy n="72" d="100"/>
        </p:scale>
        <p:origin x="-4080" y="-120"/>
      </p:cViewPr>
      <p:guideLst>
        <p:guide orient="horz" pos="2140"/>
        <p:guide pos="3128"/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732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42" tIns="45921" rIns="91842" bIns="45921" numCol="1" anchor="t" anchorCtr="0" compatLnSpc="1">
            <a:prstTxWarp prst="textNoShape">
              <a:avLst/>
            </a:prstTxWarp>
          </a:bodyPr>
          <a:lstStyle>
            <a:lvl1pPr algn="l" defTabSz="919163">
              <a:defRPr sz="1200">
                <a:latin typeface="Times New Roman" pitchFamily="18" charset="0"/>
              </a:defRPr>
            </a:lvl1pPr>
          </a:lstStyle>
          <a:p>
            <a:endParaRPr lang="en-US" altLang="cs-CZ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945" y="1"/>
            <a:ext cx="2945731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42" tIns="45921" rIns="91842" bIns="45921" numCol="1" anchor="t" anchorCtr="0" compatLnSpc="1">
            <a:prstTxWarp prst="textNoShape">
              <a:avLst/>
            </a:prstTxWarp>
          </a:bodyPr>
          <a:lstStyle>
            <a:lvl1pPr algn="r" defTabSz="919163">
              <a:defRPr sz="1200">
                <a:latin typeface="Times New Roman" pitchFamily="18" charset="0"/>
              </a:defRPr>
            </a:lvl1pPr>
          </a:lstStyle>
          <a:p>
            <a:fld id="{4B173E4A-9082-4873-94F3-B4880A51F6C9}" type="datetime1">
              <a:rPr lang="en-US" altLang="cs-CZ"/>
              <a:pPr/>
              <a:t>5/5/2025</a:t>
            </a:fld>
            <a:endParaRPr lang="en-US" altLang="cs-CZ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307"/>
            <a:ext cx="2945732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42" tIns="45921" rIns="91842" bIns="45921" numCol="1" anchor="b" anchorCtr="0" compatLnSpc="1">
            <a:prstTxWarp prst="textNoShape">
              <a:avLst/>
            </a:prstTxWarp>
          </a:bodyPr>
          <a:lstStyle>
            <a:lvl1pPr algn="l" defTabSz="919163">
              <a:defRPr sz="1200">
                <a:latin typeface="Times New Roman" pitchFamily="18" charset="0"/>
              </a:defRPr>
            </a:lvl1pPr>
          </a:lstStyle>
          <a:p>
            <a:endParaRPr lang="en-US" altLang="cs-CZ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945" y="9430307"/>
            <a:ext cx="2945731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42" tIns="45921" rIns="91842" bIns="45921" numCol="1" anchor="b" anchorCtr="0" compatLnSpc="1">
            <a:prstTxWarp prst="textNoShape">
              <a:avLst/>
            </a:prstTxWarp>
          </a:bodyPr>
          <a:lstStyle>
            <a:lvl1pPr algn="r" defTabSz="919163">
              <a:defRPr sz="1200">
                <a:latin typeface="Times New Roman" pitchFamily="18" charset="0"/>
              </a:defRPr>
            </a:lvl1pPr>
          </a:lstStyle>
          <a:p>
            <a:fld id="{DB920940-9A53-49D0-A6AF-23A3A897D5A7}" type="slidenum">
              <a:rPr lang="en-US" altLang="cs-CZ"/>
              <a:pPr/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3052249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-858838" y="414338"/>
            <a:ext cx="8597901" cy="483711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34883" y="5588288"/>
            <a:ext cx="5791497" cy="221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cs-CZ"/>
              <a:t>Click to edit Master text styles</a:t>
            </a:r>
          </a:p>
        </p:txBody>
      </p:sp>
      <p:sp>
        <p:nvSpPr>
          <p:cNvPr id="5127" name="pg num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051192" y="9544920"/>
            <a:ext cx="540032" cy="184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 defTabSz="919163">
              <a:defRPr sz="1200"/>
            </a:lvl1pPr>
          </a:lstStyle>
          <a:p>
            <a:fld id="{9F4F3A6C-902E-44D0-BDF6-DDFE9D2D8673}" type="slidenum">
              <a:rPr lang="en-US" altLang="cs-CZ"/>
              <a:pPr/>
              <a:t>‹#›</a:t>
            </a:fld>
            <a:endParaRPr lang="en-US" altLang="cs-CZ"/>
          </a:p>
        </p:txBody>
      </p:sp>
      <p:sp>
        <p:nvSpPr>
          <p:cNvPr id="5137" name="McK Separator" hidden="1"/>
          <p:cNvSpPr>
            <a:spLocks noChangeShapeType="1"/>
          </p:cNvSpPr>
          <p:nvPr/>
        </p:nvSpPr>
        <p:spPr bwMode="auto">
          <a:xfrm>
            <a:off x="814939" y="1505232"/>
            <a:ext cx="519822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03813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lnSpc>
        <a:spcPct val="90000"/>
      </a:lnSpc>
      <a:spcBef>
        <a:spcPct val="30000"/>
      </a:spcBef>
      <a:spcAft>
        <a:spcPct val="0"/>
      </a:spcAft>
      <a:defRPr sz="1600" b="1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194357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388715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583072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77743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332290" algn="l" defTabSz="93291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748" algn="l" defTabSz="93291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5206" algn="l" defTabSz="93291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1664" algn="l" defTabSz="93291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Úvodní snímek bez podnadp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pro text 9"/>
          <p:cNvSpPr>
            <a:spLocks noGrp="1"/>
          </p:cNvSpPr>
          <p:nvPr>
            <p:ph type="body" sz="quarter" idx="10" hasCustomPrompt="1"/>
          </p:nvPr>
        </p:nvSpPr>
        <p:spPr>
          <a:xfrm>
            <a:off x="672786" y="1551788"/>
            <a:ext cx="2460429" cy="792639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sz="1800" b="1">
                <a:solidFill>
                  <a:srgbClr val="E6281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cs-CZ" dirty="0"/>
              <a:t>Draft</a:t>
            </a:r>
          </a:p>
        </p:txBody>
      </p:sp>
      <p:sp>
        <p:nvSpPr>
          <p:cNvPr id="11" name="Zástupný symbol pro text 9"/>
          <p:cNvSpPr>
            <a:spLocks noGrp="1"/>
          </p:cNvSpPr>
          <p:nvPr>
            <p:ph type="body" sz="quarter" idx="11" hasCustomPrompt="1"/>
          </p:nvPr>
        </p:nvSpPr>
        <p:spPr>
          <a:xfrm>
            <a:off x="672787" y="2607820"/>
            <a:ext cx="10841964" cy="1836740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lang="cs-CZ" sz="3900" smtClean="0">
                <a:solidFill>
                  <a:srgbClr val="E6281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cs-CZ" dirty="0"/>
              <a:t>Nadpis bez podnadpisu</a:t>
            </a:r>
          </a:p>
        </p:txBody>
      </p:sp>
      <p:sp>
        <p:nvSpPr>
          <p:cNvPr id="14" name="Zástupný symbol pro text 9"/>
          <p:cNvSpPr>
            <a:spLocks noGrp="1"/>
          </p:cNvSpPr>
          <p:nvPr>
            <p:ph type="body" sz="quarter" idx="13" hasCustomPrompt="1"/>
          </p:nvPr>
        </p:nvSpPr>
        <p:spPr>
          <a:xfrm>
            <a:off x="6266672" y="4705615"/>
            <a:ext cx="5254275" cy="782573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lang="cs-CZ" sz="1800" smtClean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cs-CZ" dirty="0"/>
              <a:t>Kde </a:t>
            </a:r>
          </a:p>
          <a:p>
            <a:pPr lvl="0"/>
            <a:r>
              <a:rPr lang="cs-CZ" dirty="0"/>
              <a:t>Kdy</a:t>
            </a:r>
          </a:p>
        </p:txBody>
      </p:sp>
      <p:sp>
        <p:nvSpPr>
          <p:cNvPr id="15" name="Zástupný symbol pro text 9"/>
          <p:cNvSpPr>
            <a:spLocks noGrp="1"/>
          </p:cNvSpPr>
          <p:nvPr>
            <p:ph type="body" sz="quarter" idx="14" hasCustomPrompt="1"/>
          </p:nvPr>
        </p:nvSpPr>
        <p:spPr>
          <a:xfrm>
            <a:off x="6266672" y="5749242"/>
            <a:ext cx="5254275" cy="598569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lang="cs-CZ" sz="1800" smtClean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cs-CZ" dirty="0"/>
              <a:t>Kdo</a:t>
            </a:r>
          </a:p>
        </p:txBody>
      </p:sp>
      <p:pic>
        <p:nvPicPr>
          <p:cNvPr id="9" name="Picture 2" descr="G:\04_ostatni\CORPORATE IDENTITY\ČAP\AA_LOGA\CZ\PNG_RGB\CAP_Barevne_Logo_3.png">
            <a:extLst>
              <a:ext uri="{FF2B5EF4-FFF2-40B4-BE49-F238E27FC236}">
                <a16:creationId xmlns:a16="http://schemas.microsoft.com/office/drawing/2014/main" id="{B340B3F7-03F9-4FF7-BFA0-7B9118B4898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047" y="125296"/>
            <a:ext cx="3263900" cy="1011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904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ový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 userDrawn="1"/>
        </p:nvSpPr>
        <p:spPr>
          <a:xfrm>
            <a:off x="10457941" y="6128993"/>
            <a:ext cx="1056808" cy="218816"/>
          </a:xfrm>
          <a:prstGeom prst="rect">
            <a:avLst/>
          </a:prstGeom>
          <a:noFill/>
        </p:spPr>
        <p:txBody>
          <a:bodyPr wrap="square" lIns="64298" tIns="32148" rIns="64298" bIns="32148" rtlCol="0" anchor="b">
            <a:spAutoFit/>
          </a:bodyPr>
          <a:lstStyle/>
          <a:p>
            <a:pPr algn="r" defTabSz="768033" fontAlgn="auto">
              <a:spcBef>
                <a:spcPts val="0"/>
              </a:spcBef>
              <a:spcAft>
                <a:spcPts val="0"/>
              </a:spcAft>
              <a:defRPr/>
            </a:pPr>
            <a:fld id="{7F7FD4EA-12DA-C949-AB74-52763B5A4E2F}" type="slidenum">
              <a:rPr lang="cs-CZ" sz="1000" b="1" smtClean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defTabSz="768033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cs-CZ" sz="1000" b="1" dirty="0">
              <a:solidFill>
                <a:srgbClr val="00417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0" hasCustomPrompt="1"/>
          </p:nvPr>
        </p:nvSpPr>
        <p:spPr>
          <a:xfrm>
            <a:off x="672788" y="504612"/>
            <a:ext cx="9445785" cy="79263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rgbClr val="E6281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dirty="0"/>
              <a:t>Nadpis.</a:t>
            </a:r>
          </a:p>
        </p:txBody>
      </p:sp>
      <p:sp>
        <p:nvSpPr>
          <p:cNvPr id="9" name="Zástupný symbol pro text 4"/>
          <p:cNvSpPr>
            <a:spLocks noGrp="1"/>
          </p:cNvSpPr>
          <p:nvPr>
            <p:ph type="body" sz="quarter" idx="11" hasCustomPrompt="1"/>
          </p:nvPr>
        </p:nvSpPr>
        <p:spPr>
          <a:xfrm>
            <a:off x="672788" y="5742726"/>
            <a:ext cx="9445785" cy="605085"/>
          </a:xfrm>
          <a:prstGeom prst="rect">
            <a:avLst/>
          </a:prstGeom>
        </p:spPr>
        <p:txBody>
          <a:bodyPr lIns="64298" tIns="32148" rIns="64298" bIns="32148" anchor="b"/>
          <a:lstStyle>
            <a:lvl1pPr marL="0" indent="0">
              <a:buNone/>
              <a:defRPr sz="1000" b="1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dirty="0"/>
              <a:t>* Poznámka</a:t>
            </a:r>
          </a:p>
        </p:txBody>
      </p:sp>
      <p:sp>
        <p:nvSpPr>
          <p:cNvPr id="10" name="Zástupný symbol pro text 4"/>
          <p:cNvSpPr>
            <a:spLocks noGrp="1"/>
          </p:cNvSpPr>
          <p:nvPr>
            <p:ph type="body" sz="quarter" idx="12" hasCustomPrompt="1"/>
          </p:nvPr>
        </p:nvSpPr>
        <p:spPr>
          <a:xfrm>
            <a:off x="672788" y="1551786"/>
            <a:ext cx="10947713" cy="3936400"/>
          </a:xfrm>
          <a:prstGeom prst="rect">
            <a:avLst/>
          </a:prstGeom>
        </p:spPr>
        <p:txBody>
          <a:bodyPr lIns="0" tIns="0" rIns="0" bIns="0" anchor="t"/>
          <a:lstStyle>
            <a:lvl1pPr marL="241115" indent="-241115">
              <a:lnSpc>
                <a:spcPct val="100000"/>
              </a:lnSpc>
              <a:spcBef>
                <a:spcPts val="600"/>
              </a:spcBef>
              <a:buFont typeface=".AppleSystemUIFont" charset="-120"/>
              <a:buChar char="–"/>
              <a:defRPr sz="1400" b="0" baseline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sz="1400" b="0" dirty="0"/>
              <a:t>Text</a:t>
            </a:r>
            <a:endParaRPr lang="cs-CZ" dirty="0"/>
          </a:p>
        </p:txBody>
      </p:sp>
      <p:pic>
        <p:nvPicPr>
          <p:cNvPr id="6" name="Picture 2" descr="G:\04_ostatni\CORPORATE IDENTITY\ČAP\AA_LOGA\CZ\PNG_RGB\CAP_Barevne_Logo_1.png">
            <a:extLst>
              <a:ext uri="{FF2B5EF4-FFF2-40B4-BE49-F238E27FC236}">
                <a16:creationId xmlns:a16="http://schemas.microsoft.com/office/drawing/2014/main" id="{16668C46-4E9B-4C6D-9CA8-C212347A2D9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0245" y="280957"/>
            <a:ext cx="1078461" cy="70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633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kapitoly na modrém">
    <p:bg>
      <p:bgPr>
        <a:solidFill>
          <a:srgbClr val="0041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>
            <p:ph type="body" sz="quarter" idx="11" hasCustomPrompt="1"/>
          </p:nvPr>
        </p:nvSpPr>
        <p:spPr>
          <a:xfrm>
            <a:off x="672787" y="2610457"/>
            <a:ext cx="10841964" cy="3737353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sz="3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dirty="0"/>
              <a:t>Nadpis kapitoly.</a:t>
            </a:r>
          </a:p>
        </p:txBody>
      </p:sp>
      <p:sp>
        <p:nvSpPr>
          <p:cNvPr id="6" name="TextovéPole 5"/>
          <p:cNvSpPr txBox="1"/>
          <p:nvPr userDrawn="1"/>
        </p:nvSpPr>
        <p:spPr>
          <a:xfrm>
            <a:off x="10457941" y="6128993"/>
            <a:ext cx="1056808" cy="218816"/>
          </a:xfrm>
          <a:prstGeom prst="rect">
            <a:avLst/>
          </a:prstGeom>
          <a:noFill/>
        </p:spPr>
        <p:txBody>
          <a:bodyPr wrap="square" lIns="64298" tIns="32148" rIns="64298" bIns="32148" rtlCol="0" anchor="b">
            <a:spAutoFit/>
          </a:bodyPr>
          <a:lstStyle/>
          <a:p>
            <a:pPr algn="r" defTabSz="768033" fontAlgn="auto">
              <a:spcBef>
                <a:spcPts val="0"/>
              </a:spcBef>
              <a:spcAft>
                <a:spcPts val="0"/>
              </a:spcAft>
              <a:defRPr/>
            </a:pPr>
            <a:fld id="{7F7FD4EA-12DA-C949-AB74-52763B5A4E2F}" type="slidenum">
              <a:rPr lang="cs-CZ" sz="1000" b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defTabSz="768033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cs-CZ" sz="1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G:\04_ostatni\CORPORATE IDENTITY\ČAP\AA_LOGA\CZ\PNG_RGB\CAP_Logo_Modre_Pozadi_1.png">
            <a:extLst>
              <a:ext uri="{FF2B5EF4-FFF2-40B4-BE49-F238E27FC236}">
                <a16:creationId xmlns:a16="http://schemas.microsoft.com/office/drawing/2014/main" id="{0CB42451-808C-405C-BD24-50EF7BCDB83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0244" y="272719"/>
            <a:ext cx="1078462" cy="70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772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vý snímek, 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 userDrawn="1"/>
        </p:nvSpPr>
        <p:spPr>
          <a:xfrm>
            <a:off x="10457941" y="6128993"/>
            <a:ext cx="1056808" cy="218816"/>
          </a:xfrm>
          <a:prstGeom prst="rect">
            <a:avLst/>
          </a:prstGeom>
          <a:noFill/>
        </p:spPr>
        <p:txBody>
          <a:bodyPr wrap="square" lIns="64298" tIns="32148" rIns="64298" bIns="32148" rtlCol="0" anchor="b">
            <a:spAutoFit/>
          </a:bodyPr>
          <a:lstStyle/>
          <a:p>
            <a:pPr algn="r" defTabSz="768033" fontAlgn="auto">
              <a:spcBef>
                <a:spcPts val="0"/>
              </a:spcBef>
              <a:spcAft>
                <a:spcPts val="0"/>
              </a:spcAft>
              <a:defRPr/>
            </a:pPr>
            <a:fld id="{7F7FD4EA-12DA-C949-AB74-52763B5A4E2F}" type="slidenum">
              <a:rPr lang="cs-CZ" sz="1000" b="1" smtClean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defTabSz="768033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cs-CZ" sz="1000" b="1" dirty="0">
              <a:solidFill>
                <a:srgbClr val="00417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0" hasCustomPrompt="1"/>
          </p:nvPr>
        </p:nvSpPr>
        <p:spPr>
          <a:xfrm>
            <a:off x="672788" y="504612"/>
            <a:ext cx="9445785" cy="792639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sz="2400" b="1">
                <a:solidFill>
                  <a:srgbClr val="E6281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dirty="0"/>
              <a:t>Nadpis.</a:t>
            </a:r>
          </a:p>
        </p:txBody>
      </p:sp>
      <p:sp>
        <p:nvSpPr>
          <p:cNvPr id="9" name="Zástupný symbol pro text 4"/>
          <p:cNvSpPr>
            <a:spLocks noGrp="1"/>
          </p:cNvSpPr>
          <p:nvPr>
            <p:ph type="body" sz="quarter" idx="11" hasCustomPrompt="1"/>
          </p:nvPr>
        </p:nvSpPr>
        <p:spPr>
          <a:xfrm>
            <a:off x="672788" y="5742726"/>
            <a:ext cx="9445785" cy="605085"/>
          </a:xfrm>
          <a:prstGeom prst="rect">
            <a:avLst/>
          </a:prstGeom>
        </p:spPr>
        <p:txBody>
          <a:bodyPr lIns="64298" tIns="32148" rIns="64298" bIns="32148" anchor="b"/>
          <a:lstStyle>
            <a:lvl1pPr marL="0" indent="0">
              <a:buNone/>
              <a:defRPr sz="1000" b="1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dirty="0"/>
              <a:t>* Poznámka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2" hasCustomPrompt="1"/>
          </p:nvPr>
        </p:nvSpPr>
        <p:spPr>
          <a:xfrm>
            <a:off x="672788" y="1551786"/>
            <a:ext cx="9445785" cy="3936400"/>
          </a:xfrm>
          <a:prstGeom prst="rect">
            <a:avLst/>
          </a:prstGeom>
        </p:spPr>
        <p:txBody>
          <a:bodyPr lIns="0" tIns="0" rIns="0" bIns="0"/>
          <a:lstStyle>
            <a:lvl1pPr marL="228578" indent="-228578">
              <a:buFont typeface=".AppleSystemUIFont" charset="-120"/>
              <a:buChar char="–"/>
              <a:defRPr sz="140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732" indent="-228578">
              <a:buFont typeface="Courier New" panose="02070309020205020404" pitchFamily="49" charset="0"/>
              <a:buChar char="o"/>
              <a:defRPr sz="140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2886" indent="-228578">
              <a:buFont typeface="Wingdings" panose="05000000000000000000" pitchFamily="2" charset="2"/>
              <a:buChar char="§"/>
              <a:defRPr sz="140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041" indent="-228578">
              <a:buFont typeface="Arial" panose="020B0604020202020204" pitchFamily="34" charset="0"/>
              <a:buChar char="•"/>
              <a:defRPr sz="140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196" indent="-228578">
              <a:buFont typeface=".AppleSystemUIFont" charset="-120"/>
              <a:buChar char="–"/>
              <a:defRPr sz="140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úroveň.</a:t>
            </a:r>
          </a:p>
          <a:p>
            <a:pPr lvl="2"/>
            <a:r>
              <a:rPr lang="cs-CZ" dirty="0"/>
              <a:t>Třetí úroveň.</a:t>
            </a:r>
          </a:p>
          <a:p>
            <a:pPr lvl="3"/>
            <a:r>
              <a:rPr lang="cs-CZ" dirty="0"/>
              <a:t>Čtvrtá úroveň.</a:t>
            </a:r>
          </a:p>
          <a:p>
            <a:pPr lvl="4"/>
            <a:r>
              <a:rPr lang="cs-CZ" dirty="0"/>
              <a:t>Pátá úroveň.</a:t>
            </a:r>
          </a:p>
        </p:txBody>
      </p:sp>
      <p:pic>
        <p:nvPicPr>
          <p:cNvPr id="8" name="Picture 2" descr="G:\04_ostatni\CORPORATE IDENTITY\ČAP\AA_LOGA\CZ\PNG_RGB\CAP_Barevne_Logo_1.png">
            <a:extLst>
              <a:ext uri="{FF2B5EF4-FFF2-40B4-BE49-F238E27FC236}">
                <a16:creationId xmlns:a16="http://schemas.microsoft.com/office/drawing/2014/main" id="{56F996D5-2A9A-4D64-A4C8-4CB38D083EF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0245" y="280957"/>
            <a:ext cx="1078461" cy="70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813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grafie s nadpisem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 userDrawn="1"/>
        </p:nvSpPr>
        <p:spPr>
          <a:xfrm>
            <a:off x="10457941" y="6128993"/>
            <a:ext cx="1056808" cy="218816"/>
          </a:xfrm>
          <a:prstGeom prst="rect">
            <a:avLst/>
          </a:prstGeom>
          <a:noFill/>
        </p:spPr>
        <p:txBody>
          <a:bodyPr wrap="square" lIns="64298" tIns="32148" rIns="64298" bIns="32148" rtlCol="0" anchor="b">
            <a:spAutoFit/>
          </a:bodyPr>
          <a:lstStyle/>
          <a:p>
            <a:pPr algn="r" defTabSz="768033" fontAlgn="auto">
              <a:spcBef>
                <a:spcPts val="0"/>
              </a:spcBef>
              <a:spcAft>
                <a:spcPts val="0"/>
              </a:spcAft>
              <a:defRPr/>
            </a:pPr>
            <a:fld id="{7F7FD4EA-12DA-C949-AB74-52763B5A4E2F}" type="slidenum">
              <a:rPr lang="cs-CZ" sz="1000" b="1" smtClean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defTabSz="768033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cs-CZ" sz="1000" b="1" dirty="0">
              <a:solidFill>
                <a:srgbClr val="00417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text 4"/>
          <p:cNvSpPr>
            <a:spLocks noGrp="1"/>
          </p:cNvSpPr>
          <p:nvPr>
            <p:ph type="body" sz="quarter" idx="12" hasCustomPrompt="1"/>
          </p:nvPr>
        </p:nvSpPr>
        <p:spPr>
          <a:xfrm>
            <a:off x="680228" y="1557369"/>
            <a:ext cx="5254275" cy="787056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sz="1400" b="1" baseline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dirty="0"/>
              <a:t>Nadpis 1.</a:t>
            </a:r>
          </a:p>
        </p:txBody>
      </p:sp>
      <p:sp>
        <p:nvSpPr>
          <p:cNvPr id="8" name="Zástupný symbol pro text 4"/>
          <p:cNvSpPr>
            <a:spLocks noGrp="1"/>
          </p:cNvSpPr>
          <p:nvPr>
            <p:ph type="body" sz="quarter" idx="10" hasCustomPrompt="1"/>
          </p:nvPr>
        </p:nvSpPr>
        <p:spPr>
          <a:xfrm>
            <a:off x="672788" y="504612"/>
            <a:ext cx="9445785" cy="792639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sz="2400" b="1">
                <a:solidFill>
                  <a:srgbClr val="E6281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dirty="0"/>
              <a:t>Nadpis.</a:t>
            </a:r>
          </a:p>
        </p:txBody>
      </p:sp>
      <p:sp>
        <p:nvSpPr>
          <p:cNvPr id="9" name="Zástupný symbol pro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267917" y="1557369"/>
            <a:ext cx="5254275" cy="787056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sz="1400" b="1" baseline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dirty="0"/>
              <a:t>Nadpis 2.</a:t>
            </a:r>
          </a:p>
        </p:txBody>
      </p:sp>
      <p:sp>
        <p:nvSpPr>
          <p:cNvPr id="4" name="Zástupný symbol pro obrázek 3"/>
          <p:cNvSpPr>
            <a:spLocks noGrp="1"/>
          </p:cNvSpPr>
          <p:nvPr>
            <p:ph type="pic" sz="quarter" idx="14" hasCustomPrompt="1"/>
          </p:nvPr>
        </p:nvSpPr>
        <p:spPr>
          <a:xfrm>
            <a:off x="672785" y="2600081"/>
            <a:ext cx="5254275" cy="2888107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sz="1400" b="1" baseline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Místo pro fotku, graf</a:t>
            </a:r>
          </a:p>
        </p:txBody>
      </p:sp>
      <p:sp>
        <p:nvSpPr>
          <p:cNvPr id="10" name="Zástupný symbol pro obrázek 3"/>
          <p:cNvSpPr>
            <a:spLocks noGrp="1"/>
          </p:cNvSpPr>
          <p:nvPr>
            <p:ph type="pic" sz="quarter" idx="15" hasCustomPrompt="1"/>
          </p:nvPr>
        </p:nvSpPr>
        <p:spPr>
          <a:xfrm>
            <a:off x="6267917" y="2600081"/>
            <a:ext cx="5254275" cy="2888107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sz="1400" b="1" baseline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Místo pro fotku, graf</a:t>
            </a:r>
          </a:p>
        </p:txBody>
      </p:sp>
      <p:sp>
        <p:nvSpPr>
          <p:cNvPr id="11" name="Zástupný symbol pro text 4"/>
          <p:cNvSpPr>
            <a:spLocks noGrp="1"/>
          </p:cNvSpPr>
          <p:nvPr>
            <p:ph type="body" sz="quarter" idx="11" hasCustomPrompt="1"/>
          </p:nvPr>
        </p:nvSpPr>
        <p:spPr>
          <a:xfrm>
            <a:off x="672788" y="5742726"/>
            <a:ext cx="9445785" cy="605085"/>
          </a:xfrm>
          <a:prstGeom prst="rect">
            <a:avLst/>
          </a:prstGeom>
        </p:spPr>
        <p:txBody>
          <a:bodyPr lIns="64298" tIns="32148" rIns="64298" bIns="32148" anchor="b"/>
          <a:lstStyle>
            <a:lvl1pPr marL="0" indent="0">
              <a:buNone/>
              <a:defRPr sz="1000" b="1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dirty="0"/>
              <a:t>* Poznámka</a:t>
            </a:r>
          </a:p>
        </p:txBody>
      </p:sp>
      <p:pic>
        <p:nvPicPr>
          <p:cNvPr id="13" name="Picture 2" descr="G:\04_ostatni\CORPORATE IDENTITY\ČAP\AA_LOGA\CZ\PNG_RGB\CAP_Barevne_Logo_1.png">
            <a:extLst>
              <a:ext uri="{FF2B5EF4-FFF2-40B4-BE49-F238E27FC236}">
                <a16:creationId xmlns:a16="http://schemas.microsoft.com/office/drawing/2014/main" id="{69B7BC34-1AF4-42EA-A79C-3477857CBD2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0245" y="280957"/>
            <a:ext cx="1078461" cy="70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388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grafie 1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 userDrawn="1"/>
        </p:nvSpPr>
        <p:spPr>
          <a:xfrm>
            <a:off x="10457941" y="6128993"/>
            <a:ext cx="1056808" cy="218816"/>
          </a:xfrm>
          <a:prstGeom prst="rect">
            <a:avLst/>
          </a:prstGeom>
          <a:noFill/>
        </p:spPr>
        <p:txBody>
          <a:bodyPr wrap="square" lIns="64298" tIns="32148" rIns="64298" bIns="32148" rtlCol="0" anchor="b">
            <a:spAutoFit/>
          </a:bodyPr>
          <a:lstStyle/>
          <a:p>
            <a:pPr algn="r" defTabSz="768033" fontAlgn="auto">
              <a:spcBef>
                <a:spcPts val="0"/>
              </a:spcBef>
              <a:spcAft>
                <a:spcPts val="0"/>
              </a:spcAft>
              <a:defRPr/>
            </a:pPr>
            <a:fld id="{7F7FD4EA-12DA-C949-AB74-52763B5A4E2F}" type="slidenum">
              <a:rPr lang="cs-CZ" sz="1000" b="1" smtClean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defTabSz="768033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cs-CZ" sz="1000" b="1" dirty="0">
              <a:solidFill>
                <a:srgbClr val="00417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Zástupný symbol pro text 4"/>
          <p:cNvSpPr>
            <a:spLocks noGrp="1"/>
          </p:cNvSpPr>
          <p:nvPr>
            <p:ph type="body" sz="quarter" idx="10" hasCustomPrompt="1"/>
          </p:nvPr>
        </p:nvSpPr>
        <p:spPr>
          <a:xfrm>
            <a:off x="672788" y="504612"/>
            <a:ext cx="9445785" cy="792639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sz="2400" b="1">
                <a:solidFill>
                  <a:srgbClr val="E6281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 dirty="0"/>
              <a:t>Nadpis.</a:t>
            </a:r>
          </a:p>
        </p:txBody>
      </p:sp>
      <p:sp>
        <p:nvSpPr>
          <p:cNvPr id="4" name="Zástupný symbol pro obrázek 3"/>
          <p:cNvSpPr>
            <a:spLocks noGrp="1"/>
          </p:cNvSpPr>
          <p:nvPr>
            <p:ph type="pic" sz="quarter" idx="14" hasCustomPrompt="1"/>
          </p:nvPr>
        </p:nvSpPr>
        <p:spPr>
          <a:xfrm>
            <a:off x="672787" y="1551786"/>
            <a:ext cx="10841964" cy="3936400"/>
          </a:xfrm>
          <a:prstGeom prst="rect">
            <a:avLst/>
          </a:prstGeom>
        </p:spPr>
        <p:txBody>
          <a:bodyPr lIns="64298" tIns="32148" rIns="64298" bIns="32148"/>
          <a:lstStyle>
            <a:lvl1pPr marL="0" indent="0">
              <a:buNone/>
              <a:defRPr sz="1400" b="1" baseline="0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Místo pro fotku, graf</a:t>
            </a:r>
          </a:p>
        </p:txBody>
      </p:sp>
      <p:sp>
        <p:nvSpPr>
          <p:cNvPr id="11" name="Zástupný symbol pro text 4"/>
          <p:cNvSpPr>
            <a:spLocks noGrp="1"/>
          </p:cNvSpPr>
          <p:nvPr>
            <p:ph type="body" sz="quarter" idx="11" hasCustomPrompt="1"/>
          </p:nvPr>
        </p:nvSpPr>
        <p:spPr>
          <a:xfrm>
            <a:off x="672788" y="5742726"/>
            <a:ext cx="9445785" cy="605085"/>
          </a:xfrm>
          <a:prstGeom prst="rect">
            <a:avLst/>
          </a:prstGeom>
        </p:spPr>
        <p:txBody>
          <a:bodyPr lIns="64298" tIns="32148" rIns="64298" bIns="32148" anchor="b"/>
          <a:lstStyle>
            <a:lvl1pPr marL="0" indent="0">
              <a:buNone/>
              <a:defRPr sz="1000" b="1">
                <a:solidFill>
                  <a:srgbClr val="00417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55" indent="0">
              <a:buNone/>
              <a:defRPr/>
            </a:lvl2pPr>
            <a:lvl3pPr marL="914310" indent="0">
              <a:buNone/>
              <a:defRPr/>
            </a:lvl3pPr>
            <a:lvl4pPr marL="1371464" indent="0">
              <a:buNone/>
              <a:defRPr/>
            </a:lvl4pPr>
            <a:lvl5pPr marL="1828620" indent="0">
              <a:buNone/>
              <a:defRPr/>
            </a:lvl5pPr>
          </a:lstStyle>
          <a:p>
            <a:pPr lvl="0"/>
            <a:r>
              <a:rPr lang="cs-CZ"/>
              <a:t>* Poznámka</a:t>
            </a:r>
            <a:endParaRPr lang="cs-CZ" dirty="0"/>
          </a:p>
        </p:txBody>
      </p:sp>
      <p:pic>
        <p:nvPicPr>
          <p:cNvPr id="9" name="Picture 2" descr="G:\04_ostatni\CORPORATE IDENTITY\ČAP\AA_LOGA\CZ\PNG_RGB\CAP_Barevne_Logo_1.png">
            <a:extLst>
              <a:ext uri="{FF2B5EF4-FFF2-40B4-BE49-F238E27FC236}">
                <a16:creationId xmlns:a16="http://schemas.microsoft.com/office/drawing/2014/main" id="{664DD749-66BA-4EC7-ABA9-E4128150C39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0245" y="280957"/>
            <a:ext cx="1078461" cy="70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534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505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12" r:id="rId2"/>
    <p:sldLayoutId id="2147483713" r:id="rId3"/>
    <p:sldLayoutId id="2147483665" r:id="rId4"/>
    <p:sldLayoutId id="2147483666" r:id="rId5"/>
    <p:sldLayoutId id="2147483668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03" userDrawn="1">
          <p15:clr>
            <a:srgbClr val="F26B43"/>
          </p15:clr>
        </p15:guide>
        <p15:guide id="2" pos="1556" userDrawn="1">
          <p15:clr>
            <a:srgbClr val="F26B43"/>
          </p15:clr>
        </p15:guide>
        <p15:guide id="3" pos="1860" userDrawn="1">
          <p15:clr>
            <a:srgbClr val="F26B43"/>
          </p15:clr>
        </p15:guide>
        <p15:guide id="4" pos="2807" userDrawn="1">
          <p15:clr>
            <a:srgbClr val="F26B43"/>
          </p15:clr>
        </p15:guide>
        <p15:guide id="5" pos="3105" userDrawn="1">
          <p15:clr>
            <a:srgbClr val="F26B43"/>
          </p15:clr>
        </p15:guide>
        <p15:guide id="6" pos="4052" userDrawn="1">
          <p15:clr>
            <a:srgbClr val="F26B43"/>
          </p15:clr>
        </p15:guide>
        <p15:guide id="7" pos="4356" userDrawn="1">
          <p15:clr>
            <a:srgbClr val="F26B43"/>
          </p15:clr>
        </p15:guide>
        <p15:guide id="8" pos="5309" userDrawn="1">
          <p15:clr>
            <a:srgbClr val="F26B43"/>
          </p15:clr>
        </p15:guide>
        <p15:guide id="9" pos="5615" userDrawn="1">
          <p15:clr>
            <a:srgbClr val="F26B43"/>
          </p15:clr>
        </p15:guide>
        <p15:guide id="10" pos="6561" userDrawn="1">
          <p15:clr>
            <a:srgbClr val="F26B43"/>
          </p15:clr>
        </p15:guide>
        <p15:guide id="11" pos="6865" userDrawn="1">
          <p15:clr>
            <a:srgbClr val="F26B43"/>
          </p15:clr>
        </p15:guide>
        <p15:guide id="12" pos="7812" userDrawn="1">
          <p15:clr>
            <a:srgbClr val="F26B43"/>
          </p15:clr>
        </p15:guide>
        <p15:guide id="13" pos="8117" userDrawn="1">
          <p15:clr>
            <a:srgbClr val="F26B43"/>
          </p15:clr>
        </p15:guide>
        <p15:guide id="14" pos="10315" userDrawn="1">
          <p15:clr>
            <a:srgbClr val="F26B43"/>
          </p15:clr>
        </p15:guide>
        <p15:guide id="15" pos="9368" userDrawn="1">
          <p15:clr>
            <a:srgbClr val="F26B43"/>
          </p15:clr>
        </p15:guide>
        <p15:guide id="16" pos="9064" userDrawn="1">
          <p15:clr>
            <a:srgbClr val="F26B43"/>
          </p15:clr>
        </p15:guide>
        <p15:guide id="17" orient="horz" pos="452" userDrawn="1">
          <p15:clr>
            <a:srgbClr val="F26B43"/>
          </p15:clr>
        </p15:guide>
        <p15:guide id="18" orient="horz" pos="1162" userDrawn="1">
          <p15:clr>
            <a:srgbClr val="F26B43"/>
          </p15:clr>
        </p15:guide>
        <p15:guide id="19" orient="horz" pos="1390" userDrawn="1">
          <p15:clr>
            <a:srgbClr val="F26B43"/>
          </p15:clr>
        </p15:guide>
        <p15:guide id="20" orient="horz" pos="2100" userDrawn="1">
          <p15:clr>
            <a:srgbClr val="F26B43"/>
          </p15:clr>
        </p15:guide>
        <p15:guide id="21" orient="horz" pos="2329" userDrawn="1">
          <p15:clr>
            <a:srgbClr val="F26B43"/>
          </p15:clr>
        </p15:guide>
        <p15:guide id="22" orient="horz" pos="3044" userDrawn="1">
          <p15:clr>
            <a:srgbClr val="F26B43"/>
          </p15:clr>
        </p15:guide>
        <p15:guide id="23" orient="horz" pos="3267" userDrawn="1">
          <p15:clr>
            <a:srgbClr val="F26B43"/>
          </p15:clr>
        </p15:guide>
        <p15:guide id="24" orient="horz" pos="3982" userDrawn="1">
          <p15:clr>
            <a:srgbClr val="F26B43"/>
          </p15:clr>
        </p15:guide>
        <p15:guide id="25" orient="horz" pos="4201" userDrawn="1">
          <p15:clr>
            <a:srgbClr val="F26B43"/>
          </p15:clr>
        </p15:guide>
        <p15:guide id="26" orient="horz" pos="4916" userDrawn="1">
          <p15:clr>
            <a:srgbClr val="F26B43"/>
          </p15:clr>
        </p15:guide>
        <p15:guide id="27" orient="horz" pos="5144" userDrawn="1">
          <p15:clr>
            <a:srgbClr val="F26B43"/>
          </p15:clr>
        </p15:guide>
        <p15:guide id="28" orient="horz" pos="568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quarter" idx="11"/>
          </p:nvPr>
        </p:nvSpPr>
        <p:spPr>
          <a:xfrm>
            <a:off x="336031" y="1586361"/>
            <a:ext cx="11184916" cy="2655276"/>
          </a:xfrm>
        </p:spPr>
        <p:txBody>
          <a:bodyPr>
            <a:normAutofit/>
          </a:bodyPr>
          <a:lstStyle/>
          <a:p>
            <a:r>
              <a:rPr lang="cs-CZ" b="1" dirty="0"/>
              <a:t>Škody NAT CAT majetek 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cs-CZ" sz="2600" dirty="0"/>
              <a:t>Povodně 2024 a dlouhodobý vývoj NAT CAT 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cs-CZ" sz="2600" dirty="0"/>
              <a:t>Srovnání parametru pojištění majetku s POV a HAV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cs-CZ" sz="2600" dirty="0"/>
              <a:t>Kalkulace NAT CAT fond a povinné majetkové pojištění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28. března 2025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Petr Jedlička</a:t>
            </a:r>
          </a:p>
        </p:txBody>
      </p:sp>
    </p:spTree>
    <p:extLst>
      <p:ext uri="{BB962C8B-B14F-4D97-AF65-F5344CB8AC3E}">
        <p14:creationId xmlns:p14="http://schemas.microsoft.com/office/powerpoint/2010/main" val="2177184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E5A7F5CC-11CB-4AA4-9C47-859187516D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altLang="cs-CZ" dirty="0"/>
              <a:t>Přehled nejzávažnějších škod přírodních živlů</a:t>
            </a:r>
            <a:endParaRPr lang="cs-CZ" dirty="0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1897B60-0B81-4573-9CF4-692869229C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62" y="1051314"/>
            <a:ext cx="11787188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176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A0B5C959-F173-4EB6-814D-3AB8BC19E1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altLang="cs-CZ" dirty="0"/>
              <a:t>Počet NAT CAT škod dle skupin rizik</a:t>
            </a:r>
            <a:endParaRPr lang="cs-CZ" dirty="0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8B43588E-BFB5-4FEE-BA1A-96BAFB11626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143" y="1040180"/>
            <a:ext cx="10947713" cy="3936400"/>
          </a:xfrm>
        </p:spPr>
        <p:txBody>
          <a:bodyPr>
            <a:normAutofit/>
          </a:bodyPr>
          <a:lstStyle/>
          <a:p>
            <a:r>
              <a:rPr lang="cs-CZ" altLang="cs-CZ" sz="1800" dirty="0"/>
              <a:t>Roční počty řešených pojistných událostí z živlů.</a:t>
            </a:r>
          </a:p>
          <a:p>
            <a:r>
              <a:rPr lang="cs-CZ" sz="1800" dirty="0"/>
              <a:t>Rok 2024 rekordní i z tohoto pohledu…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097AD76-1861-4326-BDE3-89B60D697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2974"/>
            <a:ext cx="11897106" cy="363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689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5AA3A71E-27E2-4E06-9B75-1B397D8794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72788" y="510189"/>
            <a:ext cx="9445785" cy="792639"/>
          </a:xfrm>
        </p:spPr>
        <p:txBody>
          <a:bodyPr/>
          <a:lstStyle/>
          <a:p>
            <a:r>
              <a:rPr lang="cs-CZ" altLang="cs-CZ" dirty="0"/>
              <a:t>Objem NAT CAT škod dle skupin rizik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384F7A20-E25F-4476-ACF5-AE00803EE8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0122" y="1022054"/>
            <a:ext cx="10947713" cy="4230158"/>
          </a:xfrm>
        </p:spPr>
        <p:txBody>
          <a:bodyPr>
            <a:normAutofit/>
          </a:bodyPr>
          <a:lstStyle/>
          <a:p>
            <a:r>
              <a:rPr lang="cs-CZ" altLang="cs-CZ" sz="1800" dirty="0"/>
              <a:t>Objemy řešených škod (nominálně v cenách daného roku).</a:t>
            </a:r>
          </a:p>
          <a:p>
            <a:r>
              <a:rPr lang="cs-CZ" sz="1800" dirty="0"/>
              <a:t>Vývoj bez jasného trendu, roční hodnoty ovlivňují „mimořádné“ CAT  jevy</a:t>
            </a:r>
          </a:p>
          <a:p>
            <a:r>
              <a:rPr lang="cs-CZ" sz="1800" dirty="0"/>
              <a:t>Od roku 2013 se až do roku 2024 nevyskytovaly plošné povodně, ale výrazně více orkánů</a:t>
            </a:r>
          </a:p>
          <a:p>
            <a:r>
              <a:rPr lang="cs-CZ" sz="1800" dirty="0"/>
              <a:t>Rok 2024 mimo měřítka předchozích let</a:t>
            </a:r>
          </a:p>
          <a:p>
            <a:endParaRPr lang="cs-CZ" sz="1800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86533B8-C6B8-4F76-9E6B-5D613A98B7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840" y="2793441"/>
            <a:ext cx="12024932" cy="370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676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1DBCA76E-AEA1-4A17-82F0-72275B133A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altLang="cs-CZ" dirty="0"/>
              <a:t>Trend vývoje objemu NAT CAT</a:t>
            </a:r>
            <a:endParaRPr lang="cs-CZ" dirty="0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68BD337D-68B9-46CE-A3E8-0EE4D116E47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8831" y="998487"/>
            <a:ext cx="10947713" cy="3936400"/>
          </a:xfrm>
        </p:spPr>
        <p:txBody>
          <a:bodyPr>
            <a:normAutofit/>
          </a:bodyPr>
          <a:lstStyle/>
          <a:p>
            <a:r>
              <a:rPr lang="cs-CZ" altLang="cs-CZ" sz="1800" dirty="0"/>
              <a:t>Od roku 2015 (konec období velkých povodní) dosahoval objem NAT CAT škod ze standardních frekvenčních událostí „pouze“ </a:t>
            </a:r>
            <a:r>
              <a:rPr lang="cs-CZ" altLang="cs-CZ" sz="1800" b="1" dirty="0">
                <a:solidFill>
                  <a:srgbClr val="E62814"/>
                </a:solidFill>
              </a:rPr>
              <a:t>cca 2 mld. Kč ročně</a:t>
            </a:r>
            <a:r>
              <a:rPr lang="cs-CZ" altLang="cs-CZ" sz="1800" dirty="0"/>
              <a:t>.</a:t>
            </a:r>
          </a:p>
          <a:p>
            <a:r>
              <a:rPr lang="cs-CZ" altLang="cs-CZ" sz="1800" dirty="0"/>
              <a:t>Postupně tento objem narostl až na úroveň </a:t>
            </a:r>
            <a:r>
              <a:rPr lang="cs-CZ" altLang="cs-CZ" sz="1800" b="1" dirty="0">
                <a:solidFill>
                  <a:srgbClr val="E62814"/>
                </a:solidFill>
              </a:rPr>
              <a:t>cca 5 mld. Kč</a:t>
            </a:r>
            <a:r>
              <a:rPr lang="cs-CZ" altLang="cs-CZ" sz="1800" dirty="0"/>
              <a:t>.</a:t>
            </a:r>
            <a:r>
              <a:rPr lang="cs-CZ" altLang="cs-CZ" sz="1800" b="1" dirty="0"/>
              <a:t> </a:t>
            </a:r>
            <a:r>
              <a:rPr lang="cs-CZ" altLang="cs-CZ" sz="1800" dirty="0"/>
              <a:t>Korekce v roce 2023 může být nahodilá.</a:t>
            </a:r>
          </a:p>
          <a:p>
            <a:r>
              <a:rPr lang="cs-CZ" altLang="cs-CZ" sz="1800" dirty="0"/>
              <a:t>Odhadovaný objem NAT CAT mimo povodně ze září 2024 za celý rok 2024 na úrovni cca 3,7 mld. Kč</a:t>
            </a:r>
          </a:p>
          <a:p>
            <a:r>
              <a:rPr lang="cs-CZ" altLang="cs-CZ" sz="1800" dirty="0"/>
              <a:t>Jedná se o hodnoty po očištění o vliv inflace a tím vzájemně srovnatelné.</a:t>
            </a:r>
          </a:p>
          <a:p>
            <a:r>
              <a:rPr lang="cs-CZ" altLang="cs-CZ" sz="1800" dirty="0"/>
              <a:t>Mimořádné události typu tornádo objemy škod dále navyšují.</a:t>
            </a:r>
          </a:p>
          <a:p>
            <a:r>
              <a:rPr lang="cs-CZ" altLang="cs-CZ" sz="1800" dirty="0"/>
              <a:t>Zásadní nárůst vlivem povodní 2024 </a:t>
            </a:r>
            <a:br>
              <a:rPr lang="cs-CZ" altLang="cs-CZ" sz="1800" dirty="0"/>
            </a:br>
            <a:endParaRPr lang="cs-CZ" sz="1800" dirty="0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D45F544-544C-4E2A-AC02-EC1733CCF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25925"/>
            <a:ext cx="12192000" cy="2990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573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A6668B47-34B0-4A87-9DF6-A38CB80ACA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61"/>
          <a:stretch/>
        </p:blipFill>
        <p:spPr>
          <a:xfrm>
            <a:off x="418856" y="831809"/>
            <a:ext cx="10932795" cy="2921092"/>
          </a:xfrm>
          <a:prstGeom prst="rect">
            <a:avLst/>
          </a:prstGeom>
        </p:spPr>
      </p:pic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7103" y="262739"/>
            <a:ext cx="9445785" cy="792639"/>
          </a:xfrm>
        </p:spPr>
        <p:txBody>
          <a:bodyPr/>
          <a:lstStyle/>
          <a:p>
            <a:r>
              <a:rPr lang="cs-CZ" dirty="0"/>
              <a:t>Kvartální přehled včetně 4Q 2024 </a:t>
            </a:r>
            <a:r>
              <a:rPr lang="cs-CZ" dirty="0">
                <a:solidFill>
                  <a:schemeClr val="accent1"/>
                </a:solidFill>
              </a:rPr>
              <a:t>včetně povodní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654C2F46-7C6E-4717-A336-3F154991B1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185" y="3752901"/>
            <a:ext cx="10755630" cy="302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765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Statistika povodní k 14.2.2025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F3813C1-A077-4EDB-96DE-A9321AB9CD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237"/>
          <a:stretch/>
        </p:blipFill>
        <p:spPr>
          <a:xfrm>
            <a:off x="180418" y="1349905"/>
            <a:ext cx="11930825" cy="4879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361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Postupný vývoj hlášení škod (1)</a:t>
            </a:r>
          </a:p>
          <a:p>
            <a:endParaRPr lang="cs-CZ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Srovnání postupu hlášení škod z předchozími mimořádnými sběry dat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E18EBC5-F608-4479-BF89-B958987771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186" y="1297251"/>
            <a:ext cx="9813131" cy="555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174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2239" y="574504"/>
            <a:ext cx="10439792" cy="1283419"/>
          </a:xfrm>
        </p:spPr>
        <p:txBody>
          <a:bodyPr>
            <a:noAutofit/>
          </a:bodyPr>
          <a:lstStyle/>
          <a:p>
            <a:pPr>
              <a:spcAft>
                <a:spcPts val="300"/>
              </a:spcAft>
            </a:pPr>
            <a:r>
              <a:rPr lang="cs-CZ" sz="1800" dirty="0"/>
              <a:t>Postupný vývoj hlášení škod (2)</a:t>
            </a:r>
          </a:p>
          <a:p>
            <a:pPr>
              <a:spcAft>
                <a:spcPts val="300"/>
              </a:spcAft>
            </a:pPr>
            <a:endParaRPr lang="cs-CZ" sz="1800" dirty="0"/>
          </a:p>
          <a:p>
            <a:pPr marL="342900" indent="-34290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tx2"/>
                </a:solidFill>
              </a:rPr>
              <a:t>Poprvé v povodních v září 2024 sběr dat první 3 týdny na denní bázi, následně týdně</a:t>
            </a:r>
          </a:p>
          <a:p>
            <a:pPr marL="342900" indent="-34290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tx2"/>
                </a:solidFill>
              </a:rPr>
              <a:t>Během druhého týdne se objem denního hlášení citelně </a:t>
            </a:r>
            <a:r>
              <a:rPr lang="en-US" sz="1800" dirty="0" err="1">
                <a:solidFill>
                  <a:schemeClr val="tx2"/>
                </a:solidFill>
              </a:rPr>
              <a:t>sn</a:t>
            </a:r>
            <a:r>
              <a:rPr lang="cs-CZ" sz="1800" dirty="0" err="1">
                <a:solidFill>
                  <a:schemeClr val="tx2"/>
                </a:solidFill>
              </a:rPr>
              <a:t>ížil</a:t>
            </a:r>
            <a:r>
              <a:rPr lang="cs-CZ" sz="1800" dirty="0">
                <a:solidFill>
                  <a:schemeClr val="tx2"/>
                </a:solidFill>
              </a:rPr>
              <a:t> a pokles stále pokračuje</a:t>
            </a:r>
          </a:p>
          <a:p>
            <a:pPr marL="342900" indent="-34290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tx2"/>
                </a:solidFill>
              </a:rPr>
              <a:t>Výkyv v objemu </a:t>
            </a:r>
            <a:r>
              <a:rPr lang="cs-CZ" sz="1800" dirty="0" err="1">
                <a:solidFill>
                  <a:schemeClr val="tx2"/>
                </a:solidFill>
              </a:rPr>
              <a:t>dohlašování</a:t>
            </a:r>
            <a:r>
              <a:rPr lang="cs-CZ" sz="1800" dirty="0">
                <a:solidFill>
                  <a:schemeClr val="tx2"/>
                </a:solidFill>
              </a:rPr>
              <a:t> škod v 6. týdnu vlivem firemních škod</a:t>
            </a:r>
          </a:p>
          <a:p>
            <a:pPr marL="342900" indent="-34290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tx2"/>
                </a:solidFill>
              </a:rPr>
              <a:t>Po dvou měsících (od 9. týdne) již počty a objemy hlášených škod spíše nevýznamné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7CA870D-A4AA-4F53-BC18-551196C44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39600"/>
            <a:ext cx="12192000" cy="3139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2238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62129" y="452196"/>
            <a:ext cx="11051333" cy="1283419"/>
          </a:xfrm>
        </p:spPr>
        <p:txBody>
          <a:bodyPr>
            <a:normAutofit fontScale="92500"/>
          </a:bodyPr>
          <a:lstStyle/>
          <a:p>
            <a:r>
              <a:rPr lang="cs-CZ" dirty="0"/>
              <a:t>Postupný vývoj hlášení a vyřizování škod </a:t>
            </a:r>
          </a:p>
          <a:p>
            <a:endParaRPr lang="cs-CZ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Podíl vyřízených pojistných událostí zatím zřetelně vyšší než vyplacená plnění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1809C62A-797E-46F1-B3B9-CB8235EEAD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5613"/>
            <a:ext cx="6007418" cy="5019675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842AE48-AEDF-4EA7-AA4C-0BB5EAA1E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6237" y="1735615"/>
            <a:ext cx="6120765" cy="5027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600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6192" y="176588"/>
            <a:ext cx="11808481" cy="1692981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Postupný vývoj hlášení a vyřizování škod – srovnání s NAT CAT </a:t>
            </a:r>
          </a:p>
          <a:p>
            <a:r>
              <a:rPr lang="cs-CZ" dirty="0"/>
              <a:t>s tornádem 2021 (1 / 2)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Po stejné době hlášení srovnatelný vývoj odhadu, hlášení a vyřízení PU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Data v rámci tornáda a živlů sbírána až s větším odstupem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U tornáda a dalších souvisejících škod nicméně větší rozdíl mezi hlášenými škodami a celkovým odhadem po stejné době vývoje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A148BA9-8E48-4B3A-A0F6-5989431AC0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822132"/>
            <a:ext cx="5975033" cy="503586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C235A03-76C3-4E8D-8951-AD282F785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9332" y="1822132"/>
            <a:ext cx="6096476" cy="503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290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6192" y="207571"/>
            <a:ext cx="12095808" cy="1283419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Postupný vývoj hlášení a vyřizování škod – srovnání s NAT CAT </a:t>
            </a:r>
          </a:p>
          <a:p>
            <a:r>
              <a:rPr lang="cs-CZ" dirty="0"/>
              <a:t>s tornádem 2021 (2 / 2)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Delší časový vývoj ukazuje další </a:t>
            </a:r>
            <a:r>
              <a:rPr lang="cs-CZ" dirty="0" err="1">
                <a:solidFill>
                  <a:schemeClr val="tx2"/>
                </a:solidFill>
              </a:rPr>
              <a:t>dohlašování</a:t>
            </a:r>
            <a:r>
              <a:rPr lang="cs-CZ" dirty="0">
                <a:solidFill>
                  <a:schemeClr val="tx2"/>
                </a:solidFill>
              </a:rPr>
              <a:t> NAT CAT v období tornáda po 4 měsících od vzniku (zejména z pohledu počtu PU, méně z pohledu dalšího objemu škod)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D6EC93B-4B5E-4D22-92D3-2F93F29B3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72" y="1721295"/>
            <a:ext cx="5631180" cy="47244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76663BF7-3B36-4172-B9C9-808001306F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0962" y="1721295"/>
            <a:ext cx="562356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1422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1969298" cy="2630838"/>
          </a:xfrm>
        </p:spPr>
        <p:txBody>
          <a:bodyPr>
            <a:normAutofit/>
          </a:bodyPr>
          <a:lstStyle/>
          <a:p>
            <a:r>
              <a:rPr lang="cs-CZ" dirty="0"/>
              <a:t>Postupný vývoj vyřizování škod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2"/>
                </a:solidFill>
              </a:rPr>
              <a:t>Týdenní objem vyplacených pojistných plnění od 3. týdne osciluje kolem 1 mld. Kč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2"/>
                </a:solidFill>
              </a:rPr>
              <a:t>Od 3. týdne počet vyřízených PU převyšuje počet nově hlášených událostí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2"/>
                </a:solidFill>
              </a:rPr>
              <a:t>Postupně již počet vyřízených PU mírně klesá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2"/>
                </a:solidFill>
              </a:rPr>
              <a:t>Poslední týdny uzavíráno přes 1000 PU týdně s plněním cca 250 mil. Kč 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2"/>
                </a:solidFill>
              </a:rPr>
              <a:t>U škod občanů již vyřízeno 93 % hlášených PU, resp. 86 % objemu hlášených škod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F86B579-4CB1-4C06-B605-4112E33C9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63729"/>
            <a:ext cx="12192000" cy="324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564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5" y="271645"/>
            <a:ext cx="10243228" cy="1545508"/>
          </a:xfrm>
        </p:spPr>
        <p:txBody>
          <a:bodyPr>
            <a:normAutofit lnSpcReduction="10000"/>
          </a:bodyPr>
          <a:lstStyle/>
          <a:p>
            <a:r>
              <a:rPr lang="cs-CZ" dirty="0"/>
              <a:t>Srovnání </a:t>
            </a:r>
            <a:r>
              <a:rPr lang="cs-CZ" dirty="0" err="1"/>
              <a:t>proplacenosti</a:t>
            </a:r>
            <a:r>
              <a:rPr lang="cs-CZ" dirty="0"/>
              <a:t> škod s tornádem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U škod občanů po stejné době od vzniku NAT CAT události je průběh </a:t>
            </a:r>
            <a:r>
              <a:rPr lang="cs-CZ" dirty="0" err="1">
                <a:solidFill>
                  <a:schemeClr val="tx2"/>
                </a:solidFill>
              </a:rPr>
              <a:t>proplacenosti</a:t>
            </a:r>
            <a:r>
              <a:rPr lang="cs-CZ" dirty="0">
                <a:solidFill>
                  <a:schemeClr val="tx2"/>
                </a:solidFill>
              </a:rPr>
              <a:t> závazků zatím zcela shodný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Dává představu o dalším průběhu výplat škod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E20B20C-BA08-45B1-A469-E3378FB3D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79" y="2079798"/>
            <a:ext cx="11441240" cy="470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0605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5" y="271645"/>
            <a:ext cx="10243228" cy="1545508"/>
          </a:xfrm>
        </p:spPr>
        <p:txBody>
          <a:bodyPr>
            <a:normAutofit fontScale="92500"/>
          </a:bodyPr>
          <a:lstStyle/>
          <a:p>
            <a:r>
              <a:rPr lang="cs-CZ" dirty="0"/>
              <a:t>Vliv NAT CAT 2024 na technické ukazatele odvětví (1 / 3)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Škodní frekvence pojištění majetku ve srovnání s POV a HAV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Bezprecedentní meziroční nárůst u majetku ze 4,5 % na 6,1 % (nejen NAT CAT, ale i ostatní škody v majetku) proti mírnému růstu POV a HAV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7B08D70-5304-417B-9875-94616EE16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76" y="1817151"/>
            <a:ext cx="10765536" cy="5023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4163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Vliv NAT CAT 2024 na technické ukazatele odvětví (2 / 3)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Průměrná škoda v  pojištění majetku ve srovnání s POV a HAV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Bezprecedentní meziroční nárůst u majetku vlivem NAT CAT ve 2024 a v průběhu předchozích let velmi vysoký růst přes výkyvy překonávající i vysokou škodní inflaci v POV a HAV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Od roku 2020 růst </a:t>
            </a:r>
            <a:r>
              <a:rPr lang="cs-CZ" dirty="0" err="1">
                <a:solidFill>
                  <a:schemeClr val="tx2"/>
                </a:solidFill>
              </a:rPr>
              <a:t>severity</a:t>
            </a:r>
            <a:r>
              <a:rPr lang="cs-CZ" dirty="0">
                <a:solidFill>
                  <a:schemeClr val="tx2"/>
                </a:solidFill>
              </a:rPr>
              <a:t> POV a HAV „jen“ cca o 30 %, resp. 24 %, u majetku ale o 148 % (!)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356D0FD-EB8C-4223-A173-FA1888CE8E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328" y="1886236"/>
            <a:ext cx="10681430" cy="497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608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Vliv NAT CAT 2024 na technické ukazatele odvětví (3 / 3)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Škodní procento v pojištění majetku ve srovnání s POV a HAV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</a:rPr>
              <a:t>Historicky brutto škodní poměr u majetku nižší než POV a HAV. V roce 2024 odhad brutto výsledku (bez dalších nákladů) cca 100 % (!)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2B4707A-D553-46DE-9456-30D939775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26" y="1817149"/>
            <a:ext cx="9304020" cy="4979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526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195" y="342712"/>
            <a:ext cx="12028784" cy="2483080"/>
          </a:xfrm>
        </p:spPr>
        <p:txBody>
          <a:bodyPr>
            <a:normAutofit fontScale="47500" lnSpcReduction="20000"/>
          </a:bodyPr>
          <a:lstStyle/>
          <a:p>
            <a:r>
              <a:rPr lang="cs-CZ" sz="5100" dirty="0"/>
              <a:t>Technický výsledek pojištění majetku včetně zajištění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cs-CZ" sz="3800" dirty="0">
                <a:solidFill>
                  <a:schemeClr val="tx2"/>
                </a:solidFill>
              </a:rPr>
              <a:t>V roce 2024 </a:t>
            </a:r>
            <a:r>
              <a:rPr lang="cs-CZ" sz="3800" dirty="0" err="1">
                <a:solidFill>
                  <a:schemeClr val="tx2"/>
                </a:solidFill>
              </a:rPr>
              <a:t>combined</a:t>
            </a:r>
            <a:r>
              <a:rPr lang="cs-CZ" sz="3800" dirty="0">
                <a:solidFill>
                  <a:schemeClr val="tx2"/>
                </a:solidFill>
              </a:rPr>
              <a:t> ratio poj. majetku brutto 127 %, netto 102 %, zajistitelé 171 % (ztráta 71 %) 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3800" dirty="0">
                <a:solidFill>
                  <a:schemeClr val="tx2"/>
                </a:solidFill>
              </a:rPr>
              <a:t>Dlouhodobě za roky 2016 – 2023 (resp. včetně 2024) tato </a:t>
            </a:r>
            <a:r>
              <a:rPr lang="cs-CZ" sz="3800" dirty="0" err="1">
                <a:solidFill>
                  <a:schemeClr val="tx2"/>
                </a:solidFill>
              </a:rPr>
              <a:t>combined</a:t>
            </a:r>
            <a:r>
              <a:rPr lang="cs-CZ" sz="3800" dirty="0">
                <a:solidFill>
                  <a:schemeClr val="tx2"/>
                </a:solidFill>
              </a:rPr>
              <a:t> ratio:</a:t>
            </a:r>
          </a:p>
          <a:p>
            <a:pPr marL="800055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3800" dirty="0">
                <a:solidFill>
                  <a:schemeClr val="tx2"/>
                </a:solidFill>
              </a:rPr>
              <a:t>Brutto:  	78 %		86 %</a:t>
            </a:r>
          </a:p>
          <a:p>
            <a:pPr marL="800055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3800" dirty="0">
                <a:solidFill>
                  <a:schemeClr val="tx2"/>
                </a:solidFill>
              </a:rPr>
              <a:t>Netto: 	87 %		89%</a:t>
            </a:r>
          </a:p>
          <a:p>
            <a:pPr marL="800055" lvl="1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3800" dirty="0">
                <a:solidFill>
                  <a:schemeClr val="tx2"/>
                </a:solidFill>
              </a:rPr>
              <a:t>Zajistitel: 	63 %		80 %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3800" dirty="0">
                <a:solidFill>
                  <a:schemeClr val="tx2"/>
                </a:solidFill>
              </a:rPr>
              <a:t>I přes vliv povodní roku 2024 dlouhodobé </a:t>
            </a:r>
            <a:r>
              <a:rPr lang="cs-CZ" sz="3800" dirty="0" err="1">
                <a:solidFill>
                  <a:schemeClr val="tx2"/>
                </a:solidFill>
              </a:rPr>
              <a:t>combined</a:t>
            </a:r>
            <a:r>
              <a:rPr lang="cs-CZ" sz="3800" dirty="0">
                <a:solidFill>
                  <a:schemeClr val="tx2"/>
                </a:solidFill>
              </a:rPr>
              <a:t> ratio zajistitelů u majetku nižší než netto hodnota a srovnatelné s dlouhodobým </a:t>
            </a:r>
            <a:r>
              <a:rPr lang="cs-CZ" sz="3800" dirty="0" err="1">
                <a:solidFill>
                  <a:schemeClr val="tx2"/>
                </a:solidFill>
              </a:rPr>
              <a:t>combined</a:t>
            </a:r>
            <a:r>
              <a:rPr lang="cs-CZ" sz="3800" dirty="0">
                <a:solidFill>
                  <a:schemeClr val="tx2"/>
                </a:solidFill>
              </a:rPr>
              <a:t> ratio zajistitelů u ostatních </a:t>
            </a:r>
            <a:r>
              <a:rPr lang="cs-CZ" sz="3800" dirty="0" err="1">
                <a:solidFill>
                  <a:schemeClr val="tx2"/>
                </a:solidFill>
              </a:rPr>
              <a:t>LoB</a:t>
            </a:r>
            <a:r>
              <a:rPr lang="cs-CZ" sz="3800" dirty="0">
                <a:solidFill>
                  <a:schemeClr val="tx2"/>
                </a:solidFill>
              </a:rPr>
              <a:t> NŽP…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E80893C-BD9B-4001-9C52-B3AE65D8D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555" y="2676373"/>
            <a:ext cx="10056114" cy="416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424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7C35DEC4-15C9-4B03-AEE0-4C226DC2B6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48813" y="1229313"/>
            <a:ext cx="10960952" cy="3910000"/>
          </a:xfrm>
          <a:prstGeom prst="rect">
            <a:avLst/>
          </a:prstGeom>
        </p:spPr>
      </p:pic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Kalkulace Fond – rizika povodní, dělení nemovitostí dle zón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0" y="728912"/>
            <a:ext cx="118124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klíčová informace o </a:t>
            </a:r>
            <a:r>
              <a:rPr lang="cs-CZ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rozdělení jednotlivých nemovitostí / adres / čísel popisných na povodňové zóny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K dispozici následující historické a aktuální podklady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C82809F-4680-405F-97A3-3A3A96A2E3D2}"/>
              </a:ext>
            </a:extLst>
          </p:cNvPr>
          <p:cNvSpPr/>
          <p:nvPr/>
        </p:nvSpPr>
        <p:spPr>
          <a:xfrm>
            <a:off x="41542" y="5040848"/>
            <a:ext cx="12108916" cy="2299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První 2 varianty z řešení povodňového fondu v roce 2013 s potenciálem revize zón dle skut. rizikovosti.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 aktuálně prezentované statistice 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Intermapu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podíl nemovitostí v nejrizikovějších zónách do 3 %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Dodané matice přesnějšího rozdělení adres dle odborné konstrukce zón ukazují vyšší podíly rizikových zón.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Použitý předpoklad vychází jako průměr všech dostupných hodnot po vyloučení extrémů maxima a minima          (tj. 2. a 3. scénáře v pořadí) a stejné scénáře jsou zahrnuty, resp. vyloučeny i v rámci rozložení klientů v 2. zóně.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997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Kalkulace Fond – předpoklady škodní frekvence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0" y="628623"/>
            <a:ext cx="12192000" cy="367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Předpoklad o riziku vzniku pojistné události nejprve z dostupných zjednodušených deklarací</a:t>
            </a:r>
          </a:p>
          <a:p>
            <a:pPr marL="742950" lvl="1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zóna představuje hranci 100leté vody (tj. škodní frekvence 1 %) </a:t>
            </a:r>
          </a:p>
          <a:p>
            <a:pPr marL="742950" lvl="1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2.zóna hranici 50leté vody (škodní frekvence 2 %) </a:t>
            </a:r>
          </a:p>
          <a:p>
            <a:pPr marL="742950" lvl="1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extrapolaci odhadu dál na 4. zónu hranici 25ti leté vody a nízké riziko u 4. zóny.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Analyzované detailnější podklady z 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Intermapu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zahrnující princip klasifikace nemovitostí do zón dle N-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letosti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povodně + modelovaných dopadů jejich intenzity: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Dává mírně vyšší hodnoty v případě dopočtu váženého průměru rizika přes počet adres pro 4. a 3. zónu a naopak výrazně nižší hodnoty již pro samotnou druhou zónu.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 důvodu obezřetnosti se použily pro následnou kalkulaci vyšší z obou těchto hodnot + pro 4. zónu hodnota 0,1 %.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180B514-C078-4E2A-9086-A073C2E77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19607"/>
            <a:ext cx="12192000" cy="3238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8862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Kalkulace Fond – počet rizik a předpoklady o průměrné škodě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0" y="799705"/>
            <a:ext cx="121920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Základní počet rizik uváděných ze strany 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Intermapu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je cca 3 mil., velmi srovnatelné s počtem pojištěných domácností (rovněž cca 3 mil.) i nemovitostí občanů (cca 2,7 mil.)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nicméně na jedné adrese může být (typicky v případě bytového domu) výrazně více pojištěných nemovitostí).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Dále se předpokládá opět z počtu pojistných smluv majetkového pojištění podnikatelů cca 1 mil. objektů na toto riziko.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Alternativně by bylo možné zohledni i existující nepojištěné domácnosti a nemovitosti, čímž by se při pouze předpokládané 60% 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propojištěnost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počet subjektů k rozpočítání rizika výrazně navýšil, nicméně navýšily by se i celkové pojištěné škody.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Použitý předpoklad průměrné výše škody vychází ze statistiky zářijových povodní 2024 v rozsahu 99 tis. u občanů, resp. 790 tis. u podnikatelů.</a:t>
            </a:r>
          </a:p>
          <a:p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9958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Kalkulace Fond – náklady na jednotku rizika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0" y="681718"/>
            <a:ext cx="121920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základě součinu modelované škodní frekvence a předpokládané průměrné výše škody vychází pak střední hodnota netto závazku spojená s očekávanou výší povodňových škod.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všechny 4 zóny částku 7,9 mld. Kč, z toho na samotné zóny 3-4 by připadalo 3,6 mld. Kč.</a:t>
            </a:r>
          </a:p>
          <a:p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Pokud by se uvažovalo, že by se </a:t>
            </a:r>
            <a:r>
              <a:rPr lang="cs-CZ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solidárně rozpočítala částka očekávaného ročního závazku z povodní solidárně na předpokládané počty subjektů pouze za zónu 3 – 4 vycházela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by tato hodnota průměrného rizika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2 770 Kč pro každou nemovitost občanů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2 770 Kč pro každou domácnost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22 083 Kč pro každou nemovitost podnikatelů</a:t>
            </a:r>
          </a:p>
          <a:p>
            <a:pPr lvl="0"/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Jestliže by se </a:t>
            </a:r>
            <a:r>
              <a:rPr lang="cs-CZ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solidární rozpočítání řešilo v rámci všech zón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jednalo by se o agregovanou částku škod ve výši 7,9 mld. Kč musel by být příspěvek v roční výši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564 Kč pro každou nemovitost občanů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564 Kč pro každou domácnost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4495 Kč pro každou nemovitost podnikatelů</a:t>
            </a:r>
          </a:p>
          <a:p>
            <a:pPr lvl="0"/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25688E4-6673-4E93-8E65-CC9D453DBC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588" y="1578938"/>
            <a:ext cx="3181350" cy="20955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5FD63F4F-8BD3-45E0-9D51-38AA57BF48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741" y="1584462"/>
            <a:ext cx="2352485" cy="2089976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77A8AC72-4A78-4CE8-B7E8-CB434B668F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8884" y="1578938"/>
            <a:ext cx="3311652" cy="2089976"/>
          </a:xfrm>
          <a:prstGeom prst="rect">
            <a:avLst/>
          </a:prstGeom>
        </p:spPr>
      </p:pic>
      <p:sp>
        <p:nvSpPr>
          <p:cNvPr id="8" name="Šipka: doprava 7">
            <a:extLst>
              <a:ext uri="{FF2B5EF4-FFF2-40B4-BE49-F238E27FC236}">
                <a16:creationId xmlns:a16="http://schemas.microsoft.com/office/drawing/2014/main" id="{11ED85C4-EA28-44DE-BACC-4DEB4DDF9BD1}"/>
              </a:ext>
            </a:extLst>
          </p:cNvPr>
          <p:cNvSpPr/>
          <p:nvPr/>
        </p:nvSpPr>
        <p:spPr>
          <a:xfrm>
            <a:off x="3637442" y="2626688"/>
            <a:ext cx="604194" cy="3524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: doprava 8">
            <a:extLst>
              <a:ext uri="{FF2B5EF4-FFF2-40B4-BE49-F238E27FC236}">
                <a16:creationId xmlns:a16="http://schemas.microsoft.com/office/drawing/2014/main" id="{7412CCFA-AFD9-4492-83A9-164408BF060C}"/>
              </a:ext>
            </a:extLst>
          </p:cNvPr>
          <p:cNvSpPr/>
          <p:nvPr/>
        </p:nvSpPr>
        <p:spPr>
          <a:xfrm>
            <a:off x="7029253" y="2588530"/>
            <a:ext cx="604194" cy="3524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8259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Kalkulace Fond – reverzní kalkulace postačitelnosti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0" y="687617"/>
            <a:ext cx="12192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 srovnání historické výše povodňových škod od roku 2006 navýšených o 50 %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předpoklad výše škod u pojištěných klientů s nedostatečně krytým rizikem povodně </a:t>
            </a:r>
          </a:p>
          <a:p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pak by vycházel tento fond postačitelný i po zahrnutí škod z povodní ze září 2024:</a:t>
            </a:r>
          </a:p>
          <a:p>
            <a:pPr lvl="0"/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40447B4-AC6B-4D52-9459-8D8E4B9EA3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44102" y="1590848"/>
            <a:ext cx="9214286" cy="345000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DFE9E327-2C57-4AD1-B888-2CBC27B6830C}"/>
              </a:ext>
            </a:extLst>
          </p:cNvPr>
          <p:cNvSpPr/>
          <p:nvPr/>
        </p:nvSpPr>
        <p:spPr>
          <a:xfrm>
            <a:off x="83083" y="5027146"/>
            <a:ext cx="11355765" cy="1468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Takto předpokládaná celková kumulativní výše škod by dosahovala v dnešních cenách 60 mld. Kč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Příjem do fondu při plné solidaritě by dosahoval 150 mld. Kč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omezení jen na zónu 3 – 4 by se jednalo o 67 mld. Kč, nicméně zde by byl nižší i celkový úhrn pojištěných škod.</a:t>
            </a:r>
            <a:endParaRPr lang="cs-CZ" sz="2000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5879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Kalkulace povinné majetkové pojištění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71833" y="612844"/>
            <a:ext cx="121920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Analogické přístupy jako u fondu.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Pouze detailněji segmentovaná průměrná škoda na domácnost a nemovitost (dle statistiky povodní 2024)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Uvažované i majetkové škody mimo NAT CAT, tj. standardní frekvenční škody (na základě poměru předchozích let)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Výsledná kalkulace včetně nákladů kalibrovaná při stávající 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propojištěnosti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 úroveň brutto pojistného roku 2023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případě navýšení 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propojištěnosti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(vlivem povinného majetkového pojištění) ze stávající předpokládané úrovně    62 % domácností, 61 % nemovitostí a 80 % u podnikatelů na úroveň 80 % u domácností a nemovitostí a 90 % u podnikatelů tento posun pojistného (o cca 5,2 mld. Kč):  </a:t>
            </a:r>
          </a:p>
          <a:p>
            <a:pPr lvl="0"/>
            <a:endParaRPr lang="cs-CZ" dirty="0"/>
          </a:p>
          <a:p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20651AD-9671-4C9C-8969-303FB0662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4330" y="1768731"/>
            <a:ext cx="6372225" cy="20955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5B2A46F-5451-4C67-B27B-D4A7A2875A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948" y="4762500"/>
            <a:ext cx="637222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1339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 descr="image002">
            <a:extLst>
              <a:ext uri="{FF2B5EF4-FFF2-40B4-BE49-F238E27FC236}">
                <a16:creationId xmlns:a16="http://schemas.microsoft.com/office/drawing/2014/main" id="{18ABECBC-AF6C-4460-81DF-1538BF0AC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31" y="553237"/>
            <a:ext cx="9165714" cy="454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Kalkulace povinné majetkové pojištění – částka na jedno riziko retail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0" y="5100371"/>
            <a:ext cx="12357675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Rizikové náklady v zóně 4) vycházejí 15 tis. Kč na jednu domácnost a rezidenční nemovitost ročně 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 zóně 1) se jedná pouze o cca 3tis. Kč. 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 případě plné solidarity jde o cca 4tis. Kč pro jednoho klienta (s jednou domácností a nemovitostí) ročně.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Riziko, že skladba kmene nebude odpovídat obecnému průměru a tím postačitelnost nevycházela, pokud by při průměrné kalkulaci byl ve kmeni nadprůměrný počet rizikových nemovitostí </a:t>
            </a:r>
          </a:p>
          <a:p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5634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Poznámky a otevřené otázky (1) – solidarita a přiměřenost částek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0" y="817439"/>
            <a:ext cx="11456054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Uvedená kalkulace vychází na rychle zjištěných předpokladech ve spolupráci se společností 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Intermap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základních 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celotržních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statistik. 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Uvedené lze považovat spíše za minimální odhady nezohledňující katastrofické události nad rámec historických dat předchozích 18 let, zejména budoucí změnu frekvence a závažnosti povodní.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Rozpočítání rizika solidárně na všechny objekty dává přijatelně nízké hodnoty 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částky k pojistnému, nicméně riziko ztráty motivace pro klienty s nízkým rizikem přispívat na vysoce rizikové klienty.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Částky za solidární rozpočítání samotné 3-4. zóny mohou být považována za velmi vysoké a obtížně dlouhodobě garantované.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Zahraniční zkušenosti k tématu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předpokladu průměrné pojistné částky nemovitosti cca 5 mil. Kč by příspěvek za jednu nemovitost a domácnost pouze z rozpočítání za 3. as 4. zónu představoval v úhrnu cca 1 promile pojistné částky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Jestliže by se solidárně rozpočítávalo v rámci všech zón jednalo by se cca o 0,22 promile pojistné částky, což je vyšší než sazba ve Španělsku (0,07 promile), nicméně frekvenční riziko se může lišit, také pojistné částky v ČR budou ovlivněné podpojištěním atd.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Garanční systémy ve Francii a Španělsku chápu, že fungují na bázi plné solidarity nejen mezi méně a více rizikovými nemovitostmi, ale navíc se definují i příspěvky z dalších pojistných odvětví (životní a úrazové pojištění, pojištění vozidel, kde může být namítána malá souvislost s katastrofickými škodami)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na zvážení, zda je vhodné toto přenášet a tím dotovat jedno pojistné odvětví z jiných odvětví a zdrojů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/>
          </a:p>
          <a:p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6368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Poznámky a otevřené otázky (2) – chápání </a:t>
            </a:r>
            <a:r>
              <a:rPr lang="cs-CZ" dirty="0" err="1"/>
              <a:t>add</a:t>
            </a:r>
            <a:r>
              <a:rPr lang="cs-CZ" dirty="0"/>
              <a:t> on částky k pojistnému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0" y="829237"/>
            <a:ext cx="12037082" cy="6140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Součástí pojistného nebo by se jednalo o pravidelnou dodatečnou daň?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Zahraniční systémy z UK, Španělska a Francie jsou pod kontrolou pojistného trhu s fungujícím partnerstvím veřejného sektoru (možnosti doplnění prostředků ze strany státu, pokud by bylo potřeba)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Rakouský model definuje spíše alokace daní, které se používají na řešení povodňových škod 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výrazně vyšší státní role než u předchozích systémů. Systém řeší systematický přístup k povodňové pomoci, který nepodléhá momentální nahodilosti danou ad hoc politickými rozhodnutími.</a:t>
            </a:r>
            <a:endParaRPr lang="en-US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Řešení nepojištěných škod? Povinný povodňový 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k dobrovolnému majetkovému pojištění nebo povinné majetkové pojištění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Analyzované zahraniční zkušenosti (Rakousko, Španělsko, Francie, UK) s povinným majetkovým pojištěním nepracují</a:t>
            </a:r>
            <a:endParaRPr lang="cs-CZ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Popsané systémy s rozhodující rolí pojistného jsou na principu (zpravidla povinného, zřejmě s výjimkou UK) dodatečného příspěvku k dobrovolně uzavíraným pojistným smlouvám</a:t>
            </a:r>
            <a:endParaRPr lang="cs-CZ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Obě varianty povinného majetkového pojištění i povinného přídavku na povodňový fond k dobrovolně uzavřeným smlouvám byly zvažovány v minulých diskusích k tématu v ČR po povodních v roce 2013.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Povinné majetkové pojištění 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Může zajistit rychlé navýšení objemu trhu majetkového pojištění 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obtížně odůvodnitelné, když se zde neuplatní argument o zajištění pojistné ochrany pro třetí osoby (jak je tomu v pojištění odpovědnosti). </a:t>
            </a:r>
          </a:p>
          <a:p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4501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Poznámky a otevřené otázky (3) – možné řešení pro ČR k diskusi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0" y="829237"/>
            <a:ext cx="120370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D98918E-721D-4737-9240-D1B881AFAB1D}"/>
              </a:ext>
            </a:extLst>
          </p:cNvPr>
          <p:cNvSpPr/>
          <p:nvPr/>
        </p:nvSpPr>
        <p:spPr>
          <a:xfrm>
            <a:off x="71833" y="816987"/>
            <a:ext cx="11844864" cy="629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 dostupné rešerše zahraničních zkušeností a s přihlédnutím k předchozímu řešení této problematiky lze diskutovat řešení s těmito parametry a principy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Zachování dobrovolného komerčně pojištění majetku s povinným krytím katastrofických rizik se solidární výší příspěvku (optimálně z důvodu vyšší diverzifikace za všechny rizikové zóny, nejen pouze 3-4. zóna s velmi vysokými příspěvky). 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 zajištění motivace i pro klienty s nemovitostí ze zóny s minimálním povodňovým rizikem lze zvážit do </a:t>
            </a:r>
            <a:r>
              <a:rPr lang="cs-CZ" dirty="0" err="1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scope</a:t>
            </a: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fondu nejen povodně, ale i další katastrofická rizika, která mohou nastat bez ohledu na povodňovou zónu (orkán, vichřice, tornádo…)</a:t>
            </a:r>
          </a:p>
          <a:p>
            <a:pPr marL="1200150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Je vhodnější z hlediska reputace pojišťovnictví, aby fond řešil pojistný trh autonomně (další agenda ČKP ?) a využil synergií s ostatními aktivitami </a:t>
            </a:r>
          </a:p>
          <a:p>
            <a:pPr marL="742950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Všechny zahraniční modely řeší i financování preventivních programů ke zmírňování následků škod (protipovodňová opatření, krajinné úpravy atd.), což by bylo vhodné implementovat i u nás (analogie Fondu zábrany škod ČKP)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Zároveň je vhodné definovat důslednou regulaci další výstavby v rizikových lokalitách jako podmínku fungování tohoto fondu a eliminovat jakoukoliv nesystémovou státní pomoc mimo předem daných pravidel   </a:t>
            </a:r>
          </a:p>
          <a:p>
            <a:pPr marL="914400">
              <a:lnSpc>
                <a:spcPct val="107000"/>
              </a:lnSpc>
              <a:spcAft>
                <a:spcPts val="0"/>
              </a:spcAft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891001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FB00572C-04E3-4E69-935E-2FA812F2D3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84" y="271645"/>
            <a:ext cx="12037083" cy="1545508"/>
          </a:xfrm>
        </p:spPr>
        <p:txBody>
          <a:bodyPr>
            <a:normAutofit/>
          </a:bodyPr>
          <a:lstStyle/>
          <a:p>
            <a:r>
              <a:rPr lang="cs-CZ" dirty="0"/>
              <a:t>Poznámky a otevřené otázky (4) – dodatečné kalkulace pro podnikatele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CC75D69-9CE4-4668-A36B-AAE2C2623E00}"/>
              </a:ext>
            </a:extLst>
          </p:cNvPr>
          <p:cNvSpPr/>
          <p:nvPr/>
        </p:nvSpPr>
        <p:spPr>
          <a:xfrm>
            <a:off x="0" y="829237"/>
            <a:ext cx="120370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B8F9AED0-EBB4-4B85-8C2F-83F55FAC8F9B}"/>
              </a:ext>
            </a:extLst>
          </p:cNvPr>
          <p:cNvSpPr/>
          <p:nvPr/>
        </p:nvSpPr>
        <p:spPr>
          <a:xfrm>
            <a:off x="154918" y="827464"/>
            <a:ext cx="118821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třeba zvážit, zda a jak do systému doplnit i podnikatelská rizika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Tato částka by nemohla být pevná bez ohledu na velikost firmy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 tis. Kč jen pro 3-4. zónu,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resp. 4 500 Kč pro podnikatelské nemovitosti všech zón</a:t>
            </a:r>
          </a:p>
          <a:p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Efektivně inkaso od podnikatelů na pokrytí středního odhadu za všechny zóny vychází cca 8 mld. Kč ročně.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srovnání s inkasem daně z příjmu podnikatelských osob, které dosahují za rok 2023 částky 304 mld. Kč by se jednalo o efektivní nárůst zátěže na 312 mld. Kč, tj. o 2,55 %,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by představovalo stejný nárůst zátěže jakoby sazba daně u právnických osob stoupla z 21 % na 21,55 %.</a:t>
            </a:r>
          </a:p>
        </p:txBody>
      </p:sp>
    </p:spTree>
    <p:extLst>
      <p:ext uri="{BB962C8B-B14F-4D97-AF65-F5344CB8AC3E}">
        <p14:creationId xmlns:p14="http://schemas.microsoft.com/office/powerpoint/2010/main" val="17288439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>
            <a:extLst>
              <a:ext uri="{FF2B5EF4-FFF2-40B4-BE49-F238E27FC236}">
                <a16:creationId xmlns:a16="http://schemas.microsoft.com/office/drawing/2014/main" id="{70AF413C-E912-47C5-B1D9-295BFB93970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98061" y="1422320"/>
            <a:ext cx="10841964" cy="3737353"/>
          </a:xfrm>
        </p:spPr>
        <p:txBody>
          <a:bodyPr/>
          <a:lstStyle/>
          <a:p>
            <a:r>
              <a:rPr lang="cs-CZ" dirty="0"/>
              <a:t>Otázky ?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Děkuji Vám za pozornost</a:t>
            </a:r>
          </a:p>
        </p:txBody>
      </p:sp>
    </p:spTree>
    <p:extLst>
      <p:ext uri="{BB962C8B-B14F-4D97-AF65-F5344CB8AC3E}">
        <p14:creationId xmlns:p14="http://schemas.microsoft.com/office/powerpoint/2010/main" val="34688414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&gt;&lt;version val=&quot;17220&quot;/&gt;&lt;partner val=&quot;536&quot;/&gt;&lt;CPresentation id=&quot;1&quot;&gt;&lt;m_defprecNumber idref=&quot;2&quot;/&gt;&lt;m_defprecPercent idref=&quot;3&quot;/&gt;&lt;m_defprecDate idref=&quot;4&quot;/&gt;&lt;m_defprecYear idref=&quot;5&quot;/&gt;&lt;m_defprecQuarter idref=&quot;6&quot;/&gt;&lt;m_defprecMonth idref=&quot;7&quot;/&gt;&lt;m_defprecWeek idref=&quot;8&quot;/&gt;&lt;m_defprecDay idref=&quot;9&quot;/&gt;&lt;m_eweekdayFirstOfWeek val=&quot;2&quot;/&gt;&lt;m_mruColor&gt;&lt;m_vecMRU length=&quot;0&quot;/&gt;&lt;/m_mruColor&gt;&lt;/CPresentation&gt;&lt;CDefaultPrec id=&quot;9&quot;&gt;&lt;m_precDefault/&gt;&lt;/CDefaultPrec&gt;&lt;CDefaultPrec id=&quot;8&quot;&gt;&lt;m_precDefault/&gt;&lt;/CDefaultPrec&gt;&lt;CDefaultPrec id=&quot;7&quot;&gt;&lt;m_precDefault/&gt;&lt;/CDefaultPrec&gt;&lt;CDefaultPrec id=&quot;6&quot;&gt;&lt;m_precDefault/&gt;&lt;/CDefaultPrec&gt;&lt;CDefaultPrec id=&quot;5&quot;&gt;&lt;m_precDefault/&gt;&lt;/CDefaultPrec&gt;&lt;CDefaultPrec id=&quot;4&quot;&gt;&lt;m_precDefault/&gt;&lt;/CDefaultPrec&gt;&lt;CDefaultPrec id=&quot;3&quot;&gt;&lt;m_precDefault/&gt;&lt;/CDefaultPrec&gt;&lt;CDefaultPrec id=&quot;2&quot;&gt;&lt;m_precDefault&gt;&lt;m_chDecimalSymbol&gt;.&lt;/m_chDecimalSymbol&gt;&lt;m_nGroupingDigits val=&quot;3&quot;/&gt;&lt;m_chGroupingSymbol&gt;,&lt;/m_chGroupingSymbol&gt;&lt;/m_precDefault&gt;&lt;/CDefaultPrec&gt;&lt;/root&gt;"/>
  <p:tag name="THINKCELLUNDODONOTDELETE" val="1007"/>
</p:tagLst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 ČAP_šablona_16ku9" id="{F9A085AD-7A8A-4DF2-91CE-606C7545AA0A}" vid="{34C84B1A-C888-4C0C-BA55-3A508EDC1DBB}"/>
    </a:ext>
  </a:ext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D0D0D0"/>
      </a:accent2>
      <a:accent3>
        <a:srgbClr val="FFFFFF"/>
      </a:accent3>
      <a:accent4>
        <a:srgbClr val="000000"/>
      </a:accent4>
      <a:accent5>
        <a:srgbClr val="FFFFFF"/>
      </a:accent5>
      <a:accent6>
        <a:srgbClr val="BCBCBC"/>
      </a:accent6>
      <a:hlink>
        <a:srgbClr val="909090"/>
      </a:hlink>
      <a:folHlink>
        <a:srgbClr val="0000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ČAP_šablona_16ku9</Template>
  <TotalTime>724</TotalTime>
  <Words>2494</Words>
  <Application>Microsoft Office PowerPoint</Application>
  <PresentationFormat>Širokoúhlá obrazovka</PresentationFormat>
  <Paragraphs>205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8" baseType="lpstr">
      <vt:lpstr>.AppleSystemUIFont</vt:lpstr>
      <vt:lpstr>Arial</vt:lpstr>
      <vt:lpstr>Calibri</vt:lpstr>
      <vt:lpstr>Calibri Light</vt:lpstr>
      <vt:lpstr>Courier New</vt:lpstr>
      <vt:lpstr>Times New Roman</vt:lpstr>
      <vt:lpstr>Wingdings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Corporate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Pech Lucie</dc:creator>
  <dc:description>Version 1.1</dc:description>
  <cp:lastModifiedBy>Sarka Havlickova</cp:lastModifiedBy>
  <cp:revision>170</cp:revision>
  <cp:lastPrinted>2016-11-21T07:44:26Z</cp:lastPrinted>
  <dcterms:created xsi:type="dcterms:W3CDTF">2024-08-26T08:29:16Z</dcterms:created>
  <dcterms:modified xsi:type="dcterms:W3CDTF">2025-05-05T10:08:05Z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Universal Objects">
    <vt:bool>true</vt:bool>
  </property>
  <property fmtid="{D5CDD505-2E9C-101B-9397-08002B2CF9AE}" pid="3" name="McKPaperSize">
    <vt:lpwstr>A4</vt:lpwstr>
  </property>
  <property fmtid="{D5CDD505-2E9C-101B-9397-08002B2CF9AE}" pid="4" name="NotesPageLayout">
    <vt:lpwstr>Message</vt:lpwstr>
  </property>
  <property fmtid="{D5CDD505-2E9C-101B-9397-08002B2CF9AE}" pid="5" name="Event">
    <vt:lpwstr>Discussion document</vt:lpwstr>
  </property>
  <property fmtid="{D5CDD505-2E9C-101B-9397-08002B2CF9AE}" pid="6" name="Delivery Date">
    <vt:lpwstr>October 21, 2008</vt:lpwstr>
  </property>
  <property fmtid="{D5CDD505-2E9C-101B-9397-08002B2CF9AE}" pid="7" name="Title">
    <vt:lpwstr>Czech Profit Pool Outlook at Financial Crises</vt:lpwstr>
  </property>
  <property fmtid="{D5CDD505-2E9C-101B-9397-08002B2CF9AE}" pid="8" name="Final">
    <vt:bool>true</vt:bool>
  </property>
  <property fmtid="{D5CDD505-2E9C-101B-9397-08002B2CF9AE}" pid="9" name="DocID">
    <vt:lpwstr>PRA-CFK021-20081014-19662P1E</vt:lpwstr>
  </property>
  <property fmtid="{D5CDD505-2E9C-101B-9397-08002B2CF9AE}" pid="10" name="DocIDinTitle">
    <vt:bool>true</vt:bool>
  </property>
  <property fmtid="{D5CDD505-2E9C-101B-9397-08002B2CF9AE}" pid="11" name="DocIDinSlide">
    <vt:bool>true</vt:bool>
  </property>
  <property fmtid="{D5CDD505-2E9C-101B-9397-08002B2CF9AE}" pid="12" name="DocIDPosition">
    <vt:i4>0</vt:i4>
  </property>
  <property fmtid="{D5CDD505-2E9C-101B-9397-08002B2CF9AE}" pid="13" name="MSIP_Label_d347b247-e90e-43a3-9d7b-004f14ae6873_Enabled">
    <vt:lpwstr>true</vt:lpwstr>
  </property>
  <property fmtid="{D5CDD505-2E9C-101B-9397-08002B2CF9AE}" pid="14" name="MSIP_Label_d347b247-e90e-43a3-9d7b-004f14ae6873_SetDate">
    <vt:lpwstr>2025-05-05T10:07:57Z</vt:lpwstr>
  </property>
  <property fmtid="{D5CDD505-2E9C-101B-9397-08002B2CF9AE}" pid="15" name="MSIP_Label_d347b247-e90e-43a3-9d7b-004f14ae6873_Method">
    <vt:lpwstr>Standard</vt:lpwstr>
  </property>
  <property fmtid="{D5CDD505-2E9C-101B-9397-08002B2CF9AE}" pid="16" name="MSIP_Label_d347b247-e90e-43a3-9d7b-004f14ae6873_Name">
    <vt:lpwstr>d347b247-e90e-43a3-9d7b-004f14ae6873</vt:lpwstr>
  </property>
  <property fmtid="{D5CDD505-2E9C-101B-9397-08002B2CF9AE}" pid="17" name="MSIP_Label_d347b247-e90e-43a3-9d7b-004f14ae6873_SiteId">
    <vt:lpwstr>76e3921f-489b-4b7e-9547-9ea297add9b5</vt:lpwstr>
  </property>
  <property fmtid="{D5CDD505-2E9C-101B-9397-08002B2CF9AE}" pid="18" name="MSIP_Label_d347b247-e90e-43a3-9d7b-004f14ae6873_ActionId">
    <vt:lpwstr>5997354e-3010-4448-a309-705c19418f42</vt:lpwstr>
  </property>
  <property fmtid="{D5CDD505-2E9C-101B-9397-08002B2CF9AE}" pid="19" name="MSIP_Label_d347b247-e90e-43a3-9d7b-004f14ae6873_ContentBits">
    <vt:lpwstr>0</vt:lpwstr>
  </property>
  <property fmtid="{D5CDD505-2E9C-101B-9397-08002B2CF9AE}" pid="20" name="MSIP_Label_d347b247-e90e-43a3-9d7b-004f14ae6873_Tag">
    <vt:lpwstr>10, 3, 0, 1</vt:lpwstr>
  </property>
</Properties>
</file>