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86" r:id="rId3"/>
    <p:sldId id="291" r:id="rId4"/>
    <p:sldId id="290" r:id="rId5"/>
    <p:sldId id="288" r:id="rId6"/>
    <p:sldId id="296" r:id="rId7"/>
    <p:sldId id="297" r:id="rId8"/>
    <p:sldId id="292" r:id="rId9"/>
    <p:sldId id="295" r:id="rId10"/>
    <p:sldId id="298" r:id="rId11"/>
    <p:sldId id="294" r:id="rId12"/>
    <p:sldId id="301" r:id="rId13"/>
    <p:sldId id="289" r:id="rId14"/>
    <p:sldId id="287" r:id="rId15"/>
    <p:sldId id="30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5E8"/>
    <a:srgbClr val="E7EB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6" autoAdjust="0"/>
    <p:restoredTop sz="94660"/>
  </p:normalViewPr>
  <p:slideViewPr>
    <p:cSldViewPr snapToGrid="0">
      <p:cViewPr>
        <p:scale>
          <a:sx n="75" d="100"/>
          <a:sy n="75" d="100"/>
        </p:scale>
        <p:origin x="-53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3C322-1362-41B9-9B10-3692E9AFD1F8}" type="datetimeFigureOut">
              <a:rPr lang="en-GB" smtClean="0"/>
              <a:pPr/>
              <a:t>13/06/2017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FE59-24CB-44F1-8AD4-FAE45F9F64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193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 userDrawn="1"/>
        </p:nvSpPr>
        <p:spPr>
          <a:xfrm flipH="1">
            <a:off x="-842621" y="4541744"/>
            <a:ext cx="13935767" cy="315445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7501" y="685801"/>
            <a:ext cx="7645400" cy="2743199"/>
          </a:xfrm>
        </p:spPr>
        <p:txBody>
          <a:bodyPr anchor="t">
            <a:normAutofit/>
          </a:bodyPr>
          <a:lstStyle>
            <a:lvl1pPr algn="l">
              <a:spcAft>
                <a:spcPts val="1200"/>
              </a:spcAft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0282" y="953028"/>
            <a:ext cx="8895919" cy="452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-461710" y="3813317"/>
            <a:ext cx="3817056" cy="1431009"/>
            <a:chOff x="8162255" y="989164"/>
            <a:chExt cx="1188965" cy="445741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0346" y="989615"/>
              <a:ext cx="600874" cy="445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2255" y="989164"/>
              <a:ext cx="600874" cy="445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Zástupný symbol pro text 12"/>
          <p:cNvSpPr>
            <a:spLocks noGrp="1"/>
          </p:cNvSpPr>
          <p:nvPr userDrawn="1">
            <p:ph type="body" sz="quarter" idx="10"/>
          </p:nvPr>
        </p:nvSpPr>
        <p:spPr>
          <a:xfrm>
            <a:off x="292100" y="5480176"/>
            <a:ext cx="11645900" cy="1174623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463540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8" y="-572604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23299" y="2794002"/>
            <a:ext cx="6007097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203201" y="4019550"/>
            <a:ext cx="5232400" cy="228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5551076" y="4019464"/>
            <a:ext cx="5235985" cy="22861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0" name="Zástupný symbol pro text 39"/>
          <p:cNvSpPr>
            <a:spLocks noGrp="1"/>
          </p:cNvSpPr>
          <p:nvPr>
            <p:ph type="body" sz="quarter" idx="14"/>
          </p:nvPr>
        </p:nvSpPr>
        <p:spPr>
          <a:xfrm>
            <a:off x="206370" y="3517899"/>
            <a:ext cx="5235579" cy="428073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5528229" y="3517899"/>
            <a:ext cx="5239781" cy="428073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6"/>
          </p:nvPr>
        </p:nvSpPr>
        <p:spPr>
          <a:xfrm>
            <a:off x="203200" y="850900"/>
            <a:ext cx="10579100" cy="2616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7"/>
          </p:nvPr>
        </p:nvSpPr>
        <p:spPr>
          <a:xfrm>
            <a:off x="203200" y="355600"/>
            <a:ext cx="10604500" cy="4284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853932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6" y="-572605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23299" y="2794002"/>
            <a:ext cx="6007097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5562601" y="831850"/>
            <a:ext cx="5232400" cy="2482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5551076" y="3841664"/>
            <a:ext cx="5235985" cy="24829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0" name="Zástupný symbol pro text 39"/>
          <p:cNvSpPr>
            <a:spLocks noGrp="1"/>
          </p:cNvSpPr>
          <p:nvPr>
            <p:ph type="body" sz="quarter" idx="14"/>
          </p:nvPr>
        </p:nvSpPr>
        <p:spPr>
          <a:xfrm>
            <a:off x="5565770" y="355599"/>
            <a:ext cx="5235579" cy="428073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5566329" y="3365499"/>
            <a:ext cx="5239781" cy="428073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6"/>
          </p:nvPr>
        </p:nvSpPr>
        <p:spPr>
          <a:xfrm>
            <a:off x="203200" y="838200"/>
            <a:ext cx="5219700" cy="54737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7"/>
          </p:nvPr>
        </p:nvSpPr>
        <p:spPr>
          <a:xfrm>
            <a:off x="203200" y="355600"/>
            <a:ext cx="5232400" cy="4284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611257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6" y="-572605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23299" y="2794002"/>
            <a:ext cx="6007097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5562601" y="346841"/>
            <a:ext cx="5232400" cy="29678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5551076" y="3841664"/>
            <a:ext cx="5235985" cy="24829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5566329" y="3365499"/>
            <a:ext cx="5239781" cy="428073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6"/>
          </p:nvPr>
        </p:nvSpPr>
        <p:spPr>
          <a:xfrm>
            <a:off x="203200" y="838200"/>
            <a:ext cx="5219700" cy="54737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7"/>
          </p:nvPr>
        </p:nvSpPr>
        <p:spPr>
          <a:xfrm>
            <a:off x="203200" y="355600"/>
            <a:ext cx="5232400" cy="4284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60433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 flipH="1">
            <a:off x="-842626" y="-1054100"/>
            <a:ext cx="13935767" cy="294585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4440" y="278886"/>
            <a:ext cx="12168105" cy="1410150"/>
            <a:chOff x="4440" y="85701"/>
            <a:chExt cx="12168105" cy="1410150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01578" y="85701"/>
              <a:ext cx="2770967" cy="1410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" name="Skupina 8"/>
            <p:cNvGrpSpPr/>
            <p:nvPr/>
          </p:nvGrpSpPr>
          <p:grpSpPr>
            <a:xfrm>
              <a:off x="4704075" y="978407"/>
              <a:ext cx="4711540" cy="449808"/>
              <a:chOff x="4639680" y="978407"/>
              <a:chExt cx="4711540" cy="449808"/>
            </a:xfrm>
          </p:grpSpPr>
          <p:grpSp>
            <p:nvGrpSpPr>
              <p:cNvPr id="21" name="Skupina 20"/>
              <p:cNvGrpSpPr/>
              <p:nvPr/>
            </p:nvGrpSpPr>
            <p:grpSpPr>
              <a:xfrm>
                <a:off x="6988307" y="978407"/>
                <a:ext cx="2362913" cy="447507"/>
                <a:chOff x="6988307" y="978407"/>
                <a:chExt cx="2362913" cy="447507"/>
              </a:xfrm>
            </p:grpSpPr>
            <p:grpSp>
              <p:nvGrpSpPr>
                <p:cNvPr id="26" name="Skupina 25"/>
                <p:cNvGrpSpPr/>
                <p:nvPr/>
              </p:nvGrpSpPr>
              <p:grpSpPr>
                <a:xfrm>
                  <a:off x="8162255" y="978407"/>
                  <a:ext cx="1188965" cy="446795"/>
                  <a:chOff x="8162255" y="978407"/>
                  <a:chExt cx="1188965" cy="446795"/>
                </a:xfrm>
              </p:grpSpPr>
              <p:pic>
                <p:nvPicPr>
                  <p:cNvPr id="29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50346" y="979912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0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162255" y="978407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27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6398" y="980624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88307" y="979912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22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1719" y="980624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3628" y="979912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1" y="982925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9680" y="980624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0" name="Skupina 9"/>
            <p:cNvGrpSpPr/>
            <p:nvPr/>
          </p:nvGrpSpPr>
          <p:grpSpPr>
            <a:xfrm>
              <a:off x="4440" y="978407"/>
              <a:ext cx="4711540" cy="449341"/>
              <a:chOff x="4639680" y="976738"/>
              <a:chExt cx="4711540" cy="449341"/>
            </a:xfrm>
          </p:grpSpPr>
          <p:grpSp>
            <p:nvGrpSpPr>
              <p:cNvPr id="11" name="Skupina 10"/>
              <p:cNvGrpSpPr/>
              <p:nvPr/>
            </p:nvGrpSpPr>
            <p:grpSpPr>
              <a:xfrm>
                <a:off x="6988307" y="976738"/>
                <a:ext cx="2362913" cy="449341"/>
                <a:chOff x="6988307" y="976738"/>
                <a:chExt cx="2362913" cy="449341"/>
              </a:xfrm>
            </p:grpSpPr>
            <p:grpSp>
              <p:nvGrpSpPr>
                <p:cNvPr id="16" name="Skupina 15"/>
                <p:cNvGrpSpPr/>
                <p:nvPr/>
              </p:nvGrpSpPr>
              <p:grpSpPr>
                <a:xfrm>
                  <a:off x="8162255" y="976738"/>
                  <a:ext cx="1188965" cy="449341"/>
                  <a:chOff x="8162255" y="976738"/>
                  <a:chExt cx="1188965" cy="449341"/>
                </a:xfrm>
              </p:grpSpPr>
              <p:pic>
                <p:nvPicPr>
                  <p:cNvPr id="19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50346" y="976738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0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162255" y="980789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17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6398" y="978243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88307" y="976738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1719" y="978243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3628" y="976738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1" y="978955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9680" y="978243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6" name="Zástupný symbol pro číslo snímku 3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77460" y="28879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Zástupný symbol pro obsah 61"/>
          <p:cNvSpPr>
            <a:spLocks noGrp="1"/>
          </p:cNvSpPr>
          <p:nvPr>
            <p:ph sz="quarter" idx="12"/>
          </p:nvPr>
        </p:nvSpPr>
        <p:spPr>
          <a:xfrm>
            <a:off x="304800" y="1790700"/>
            <a:ext cx="11734800" cy="452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205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N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4440" y="278886"/>
            <a:ext cx="12168105" cy="1410150"/>
            <a:chOff x="4440" y="85701"/>
            <a:chExt cx="12168105" cy="1410150"/>
          </a:xfrm>
        </p:grpSpPr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01578" y="85701"/>
              <a:ext cx="2770967" cy="1410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0" name="Skupina 9"/>
            <p:cNvGrpSpPr/>
            <p:nvPr/>
          </p:nvGrpSpPr>
          <p:grpSpPr>
            <a:xfrm>
              <a:off x="4704075" y="978407"/>
              <a:ext cx="4711540" cy="449808"/>
              <a:chOff x="4639680" y="978407"/>
              <a:chExt cx="4711540" cy="449808"/>
            </a:xfrm>
          </p:grpSpPr>
          <p:grpSp>
            <p:nvGrpSpPr>
              <p:cNvPr id="22" name="Skupina 21"/>
              <p:cNvGrpSpPr/>
              <p:nvPr/>
            </p:nvGrpSpPr>
            <p:grpSpPr>
              <a:xfrm>
                <a:off x="6988307" y="978407"/>
                <a:ext cx="2362913" cy="447507"/>
                <a:chOff x="6988307" y="978407"/>
                <a:chExt cx="2362913" cy="447507"/>
              </a:xfrm>
            </p:grpSpPr>
            <p:grpSp>
              <p:nvGrpSpPr>
                <p:cNvPr id="27" name="Skupina 26"/>
                <p:cNvGrpSpPr/>
                <p:nvPr/>
              </p:nvGrpSpPr>
              <p:grpSpPr>
                <a:xfrm>
                  <a:off x="8162255" y="978407"/>
                  <a:ext cx="1188965" cy="446795"/>
                  <a:chOff x="8162255" y="978407"/>
                  <a:chExt cx="1188965" cy="446795"/>
                </a:xfrm>
              </p:grpSpPr>
              <p:pic>
                <p:nvPicPr>
                  <p:cNvPr id="30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50346" y="979912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31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162255" y="978407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28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6398" y="980624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88307" y="979912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1719" y="980624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3628" y="979912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1" y="982925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9680" y="980624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1" name="Skupina 10"/>
            <p:cNvGrpSpPr/>
            <p:nvPr/>
          </p:nvGrpSpPr>
          <p:grpSpPr>
            <a:xfrm>
              <a:off x="4440" y="978407"/>
              <a:ext cx="4711540" cy="449341"/>
              <a:chOff x="4639680" y="976738"/>
              <a:chExt cx="4711540" cy="449341"/>
            </a:xfrm>
          </p:grpSpPr>
          <p:grpSp>
            <p:nvGrpSpPr>
              <p:cNvPr id="12" name="Skupina 11"/>
              <p:cNvGrpSpPr/>
              <p:nvPr/>
            </p:nvGrpSpPr>
            <p:grpSpPr>
              <a:xfrm>
                <a:off x="6988307" y="976738"/>
                <a:ext cx="2362913" cy="449341"/>
                <a:chOff x="6988307" y="976738"/>
                <a:chExt cx="2362913" cy="449341"/>
              </a:xfrm>
            </p:grpSpPr>
            <p:grpSp>
              <p:nvGrpSpPr>
                <p:cNvPr id="17" name="Skupina 16"/>
                <p:cNvGrpSpPr/>
                <p:nvPr/>
              </p:nvGrpSpPr>
              <p:grpSpPr>
                <a:xfrm>
                  <a:off x="8162255" y="976738"/>
                  <a:ext cx="1188965" cy="449341"/>
                  <a:chOff x="8162255" y="976738"/>
                  <a:chExt cx="1188965" cy="449341"/>
                </a:xfrm>
              </p:grpSpPr>
              <p:pic>
                <p:nvPicPr>
                  <p:cNvPr id="20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50346" y="976738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1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162255" y="980789"/>
                    <a:ext cx="600874" cy="4452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18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6398" y="978243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9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88307" y="976738"/>
                  <a:ext cx="600874" cy="445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1719" y="978243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3628" y="976738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1" y="978955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9680" y="978243"/>
                <a:ext cx="600874" cy="445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304800" y="1803400"/>
            <a:ext cx="11722100" cy="44831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320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 flipH="1">
            <a:off x="-842623" y="6027644"/>
            <a:ext cx="13935767" cy="154155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200" y="152401"/>
            <a:ext cx="11557000" cy="113029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79413" y="1706765"/>
            <a:ext cx="12571413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346075" y="1482725"/>
            <a:ext cx="7867650" cy="4271963"/>
          </a:xfrm>
        </p:spPr>
        <p:txBody>
          <a:bodyPr/>
          <a:lstStyle>
            <a:lvl1pPr marL="742950" indent="-742950">
              <a:buFont typeface="+mj-lt"/>
              <a:buAutoNum type="arabicPeriod"/>
              <a:defRPr/>
            </a:lvl1pPr>
            <a:lvl2pPr marL="971550" indent="-514350">
              <a:buFont typeface="+mj-lt"/>
              <a:buAutoNum type="arabicPeriod"/>
              <a:defRPr/>
            </a:lvl2pPr>
            <a:lvl3pPr marL="1428750" indent="-514350">
              <a:buFont typeface="+mj-lt"/>
              <a:buAutoNum type="arabicPeriod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1642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 flipH="1">
            <a:off x="5386545" y="-662151"/>
            <a:ext cx="7478116" cy="791602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5229" y="346841"/>
            <a:ext cx="5980907" cy="1923393"/>
          </a:xfrm>
        </p:spPr>
        <p:txBody>
          <a:bodyPr anchor="t">
            <a:normAutofit/>
          </a:bodyPr>
          <a:lstStyle>
            <a:lvl1pPr>
              <a:defRPr sz="4400" b="1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9366" y="2098525"/>
            <a:ext cx="6232634" cy="5024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188913" y="346075"/>
            <a:ext cx="5549900" cy="63230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2217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4757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8" y="-572604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74099" y="2844801"/>
            <a:ext cx="5905498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203201" y="825499"/>
            <a:ext cx="5232400" cy="54800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5551076" y="825272"/>
            <a:ext cx="5235985" cy="54802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0" name="Zástupný symbol pro text 39"/>
          <p:cNvSpPr>
            <a:spLocks noGrp="1"/>
          </p:cNvSpPr>
          <p:nvPr>
            <p:ph type="body" sz="quarter" idx="14"/>
          </p:nvPr>
        </p:nvSpPr>
        <p:spPr>
          <a:xfrm>
            <a:off x="225420" y="241300"/>
            <a:ext cx="5235579" cy="4826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5547279" y="241300"/>
            <a:ext cx="5239781" cy="48260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751266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b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8" y="-572604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74099" y="2844801"/>
            <a:ext cx="5905498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203200" y="825499"/>
            <a:ext cx="6796689" cy="54800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7094483" y="825272"/>
            <a:ext cx="3692578" cy="54802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0" name="Zástupný symbol pro text 39"/>
          <p:cNvSpPr>
            <a:spLocks noGrp="1"/>
          </p:cNvSpPr>
          <p:nvPr>
            <p:ph type="body" sz="quarter" idx="14"/>
          </p:nvPr>
        </p:nvSpPr>
        <p:spPr>
          <a:xfrm>
            <a:off x="225420" y="241300"/>
            <a:ext cx="6800818" cy="4826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7091805" y="241300"/>
            <a:ext cx="3695255" cy="48260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877413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 userDrawn="1"/>
        </p:nvSpPr>
        <p:spPr>
          <a:xfrm flipH="1">
            <a:off x="10553698" y="-572604"/>
            <a:ext cx="2341769" cy="788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8674099" y="2844801"/>
            <a:ext cx="5905498" cy="113029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10972800" y="0"/>
            <a:ext cx="1219200" cy="50165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3" name="Zástupný symbol pro obsah 32"/>
          <p:cNvSpPr>
            <a:spLocks noGrp="1"/>
          </p:cNvSpPr>
          <p:nvPr>
            <p:ph sz="quarter" idx="12"/>
          </p:nvPr>
        </p:nvSpPr>
        <p:spPr>
          <a:xfrm>
            <a:off x="4081636" y="825499"/>
            <a:ext cx="6796689" cy="54800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1205" y="5463127"/>
            <a:ext cx="1980795" cy="139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299337" y="825272"/>
            <a:ext cx="3692578" cy="548029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dirty="0"/>
          </a:p>
        </p:txBody>
      </p:sp>
      <p:sp>
        <p:nvSpPr>
          <p:cNvPr id="40" name="Zástupný symbol pro text 39"/>
          <p:cNvSpPr>
            <a:spLocks noGrp="1"/>
          </p:cNvSpPr>
          <p:nvPr>
            <p:ph type="body" sz="quarter" idx="14"/>
          </p:nvPr>
        </p:nvSpPr>
        <p:spPr>
          <a:xfrm>
            <a:off x="4103856" y="241300"/>
            <a:ext cx="6800818" cy="4826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5"/>
          </p:nvPr>
        </p:nvSpPr>
        <p:spPr>
          <a:xfrm>
            <a:off x="296659" y="241300"/>
            <a:ext cx="3695255" cy="48260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66393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17500" y="152401"/>
            <a:ext cx="10083800" cy="1130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30200" y="1825625"/>
            <a:ext cx="1169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95000" y="146050"/>
            <a:ext cx="1219200" cy="5016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6D2A9F8-12B6-46DB-8F6B-EE4CEBDA49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499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0" r:id="rId4"/>
    <p:sldLayoutId id="2147483664" r:id="rId5"/>
    <p:sldLayoutId id="2147483655" r:id="rId6"/>
    <p:sldLayoutId id="2147483665" r:id="rId7"/>
    <p:sldLayoutId id="2147483659" r:id="rId8"/>
    <p:sldLayoutId id="2147483666" r:id="rId9"/>
    <p:sldLayoutId id="2147483662" r:id="rId10"/>
    <p:sldLayoutId id="2147483663" r:id="rId11"/>
    <p:sldLayoutId id="2147483667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110000"/>
        <a:buFont typeface="Arial Narrow" panose="020B0606020202030204" pitchFamily="34" charset="0"/>
        <a:buChar char="▲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110000"/>
        <a:buFont typeface="Arial Narrow" panose="020B0606020202030204" pitchFamily="34" charset="0"/>
        <a:buChar char="▲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110000"/>
        <a:buFont typeface="Arial Narrow" panose="020B0606020202030204" pitchFamily="34" charset="0"/>
        <a:buChar char="▲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110000"/>
        <a:buFont typeface="Arial Narrow" panose="020B0606020202030204" pitchFamily="34" charset="0"/>
        <a:buChar char="▲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110000"/>
        <a:buFont typeface="Arial Narrow" panose="020B0606020202030204" pitchFamily="34" charset="0"/>
        <a:buChar char="▲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ESAP 3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Miroslav </a:t>
            </a:r>
            <a:r>
              <a:rPr lang="cs-CZ" dirty="0" smtClean="0"/>
              <a:t>Šimurda</a:t>
            </a:r>
          </a:p>
          <a:p>
            <a:r>
              <a:rPr lang="cs-CZ" dirty="0" smtClean="0"/>
              <a:t>Jarní Aktuárské Setkání Říčany 2017,</a:t>
            </a:r>
          </a:p>
          <a:p>
            <a:r>
              <a:rPr lang="cs-CZ" dirty="0" smtClean="0"/>
              <a:t>26. 5. 2017 – aktualizováno po Aktuárské pracovní skupině 12. 6.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4124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Validace technických rezerv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 smtClean="0"/>
              <a:t>b. Segmentace </a:t>
            </a:r>
            <a:r>
              <a:rPr lang="cs-CZ" sz="2000" b="1" i="1" dirty="0"/>
              <a:t>ve smyslu výběru homogenních rizikových skupin (HRG)</a:t>
            </a:r>
            <a:endParaRPr lang="en-GB" sz="2000" b="1" i="1" dirty="0"/>
          </a:p>
          <a:p>
            <a:pPr lvl="0"/>
            <a:r>
              <a:rPr lang="cs-CZ" sz="2000" dirty="0"/>
              <a:t>Zásadní rozdíl v určování HRG je mezi životním a neživotním pojištěním</a:t>
            </a:r>
            <a:endParaRPr lang="en-GB" sz="2000" dirty="0"/>
          </a:p>
          <a:p>
            <a:pPr lvl="1"/>
            <a:r>
              <a:rPr lang="cs-CZ" sz="2000" dirty="0"/>
              <a:t>v ŽP dochází k segmentaci na úrovni parametrů, tedy na úrovni procesu modelování (např. i dle míry stornovosti)</a:t>
            </a:r>
            <a:endParaRPr lang="en-GB" sz="2000" dirty="0"/>
          </a:p>
          <a:p>
            <a:pPr lvl="1"/>
            <a:r>
              <a:rPr lang="cs-CZ" sz="2000" dirty="0"/>
              <a:t>v NŽP dochází k dělení do HRG na úrovni reportování</a:t>
            </a:r>
            <a:endParaRPr lang="en-GB" sz="2000" dirty="0"/>
          </a:p>
          <a:p>
            <a:pPr lvl="2"/>
            <a:r>
              <a:rPr lang="cs-CZ" sz="2000" dirty="0"/>
              <a:t>dělení do pro účely pro výpočtu nejlepšího odhadu rezerv na pojistná plnění, pro účely výpočtu rezervy pojistného a </a:t>
            </a:r>
            <a:r>
              <a:rPr lang="cs-CZ" sz="2000" dirty="0" smtClean="0"/>
              <a:t>další</a:t>
            </a:r>
          </a:p>
          <a:p>
            <a:pPr lvl="0"/>
            <a:r>
              <a:rPr lang="cs-CZ" sz="2000" dirty="0"/>
              <a:t>Některé segmenty jsou dány povinností reportovat </a:t>
            </a:r>
            <a:r>
              <a:rPr lang="cs-CZ" sz="2000" dirty="0" smtClean="0"/>
              <a:t>podle pojistných odvětví a měn</a:t>
            </a:r>
            <a:endParaRPr lang="en-GB" sz="2000" dirty="0"/>
          </a:p>
          <a:p>
            <a:pPr lvl="0"/>
            <a:r>
              <a:rPr lang="cs-CZ" sz="2000" dirty="0"/>
              <a:t>Maximální rozsah HRG je dán povinnými požadavky (odvětví, měny) a požadavky a potřebami pojišťovny</a:t>
            </a:r>
            <a:endParaRPr lang="en-GB" sz="2000" dirty="0"/>
          </a:p>
          <a:p>
            <a:pPr lvl="0"/>
            <a:r>
              <a:rPr lang="cs-CZ" sz="2000" dirty="0"/>
              <a:t>Konečný výběr používaných HRG je potřeba posoudit nejen podle výše uvedených kritérií, ale i z hlediska dostupnosti podkladových dat, použitelnosti zvolených výpočetních metod, kapacity výpočetních nástrojů, IT možností atd. – po zohlednění těchto hledisek/omezení může dojít k redukci počtu HRG pro účely jednotlivých výpočtů a k následné aplikaci zjednodušení v reportování (např. proporcionální přerozdělování výsledků do jednotlivých finálních HRG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Zdůvodnění výběru HRG pro reportování by pak mělo obsahovat, jaká kritéria výběru byla rozhodující a z jakého </a:t>
            </a:r>
            <a:r>
              <a:rPr lang="cs-CZ" sz="2000" dirty="0" smtClean="0"/>
              <a:t>důvodu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04187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Soustavný soulad s požadavky na TP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/>
              <a:t>Soustavný soulad s </a:t>
            </a:r>
            <a:r>
              <a:rPr lang="cs-CZ" sz="2000" b="1" i="1" dirty="0" smtClean="0"/>
              <a:t>požadavky na TP</a:t>
            </a:r>
            <a:endParaRPr lang="en-GB" sz="2000" b="1" i="1" dirty="0"/>
          </a:p>
          <a:p>
            <a:pPr lvl="0"/>
            <a:r>
              <a:rPr lang="cs-CZ" sz="2000" dirty="0"/>
              <a:t>Minulost – ověření správnosti v minulosti aplikovaných přístupů</a:t>
            </a:r>
            <a:endParaRPr lang="en-GB" sz="2000" dirty="0"/>
          </a:p>
          <a:p>
            <a:pPr lvl="0"/>
            <a:r>
              <a:rPr lang="cs-CZ" sz="2000" dirty="0"/>
              <a:t>Budoucnost – zkoumání nutných změn, ověření relevance aplikovaných přístupů vzhledem k vývoji prostředí</a:t>
            </a:r>
            <a:endParaRPr lang="en-GB" sz="2000" dirty="0"/>
          </a:p>
          <a:p>
            <a:pPr lvl="1"/>
            <a:r>
              <a:rPr lang="cs-CZ" sz="2000" dirty="0"/>
              <a:t>Interní – portfolia, produkty, procesy</a:t>
            </a:r>
            <a:endParaRPr lang="en-GB" sz="2000" dirty="0"/>
          </a:p>
          <a:p>
            <a:pPr lvl="1"/>
            <a:r>
              <a:rPr lang="cs-CZ" sz="2000" dirty="0"/>
              <a:t>Externí – tržní prostředí, soudní praxe, legislativní změny</a:t>
            </a:r>
            <a:endParaRPr lang="en-GB" sz="2000" dirty="0"/>
          </a:p>
          <a:p>
            <a:pPr lvl="0"/>
            <a:r>
              <a:rPr lang="cs-CZ" sz="2000" dirty="0"/>
              <a:t>„Kvalita čísla“ – uvážení všech kolností majících vliv na schopnost počítat TP</a:t>
            </a:r>
            <a:endParaRPr lang="en-GB" sz="2000" dirty="0"/>
          </a:p>
          <a:p>
            <a:pPr lvl="1"/>
            <a:r>
              <a:rPr lang="cs-CZ" sz="2000" dirty="0"/>
              <a:t>Data a datové systémy, datová kvalita</a:t>
            </a:r>
            <a:endParaRPr lang="en-GB" sz="2000" dirty="0"/>
          </a:p>
          <a:p>
            <a:pPr lvl="1"/>
            <a:r>
              <a:rPr lang="cs-CZ" sz="2000" dirty="0"/>
              <a:t>Aproximace a technická omezení výpočtu</a:t>
            </a:r>
            <a:endParaRPr lang="en-GB" sz="2000" dirty="0"/>
          </a:p>
          <a:p>
            <a:pPr lvl="1"/>
            <a:r>
              <a:rPr lang="cs-CZ" sz="2000" dirty="0"/>
              <a:t>Plánované úpravy výpočtů pro zlešení „kvality čísla“</a:t>
            </a:r>
            <a:endParaRPr lang="en-GB" sz="2000" dirty="0"/>
          </a:p>
          <a:p>
            <a:pPr lvl="0"/>
            <a:r>
              <a:rPr lang="cs-CZ" sz="2000" dirty="0"/>
              <a:t>Ověření, že minulý soulad bude pokračovat – explicitně zmínit, že „bude to tak i nadále“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5472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k řešení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04800" y="1881809"/>
            <a:ext cx="11734800" cy="4614525"/>
          </a:xfrm>
        </p:spPr>
        <p:txBody>
          <a:bodyPr>
            <a:noAutofit/>
          </a:bodyPr>
          <a:lstStyle/>
          <a:p>
            <a:pPr marL="357188" lvl="0" indent="-357188">
              <a:buFont typeface="+mj-lt"/>
              <a:buAutoNum type="arabicPeriod"/>
            </a:pPr>
            <a:r>
              <a:rPr lang="cs-CZ" sz="1600" dirty="0" smtClean="0"/>
              <a:t>Scénáře</a:t>
            </a:r>
            <a:r>
              <a:rPr lang="cs-CZ" sz="1600" dirty="0"/>
              <a:t>, stress testy, reverzní stress testy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Validace TP</a:t>
            </a:r>
            <a:endParaRPr lang="en-GB" sz="1600" dirty="0"/>
          </a:p>
          <a:p>
            <a:pPr marL="622300" lvl="1" indent="-171450">
              <a:buFont typeface="+mj-lt"/>
              <a:buAutoNum type="alphaLcPeriod"/>
            </a:pPr>
            <a:r>
              <a:rPr lang="cs-CZ" sz="1600" dirty="0"/>
              <a:t>nejistota související s hodnotou TP</a:t>
            </a:r>
            <a:endParaRPr lang="en-GB" sz="1600" dirty="0"/>
          </a:p>
          <a:p>
            <a:pPr marL="622300" lvl="1" indent="-171450">
              <a:buFont typeface="+mj-lt"/>
              <a:buAutoNum type="alphaLcPeriod"/>
            </a:pPr>
            <a:r>
              <a:rPr lang="cs-CZ" sz="1600" dirty="0"/>
              <a:t>segmentace – např. určování homogenních rizikových skupin pro výpočet technických rezerv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Soustavný soulad s požadavky na TP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Ohodnocení významnosti odchylek mezi skutečným rizikovým profilem a předpoklady výpočtu (specialne SF) kapitálového požadavku v oblasti pojistně-technických (upisovacích) rizik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Posouzení významnosti změny rizikového profilu (aneb, na čem se pozná, že k ní došlo, návod pro aktuáry pro nastavení kriterií, hranic,...).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Datová kvalita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Model risk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Budoucí očekávání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Plánováni SCR, OF – zachycení očekávaného vývoje kmene, produktové nabídky, zajistných programů atd.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UW policy/practice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Expert judgment – co s </a:t>
            </a:r>
            <a:r>
              <a:rPr lang="cs-CZ" sz="1600" dirty="0" smtClean="0"/>
              <a:t>ním </a:t>
            </a:r>
            <a:r>
              <a:rPr lang="cs-CZ" sz="1600" dirty="0"/>
              <a:t>– jak ho zdokumentovat a formalizovat</a:t>
            </a:r>
            <a:r>
              <a:rPr lang="cs-CZ" sz="1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64791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pracovních skupinek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xmlns="" val="2877737824"/>
              </p:ext>
            </p:extLst>
          </p:nvPr>
        </p:nvGraphicFramePr>
        <p:xfrm>
          <a:off x="241301" y="1736724"/>
          <a:ext cx="11674472" cy="4879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122"/>
                <a:gridCol w="3356450"/>
                <a:gridCol w="3356450"/>
                <a:gridCol w="3356450"/>
              </a:tblGrid>
              <a:tr h="32678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</a:t>
                      </a:r>
                      <a:r>
                        <a:rPr lang="cs-CZ" sz="1400" dirty="0" smtClean="0"/>
                        <a:t>ázev</a:t>
                      </a:r>
                      <a:r>
                        <a:rPr lang="cs-CZ" sz="1400" baseline="0" dirty="0" smtClean="0"/>
                        <a:t> skupinky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Rizikový profil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Projekce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Technické rezervy</a:t>
                      </a:r>
                      <a:endParaRPr lang="en-GB" sz="1400" dirty="0"/>
                    </a:p>
                  </a:txBody>
                  <a:tcPr/>
                </a:tc>
              </a:tr>
              <a:tr h="326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Vedoucí skupinky</a:t>
                      </a:r>
                      <a:endParaRPr lang="en-GB" sz="1400" b="1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Jirka Potužil</a:t>
                      </a:r>
                      <a:endParaRPr lang="en-GB" sz="140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Marcela Vítková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Font typeface="+mj-lt"/>
                        <a:buNone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Aleš Král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41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Přihlášení členové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/>
                        <a:t>(bez</a:t>
                      </a:r>
                      <a:r>
                        <a:rPr lang="cs-CZ" sz="1400" b="0" baseline="0" dirty="0" smtClean="0"/>
                        <a:t> původních členů skupinky ESAP3)</a:t>
                      </a:r>
                      <a:endParaRPr lang="en-GB" sz="14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Kamil</a:t>
                      </a:r>
                      <a:r>
                        <a:rPr lang="cs-CZ" sz="1400" baseline="0" dirty="0" smtClean="0"/>
                        <a:t> Žák, Marcela Středová, Monika Šťástková, Viktor Brůžek, Dana Chládková</a:t>
                      </a:r>
                      <a:endParaRPr lang="en-GB" sz="14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Petr Sotona, Honza Martínek, Marcela Středová, Tomáš Senft,</a:t>
                      </a:r>
                      <a:r>
                        <a:rPr lang="cs-CZ" sz="1400" baseline="0" dirty="0" smtClean="0"/>
                        <a:t> Dana Chládková, Jirka Thomayer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Font typeface="+mj-lt"/>
                        <a:buNone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Radek Řezanka, Petr Sotona, Jarda Hůrka, Martin Jusko, David Zamazal, Marcela Středová, Tomáš Barči,</a:t>
                      </a: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Petr Habásko, Lída Obdržálková, Jirka </a:t>
                      </a:r>
                      <a:r>
                        <a:rPr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Thomayer</a:t>
                      </a: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Vlaďka </a:t>
                      </a:r>
                      <a:r>
                        <a:rPr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Unzeitigová</a:t>
                      </a: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Zuzana Valentová, Vít </a:t>
                      </a:r>
                      <a:r>
                        <a:rPr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Šroller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784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Témata</a:t>
                      </a:r>
                      <a:endParaRPr lang="en-GB" sz="1400" b="1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Ohodnocení významnosti odchylek mezi skutečným rizikovým profilem a předpoklady výpočtu (speciálně standardní</a:t>
                      </a:r>
                      <a:r>
                        <a:rPr lang="cs-CZ" sz="1400" baseline="0" dirty="0" smtClean="0"/>
                        <a:t> formule</a:t>
                      </a:r>
                      <a:r>
                        <a:rPr lang="cs-CZ" sz="1400" dirty="0" smtClean="0"/>
                        <a:t>) kapitálového požadavku v oblasti pojistně-technických (upisovacích) rizik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Scénáře, stress testy, reverzní stress testy</a:t>
                      </a:r>
                      <a:endParaRPr lang="en-GB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cs-CZ" sz="1400" dirty="0" smtClean="0"/>
                        <a:t>Validace TP</a:t>
                      </a:r>
                      <a:endParaRPr lang="en-GB" sz="1400" dirty="0" smtClean="0"/>
                    </a:p>
                    <a:p>
                      <a:pPr marL="266700" lvl="1" indent="-171450">
                        <a:buFont typeface="+mj-lt"/>
                        <a:buAutoNum type="alphaLcPeriod"/>
                      </a:pPr>
                      <a:r>
                        <a:rPr lang="cs-CZ" sz="1400" dirty="0" smtClean="0"/>
                        <a:t>nejistota související s hodnotou TP</a:t>
                      </a:r>
                      <a:endParaRPr lang="en-GB" sz="1400" dirty="0" smtClean="0"/>
                    </a:p>
                    <a:p>
                      <a:pPr marL="266700" lvl="1" indent="-171450">
                        <a:buFont typeface="+mj-lt"/>
                        <a:buAutoNum type="alphaLcPeriod"/>
                      </a:pPr>
                      <a:r>
                        <a:rPr lang="cs-CZ" sz="1400" dirty="0" smtClean="0"/>
                        <a:t>segmentace – např. určování homogenních rizikových skupin pro výpočet technických rezerv</a:t>
                      </a:r>
                      <a:endParaRPr lang="en-GB" sz="1400" dirty="0"/>
                    </a:p>
                  </a:txBody>
                  <a:tcPr/>
                </a:tc>
              </a:tr>
              <a:tr h="3267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Budoucí očekávání</a:t>
                      </a:r>
                      <a:endParaRPr lang="en-GB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82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Plánováni SCR, OF – zachycení očekávaného vývoje kmene, produktové nabídky, zajistných programů atd.</a:t>
                      </a:r>
                      <a:endParaRPr lang="en-GB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67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Posouzení významnosti změny rizikového profilu (aneb, na čem se pozná, že k ní došlo, návod pro aktuáry pro nastavení kriterií, hranic,...).</a:t>
                      </a:r>
                      <a:endParaRPr lang="en-GB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400" dirty="0" smtClean="0"/>
                        <a:t>Soustavný soulad s požadavky na TP</a:t>
                      </a:r>
                      <a:endParaRPr lang="en-GB" sz="1400" dirty="0"/>
                    </a:p>
                  </a:txBody>
                  <a:tcPr/>
                </a:tc>
              </a:tr>
              <a:tr h="762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UW policy/practice</a:t>
                      </a:r>
                      <a:endParaRPr lang="en-GB" sz="1400" dirty="0" smtClean="0"/>
                    </a:p>
                  </a:txBody>
                  <a:tcPr>
                    <a:solidFill>
                      <a:srgbClr val="E7EB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21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Datová kvalita</a:t>
                      </a:r>
                      <a:endParaRPr lang="en-GB" sz="1400" dirty="0" smtClean="0"/>
                    </a:p>
                  </a:txBody>
                  <a:tcPr>
                    <a:solidFill>
                      <a:srgbClr val="CBD5E8"/>
                    </a:solidFill>
                  </a:tcPr>
                </a:tc>
              </a:tr>
              <a:tr h="3921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Model risk</a:t>
                      </a:r>
                      <a:endParaRPr lang="en-GB" sz="1400" dirty="0" smtClean="0"/>
                    </a:p>
                  </a:txBody>
                  <a:tcPr>
                    <a:solidFill>
                      <a:srgbClr val="E7EBF4"/>
                    </a:solidFill>
                  </a:tcPr>
                </a:tc>
              </a:tr>
              <a:tr h="5555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Expert judgment – co s ním – jak ho zdokumentovat a formalizovat?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BD5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593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práce a výstupy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Aktuárská PS nominuje pracovní skupinku pro zvolené téma. Skupinka by měla zahrnovat jak reprezentanty životních i neživotních zaměření.</a:t>
            </a:r>
          </a:p>
          <a:p>
            <a:pPr lvl="1"/>
            <a:r>
              <a:rPr lang="cs-CZ" dirty="0" smtClean="0"/>
              <a:t>Skupinka řeší problém a v případě potřeby komunikuje s Aktuárskou PS.</a:t>
            </a:r>
          </a:p>
          <a:p>
            <a:pPr lvl="1"/>
            <a:r>
              <a:rPr lang="cs-CZ" dirty="0" smtClean="0"/>
              <a:t>Skupinka vypracuje výsledný dokument.</a:t>
            </a:r>
          </a:p>
          <a:p>
            <a:pPr lvl="1"/>
            <a:r>
              <a:rPr lang="cs-CZ" dirty="0" smtClean="0"/>
              <a:t>Skupinka předloží výsledný dokument Aktuárské PS a následně se  případně vrátí o dva body zpět.</a:t>
            </a:r>
          </a:p>
          <a:p>
            <a:r>
              <a:rPr lang="cs-CZ" dirty="0" smtClean="0"/>
              <a:t>Skupinka prezentuje finální dokument na Aktuárském semináři, vytvoří článek.</a:t>
            </a:r>
          </a:p>
          <a:p>
            <a:endParaRPr lang="cs-CZ" dirty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84855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Děkuji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972800" y="146050"/>
            <a:ext cx="1219200" cy="501650"/>
          </a:xfrm>
        </p:spPr>
        <p:txBody>
          <a:bodyPr/>
          <a:lstStyle/>
          <a:p>
            <a:fld id="{16D2A9F8-12B6-46DB-8F6B-EE4CEBDA4923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0060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dirty="0" smtClean="0"/>
              <a:t>ESAP 3 a související PS</a:t>
            </a:r>
          </a:p>
          <a:p>
            <a:r>
              <a:rPr lang="cs-CZ" dirty="0" smtClean="0"/>
              <a:t>Témata k řešení</a:t>
            </a:r>
          </a:p>
          <a:p>
            <a:pPr lvl="1"/>
            <a:r>
              <a:rPr lang="cs-CZ" dirty="0" smtClean="0"/>
              <a:t>1. Scénáře a stress testy</a:t>
            </a:r>
          </a:p>
          <a:p>
            <a:pPr lvl="1"/>
            <a:r>
              <a:rPr lang="cs-CZ" dirty="0" smtClean="0"/>
              <a:t>2. Validace TP</a:t>
            </a:r>
          </a:p>
          <a:p>
            <a:pPr lvl="1"/>
            <a:r>
              <a:rPr lang="cs-CZ" dirty="0" smtClean="0"/>
              <a:t>3. Soustavný soulad s požadavky na TP</a:t>
            </a:r>
          </a:p>
          <a:p>
            <a:r>
              <a:rPr lang="cs-CZ" dirty="0" smtClean="0"/>
              <a:t>Rozdělení témat na nové skupinky</a:t>
            </a:r>
          </a:p>
          <a:p>
            <a:r>
              <a:rPr lang="cs-CZ" dirty="0" smtClean="0"/>
              <a:t>Způsob práce skupinek</a:t>
            </a:r>
          </a:p>
          <a:p>
            <a:r>
              <a:rPr lang="cs-CZ" dirty="0" smtClean="0"/>
              <a:t>Přihlašování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972800" y="146050"/>
            <a:ext cx="1219200" cy="501650"/>
          </a:xfrm>
        </p:spPr>
        <p:txBody>
          <a:bodyPr/>
          <a:lstStyle/>
          <a:p>
            <a:fld id="{16D2A9F8-12B6-46DB-8F6B-EE4CEBDA4923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0640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ESAP 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Diskuse a připomínky k:</a:t>
            </a:r>
          </a:p>
          <a:p>
            <a:r>
              <a:rPr lang="cs-CZ" sz="2000" dirty="0" smtClean="0"/>
              <a:t>Určení standardu, jeho obsahu a zaměření</a:t>
            </a:r>
          </a:p>
          <a:p>
            <a:r>
              <a:rPr lang="cs-CZ" sz="2000" dirty="0" smtClean="0"/>
              <a:t>Úrovni detailu</a:t>
            </a:r>
          </a:p>
          <a:p>
            <a:r>
              <a:rPr lang="cs-CZ" sz="2000" dirty="0" smtClean="0"/>
              <a:t>Obsahu samotnému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Výsledek:</a:t>
            </a:r>
          </a:p>
          <a:p>
            <a:r>
              <a:rPr lang="cs-CZ" sz="2000" dirty="0" smtClean="0"/>
              <a:t>Standard by měl být pro aktuáry participující na ORSA a neměl by se jednotlivými tématy zabývat příliš detailně.</a:t>
            </a:r>
          </a:p>
          <a:p>
            <a:r>
              <a:rPr lang="cs-CZ" sz="2000" dirty="0" smtClean="0"/>
              <a:t>K jednotlivým tématům by bylo dobré mít vypracované podrobnější, ale nezávazné pokyny – „kuchařky“</a:t>
            </a:r>
          </a:p>
          <a:p>
            <a:r>
              <a:rPr lang="cs-CZ" sz="2000" dirty="0" smtClean="0"/>
              <a:t>Mnoho podnětů od ČSpA, které podobu standardu výrazně ovlivnily.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963170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ESAP 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17500" y="1790700"/>
            <a:ext cx="11722100" cy="452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Actuarial </a:t>
            </a:r>
            <a:r>
              <a:rPr lang="en-US" sz="2000" b="1" dirty="0"/>
              <a:t>practice in relation to the ORSA process under Solvency </a:t>
            </a:r>
            <a:r>
              <a:rPr lang="en-US" sz="2000" b="1" dirty="0" smtClean="0"/>
              <a:t>II</a:t>
            </a:r>
            <a:endParaRPr lang="cs-CZ" sz="2000" b="1" dirty="0" smtClean="0"/>
          </a:p>
          <a:p>
            <a:r>
              <a:rPr lang="en-US" sz="2000" b="1" dirty="0"/>
              <a:t>Design of the ORSA process </a:t>
            </a:r>
            <a:r>
              <a:rPr lang="en-US" sz="2000" dirty="0"/>
              <a:t>	</a:t>
            </a:r>
          </a:p>
          <a:p>
            <a:pPr lvl="1"/>
            <a:r>
              <a:rPr lang="en-US" sz="2000" dirty="0"/>
              <a:t>Establishing a structured approach to uncertainty. 	</a:t>
            </a:r>
          </a:p>
          <a:p>
            <a:pPr lvl="1"/>
            <a:r>
              <a:rPr lang="en-US" sz="2000" dirty="0"/>
              <a:t>Deviation from Solvency II balance sheet approach and methodology. 	</a:t>
            </a:r>
          </a:p>
          <a:p>
            <a:pPr lvl="1"/>
            <a:r>
              <a:rPr lang="en-GB" sz="2000" dirty="0"/>
              <a:t>The ORSA consideration period. 	</a:t>
            </a:r>
          </a:p>
          <a:p>
            <a:pPr lvl="1"/>
            <a:r>
              <a:rPr lang="en-US" sz="2000" dirty="0"/>
              <a:t>Inconsistency with the undertaking’s risk management approach. 	</a:t>
            </a:r>
          </a:p>
          <a:p>
            <a:r>
              <a:rPr lang="en-US" sz="2000" b="1" dirty="0"/>
              <a:t>Performance of the ORSA process </a:t>
            </a:r>
            <a:r>
              <a:rPr lang="en-US" sz="2000" dirty="0"/>
              <a:t>	</a:t>
            </a:r>
          </a:p>
          <a:p>
            <a:pPr lvl="1"/>
            <a:r>
              <a:rPr lang="en-US" sz="2000" dirty="0"/>
              <a:t>Quantitative risk assessment and financial projections 	</a:t>
            </a:r>
          </a:p>
          <a:p>
            <a:pPr lvl="1"/>
            <a:r>
              <a:rPr lang="en-GB" sz="2000" dirty="0"/>
              <a:t>Qualitative risk </a:t>
            </a:r>
            <a:r>
              <a:rPr lang="en-GB" sz="2000" dirty="0" smtClean="0"/>
              <a:t>assessment</a:t>
            </a:r>
            <a:endParaRPr lang="cs-CZ" sz="2000" dirty="0" smtClean="0"/>
          </a:p>
          <a:p>
            <a:pPr marL="457200" lvl="1" indent="0">
              <a:buNone/>
            </a:pPr>
            <a:endParaRPr lang="cs-CZ" sz="2000" dirty="0"/>
          </a:p>
          <a:p>
            <a:pPr marL="0" lvl="1" indent="0">
              <a:buNone/>
            </a:pPr>
            <a:r>
              <a:rPr lang="cs-CZ" sz="2000" dirty="0"/>
              <a:t>AAE vypracuje „European Actuarial Note“ která by měla pomoci s aplikací ESAP 3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51389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k řešení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04800" y="1881809"/>
            <a:ext cx="11734800" cy="4614525"/>
          </a:xfrm>
        </p:spPr>
        <p:txBody>
          <a:bodyPr>
            <a:noAutofit/>
          </a:bodyPr>
          <a:lstStyle/>
          <a:p>
            <a:pPr marL="357188" lvl="0" indent="-357188">
              <a:buFont typeface="+mj-lt"/>
              <a:buAutoNum type="arabicPeriod"/>
            </a:pPr>
            <a:r>
              <a:rPr lang="cs-CZ" sz="1600" dirty="0" smtClean="0"/>
              <a:t>Scénáře</a:t>
            </a:r>
            <a:r>
              <a:rPr lang="cs-CZ" sz="1600" dirty="0"/>
              <a:t>, stress testy, reverzní stress testy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Validace TP</a:t>
            </a:r>
            <a:endParaRPr lang="en-GB" sz="1600" dirty="0"/>
          </a:p>
          <a:p>
            <a:pPr marL="622300" lvl="1" indent="-171450">
              <a:buFont typeface="+mj-lt"/>
              <a:buAutoNum type="alphaLcPeriod"/>
            </a:pPr>
            <a:r>
              <a:rPr lang="cs-CZ" sz="1600" dirty="0"/>
              <a:t>nejistota související s hodnotou TP</a:t>
            </a:r>
            <a:endParaRPr lang="en-GB" sz="1600" dirty="0"/>
          </a:p>
          <a:p>
            <a:pPr marL="622300" lvl="1" indent="-171450">
              <a:buFont typeface="+mj-lt"/>
              <a:buAutoNum type="alphaLcPeriod"/>
            </a:pPr>
            <a:r>
              <a:rPr lang="cs-CZ" sz="1600" dirty="0"/>
              <a:t>segmentace – např. určování homogenních rizikových skupin pro výpočet technických rezerv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Soustavný soulad s požadavky na TP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Ohodnocení významnosti odchylek mezi skutečným rizikovým profilem a předpoklady výpočtu (specialne SF) kapitálového požadavku v oblasti pojistně-technických (upisovacích) rizik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Posouzení významnosti změny rizikového profilu (aneb, na čem se pozná, že k ní došlo, návod pro aktuáry pro nastavení kriterií, hranic,...).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Datová kvalita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Model risk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Budoucí očekávání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Plánováni SCR, OF – zachycení očekávaného vývoje kmene, produktové nabídky, zajistných programů atd.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UW policy/practice</a:t>
            </a:r>
            <a:endParaRPr lang="en-GB" sz="1600" dirty="0"/>
          </a:p>
          <a:p>
            <a:pPr marL="357188" lvl="0" indent="-357188">
              <a:buFont typeface="+mj-lt"/>
              <a:buAutoNum type="arabicPeriod"/>
            </a:pPr>
            <a:r>
              <a:rPr lang="cs-CZ" sz="1600" dirty="0"/>
              <a:t>Expert judgment – co s </a:t>
            </a:r>
            <a:r>
              <a:rPr lang="cs-CZ" sz="1600" dirty="0" smtClean="0"/>
              <a:t>ním </a:t>
            </a:r>
            <a:r>
              <a:rPr lang="cs-CZ" sz="1600" dirty="0"/>
              <a:t>– jak ho zdokumentovat a formalizovat</a:t>
            </a:r>
            <a:r>
              <a:rPr lang="cs-CZ" sz="1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856275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Scénáře, stress testy, reverzní stress testy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304800" y="1790700"/>
            <a:ext cx="11734800" cy="49414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i="1" dirty="0"/>
              <a:t>Zátěžové testy (prospektivní)</a:t>
            </a:r>
            <a:endParaRPr lang="en-GB" sz="2400" b="1" i="1" dirty="0"/>
          </a:p>
          <a:p>
            <a:pPr lvl="0"/>
            <a:r>
              <a:rPr lang="cs-CZ" sz="2000" dirty="0"/>
              <a:t>Tvorba zátěžových scénářů by měla být založena na procesu identifikace nejvýznamnějších rizik a rizikových faktorů (provedeném např. na základě risk control self-assessment procesu) a požadavcích vedení společnosti.</a:t>
            </a:r>
            <a:endParaRPr lang="en-GB" sz="2000" dirty="0"/>
          </a:p>
          <a:p>
            <a:pPr lvl="0"/>
            <a:r>
              <a:rPr lang="cs-CZ" sz="2000" dirty="0"/>
              <a:t>Zátěžový scénář se definuje určením odhadované změny či kombinace změn identifikovaných významných rizikových faktorů, které odpovídají konkrétní predikované události s nepříznivým dopadem na společnost.</a:t>
            </a:r>
            <a:endParaRPr lang="en-GB" sz="2000" dirty="0"/>
          </a:p>
          <a:p>
            <a:pPr lvl="0"/>
            <a:r>
              <a:rPr lang="cs-CZ" sz="2000" dirty="0"/>
              <a:t>Využití ke zjištění dopadu možných nepříznivých událostí na společnost prostřednictvím předem nadefinovaných metrik.</a:t>
            </a:r>
            <a:endParaRPr lang="en-GB" sz="2000" dirty="0"/>
          </a:p>
          <a:p>
            <a:pPr lvl="0"/>
            <a:r>
              <a:rPr lang="cs-CZ" sz="2000" dirty="0"/>
              <a:t>Metriky by měly adekvátně zachycovat veličiny skutečně používané pro řízení společnosti a skutečně vnímaná rizika, nikoliv pouze regulatorně definované pojetí rizika (DOF 99,5% jednoroční VaR), které je často příliš vzdálené od prostoru, v němž musí řízení společnosti probíhat. Například zisk, výše dividend, EV atd.</a:t>
            </a:r>
            <a:endParaRPr lang="en-GB" sz="2000" dirty="0"/>
          </a:p>
          <a:p>
            <a:pPr lvl="0"/>
            <a:r>
              <a:rPr lang="cs-CZ" sz="2000" dirty="0"/>
              <a:t>Metriky by měly korespondovat s definicí rizikového apetitu a širším pojetím systému řízení rizik ve společnosti.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0755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Scénáře, stress testy, reverzní stress testy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304800" y="1790699"/>
            <a:ext cx="11734800" cy="49679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/>
              <a:t>Reverzní zátěžové testy</a:t>
            </a:r>
            <a:endParaRPr lang="en-GB" sz="2000" b="1" i="1" dirty="0"/>
          </a:p>
          <a:p>
            <a:pPr lvl="0"/>
            <a:r>
              <a:rPr lang="cs-CZ" sz="2000" dirty="0"/>
              <a:t>Tvorba reverzního zátěžového scénáře probíhá zpětně jako identifikace události, která by způsobila takovou změnu/kombinaci změn rizikových faktorů, aby došlo k předem společností definované skutečnosti ohrožující její další fungování.</a:t>
            </a:r>
            <a:endParaRPr lang="en-GB" sz="2000" dirty="0"/>
          </a:p>
          <a:p>
            <a:pPr lvl="0"/>
            <a:r>
              <a:rPr lang="cs-CZ" sz="2000" dirty="0"/>
              <a:t>Skutečnost ohrožující další fungování společnosti může mít kromě regulatorního pojetí, tj. poklesu solventnostního poměru pod 100 % nebo úplné vyčerpání vlastního kapitálu, jakoukoliv jinou pro společnost závažnou podobu – nucený prodej společnosti, nedostatečnost rezerv, jistá ztráta, selhání produktu atd.</a:t>
            </a:r>
            <a:endParaRPr lang="en-GB" sz="2000" dirty="0"/>
          </a:p>
          <a:p>
            <a:pPr lvl="0"/>
            <a:r>
              <a:rPr lang="cs-CZ" sz="2000" dirty="0"/>
              <a:t>Využití k potvrzení správnosti výběru významných rizik a rizikových faktorů a k identifikaci významnosti dalších.</a:t>
            </a:r>
            <a:endParaRPr lang="en-GB" sz="2000" dirty="0"/>
          </a:p>
          <a:p>
            <a:pPr lvl="0"/>
            <a:r>
              <a:rPr lang="cs-CZ" sz="2000" dirty="0"/>
              <a:t>Obecně se zdá, že správně prováděné prospektivní zátěžové testy snižují význam reverzních zátěžových testů vzhledem k pokrytí stejných situací.</a:t>
            </a:r>
            <a:endParaRPr lang="en-GB" sz="2000" dirty="0"/>
          </a:p>
          <a:p>
            <a:pPr lvl="0"/>
            <a:r>
              <a:rPr lang="cs-CZ" sz="2000" dirty="0"/>
              <a:t>Významnější se reverzní zátěžové testy zdají pro neživotní pojištění. Důvodem zřejmě je, že v neživotním pojištění probíhá technické modelování zpravidla na nějaké úrovni agregace, která neumožňuje přímý přístup k jednotlivým rizikovým faktorům narozdíl od životního pojištění, kde je běžné spíše individuální modelování a přímý přístup k rizikovým faktorům. Zároveň platí, že zatímco v životním pojištění jsou individuální významné události relativně silně omezeny na řádově desítky milionů korun, v neživotním pojištění jsou poměrně běžné i řádově vyšší individuální události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1007336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Validace technických rezerv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04800" y="1790700"/>
            <a:ext cx="11734800" cy="49414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/>
              <a:t>Validace technických rezerv obecně</a:t>
            </a:r>
            <a:endParaRPr lang="en-GB" sz="2000" b="1" i="1" dirty="0"/>
          </a:p>
          <a:p>
            <a:pPr lvl="0"/>
            <a:r>
              <a:rPr lang="cs-CZ" sz="2000" dirty="0"/>
              <a:t>Oblast validace technických rezerv v ORSA reportu by měla:</a:t>
            </a:r>
            <a:endParaRPr lang="en-GB" sz="2000" dirty="0"/>
          </a:p>
          <a:p>
            <a:pPr lvl="1"/>
            <a:r>
              <a:rPr lang="cs-CZ" sz="2000" dirty="0"/>
              <a:t>vycházet zejména z informací uvedených k validaci TR ve zprávě aktuárské funkce a odkazovat se na tuto zprávu (pohled 2. linie obrany)</a:t>
            </a:r>
            <a:endParaRPr lang="en-GB" sz="2000" dirty="0"/>
          </a:p>
          <a:p>
            <a:pPr lvl="1"/>
            <a:r>
              <a:rPr lang="cs-CZ" sz="2000" dirty="0"/>
              <a:t>mimo jiné obsahovat zhodnocení relevantních oblastí interním auditem – pokud neproběhlo v rámci sledovaného období, pak odkaz na poslední relevantní zhodnocení (pohled 3. linie obrany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b="1" i="1" dirty="0" smtClean="0"/>
              <a:t>a. Nejistota </a:t>
            </a:r>
            <a:r>
              <a:rPr lang="cs-CZ" sz="2000" b="1" i="1" dirty="0"/>
              <a:t>v TP</a:t>
            </a:r>
            <a:endParaRPr lang="en-GB" sz="2000" b="1" i="1" dirty="0"/>
          </a:p>
          <a:p>
            <a:pPr lvl="0"/>
            <a:r>
              <a:rPr lang="cs-CZ" sz="2000" dirty="0"/>
              <a:t>Výsledky na základě aplikace více metod</a:t>
            </a:r>
            <a:endParaRPr lang="en-GB" sz="2000" dirty="0"/>
          </a:p>
          <a:p>
            <a:pPr lvl="1"/>
            <a:r>
              <a:rPr lang="cs-CZ" sz="2000" dirty="0"/>
              <a:t>Různé metody poskytují různý vhled do chování portfolia</a:t>
            </a:r>
            <a:endParaRPr lang="en-GB" sz="2000" dirty="0"/>
          </a:p>
          <a:p>
            <a:pPr lvl="1"/>
            <a:r>
              <a:rPr lang="cs-CZ" sz="2000" dirty="0"/>
              <a:t>Hlavně v NL pojištění je možnost ověřit více metod dobře dostupná</a:t>
            </a:r>
            <a:endParaRPr lang="en-GB" sz="2000" dirty="0"/>
          </a:p>
          <a:p>
            <a:pPr lvl="0"/>
            <a:r>
              <a:rPr lang="cs-CZ" sz="2000" dirty="0"/>
              <a:t>Uvážení situace – začínající vs. stabilní portfolio</a:t>
            </a:r>
            <a:endParaRPr lang="en-GB" sz="2000" dirty="0"/>
          </a:p>
          <a:p>
            <a:pPr lvl="0"/>
            <a:r>
              <a:rPr lang="cs-CZ" sz="2000" dirty="0"/>
              <a:t>Vypracování odhadů TP na základě možných scénářů budoucího </a:t>
            </a:r>
            <a:r>
              <a:rPr lang="cs-CZ" sz="2000" dirty="0" smtClean="0"/>
              <a:t>vývoje</a:t>
            </a:r>
          </a:p>
          <a:p>
            <a:pPr lvl="0"/>
            <a:r>
              <a:rPr lang="cs-CZ" sz="2000" dirty="0"/>
              <a:t>Prozkoumání citlivosti odhadu TP na různé parametry výpočtu – vývojové faktory, data za určitá období atd. Identifikace míst výpočtu s podstatným vlivem na výsledek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31113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Validace technických rezerv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D2A9F8-12B6-46DB-8F6B-EE4CEBDA4923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 lvl="0"/>
            <a:r>
              <a:rPr lang="cs-CZ" sz="2000" dirty="0"/>
              <a:t>Uvážení externích informací s potenciálním dopdem na TP – ENIDs, zde je potřeba být opatrný.</a:t>
            </a:r>
            <a:endParaRPr lang="en-GB" sz="2000" dirty="0"/>
          </a:p>
          <a:p>
            <a:pPr lvl="0"/>
            <a:r>
              <a:rPr lang="cs-CZ" sz="2000" dirty="0"/>
              <a:t>Statistické vlastnosti odhadu </a:t>
            </a:r>
            <a:r>
              <a:rPr lang="cs-CZ" sz="2000" dirty="0" smtClean="0"/>
              <a:t>TP</a:t>
            </a:r>
          </a:p>
          <a:p>
            <a:pPr lvl="0"/>
            <a:r>
              <a:rPr lang="cs-CZ" sz="2000" dirty="0" smtClean="0"/>
              <a:t>Explicitní </a:t>
            </a:r>
            <a:r>
              <a:rPr lang="cs-CZ" sz="2000" dirty="0"/>
              <a:t>uvážení nebezpečí „skrývání pravdy“, </a:t>
            </a:r>
            <a:r>
              <a:rPr lang="cs-CZ" sz="2000" dirty="0" smtClean="0"/>
              <a:t>uvážení komunikace </a:t>
            </a:r>
            <a:r>
              <a:rPr lang="cs-CZ" sz="2000" dirty="0"/>
              <a:t>výsledků, intervaly spolehlvosti, jasná definice </a:t>
            </a:r>
            <a:r>
              <a:rPr lang="cs-CZ" sz="2000" dirty="0" smtClean="0"/>
              <a:t>„nejistoty“</a:t>
            </a:r>
            <a:endParaRPr lang="en-GB" sz="2000" dirty="0"/>
          </a:p>
          <a:p>
            <a:pPr lvl="0"/>
            <a:r>
              <a:rPr lang="cs-CZ" sz="2000" dirty="0"/>
              <a:t>Uvážení vlivu dostatečnosti TP na kapitálovou pozici, správné uvážení významu a vztahu BE a RM</a:t>
            </a:r>
            <a:endParaRPr lang="en-GB" sz="2000" dirty="0"/>
          </a:p>
          <a:p>
            <a:pPr lvl="0"/>
            <a:r>
              <a:rPr lang="cs-CZ" sz="2000" dirty="0"/>
              <a:t>Provádění výpočtu TP kvalifikovaným personálem – zobecnění fit&amp;proper</a:t>
            </a:r>
            <a:endParaRPr lang="en-GB" sz="2000" dirty="0"/>
          </a:p>
          <a:p>
            <a:pPr lvl="0"/>
            <a:r>
              <a:rPr lang="cs-CZ" sz="2000" dirty="0"/>
              <a:t>Standardizovat z vykazování TP </a:t>
            </a:r>
            <a:r>
              <a:rPr lang="cs-CZ" sz="2000" dirty="0" smtClean="0"/>
              <a:t>včetně nejistoty</a:t>
            </a:r>
          </a:p>
          <a:p>
            <a:pPr marL="0" indent="0">
              <a:buNone/>
            </a:pPr>
            <a:r>
              <a:rPr lang="cs-CZ" sz="2000" b="1" i="1" dirty="0" smtClean="0"/>
              <a:t>Vykazování</a:t>
            </a:r>
            <a:endParaRPr lang="en-GB" sz="2000" b="1" i="1" dirty="0" smtClean="0"/>
          </a:p>
          <a:p>
            <a:pPr lvl="0"/>
            <a:r>
              <a:rPr lang="cs-CZ" sz="2000" dirty="0" smtClean="0"/>
              <a:t>Aktuárský report – detaily výpočtů, ORSA report - závěry a odkazy</a:t>
            </a:r>
            <a:endParaRPr lang="en-GB" sz="2000" dirty="0" smtClean="0"/>
          </a:p>
          <a:p>
            <a:pPr marL="0" lv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275373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CSpA_template">
  <a:themeElements>
    <a:clrScheme name="actuaria">
      <a:dk1>
        <a:sysClr val="windowText" lastClr="000000"/>
      </a:dk1>
      <a:lt1>
        <a:sysClr val="window" lastClr="FFFFFF"/>
      </a:lt1>
      <a:dk2>
        <a:srgbClr val="464646"/>
      </a:dk2>
      <a:lt2>
        <a:srgbClr val="2DA2B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474B78"/>
      </a:hlink>
      <a:folHlink>
        <a:srgbClr val="44B9E8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CSpA_template</Template>
  <TotalTime>1</TotalTime>
  <Words>575</Words>
  <Application>Microsoft Office PowerPoint</Application>
  <PresentationFormat>Vlastní</PresentationFormat>
  <Paragraphs>164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CSpA_template</vt:lpstr>
      <vt:lpstr>ESAP 3 </vt:lpstr>
      <vt:lpstr>Agenda</vt:lpstr>
      <vt:lpstr>ESAP 3</vt:lpstr>
      <vt:lpstr>ESAP 3</vt:lpstr>
      <vt:lpstr>Témata k řešení</vt:lpstr>
      <vt:lpstr>1. Scénáře, stress testy, reverzní stress testy</vt:lpstr>
      <vt:lpstr>1. Scénáře, stress testy, reverzní stress testy</vt:lpstr>
      <vt:lpstr>2. Validace technických rezerv</vt:lpstr>
      <vt:lpstr>2. Validace technických rezerv</vt:lpstr>
      <vt:lpstr>2. Validace technických rezerv</vt:lpstr>
      <vt:lpstr>3. Soustavný soulad s požadavky na TP </vt:lpstr>
      <vt:lpstr>Témata k řešení</vt:lpstr>
      <vt:lpstr>Návrh pracovních skupinek</vt:lpstr>
      <vt:lpstr>Způsob práce a výstupy</vt:lpstr>
      <vt:lpstr>Snímek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Šváb</dc:creator>
  <cp:lastModifiedBy>Ales</cp:lastModifiedBy>
  <cp:revision>145</cp:revision>
  <dcterms:created xsi:type="dcterms:W3CDTF">2017-03-13T12:54:35Z</dcterms:created>
  <dcterms:modified xsi:type="dcterms:W3CDTF">2017-06-13T20:18:13Z</dcterms:modified>
</cp:coreProperties>
</file>