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58" r:id="rId3"/>
    <p:sldId id="282" r:id="rId4"/>
    <p:sldId id="259" r:id="rId5"/>
    <p:sldId id="260" r:id="rId6"/>
    <p:sldId id="283" r:id="rId7"/>
    <p:sldId id="261" r:id="rId8"/>
    <p:sldId id="262" r:id="rId9"/>
    <p:sldId id="284" r:id="rId10"/>
    <p:sldId id="263" r:id="rId11"/>
    <p:sldId id="264" r:id="rId12"/>
    <p:sldId id="285" r:id="rId13"/>
    <p:sldId id="266" r:id="rId14"/>
    <p:sldId id="267" r:id="rId15"/>
    <p:sldId id="268" r:id="rId16"/>
    <p:sldId id="269" r:id="rId17"/>
    <p:sldId id="286" r:id="rId18"/>
    <p:sldId id="271" r:id="rId19"/>
    <p:sldId id="272" r:id="rId20"/>
    <p:sldId id="273" r:id="rId21"/>
    <p:sldId id="274" r:id="rId22"/>
    <p:sldId id="275" r:id="rId23"/>
    <p:sldId id="289" r:id="rId24"/>
    <p:sldId id="276" r:id="rId25"/>
    <p:sldId id="287" r:id="rId26"/>
    <p:sldId id="277" r:id="rId27"/>
    <p:sldId id="290" r:id="rId28"/>
    <p:sldId id="288" r:id="rId29"/>
    <p:sldId id="278" r:id="rId30"/>
    <p:sldId id="279" r:id="rId31"/>
    <p:sldId id="280" r:id="rId32"/>
    <p:sldId id="281" r:id="rId3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871" autoAdjust="0"/>
  </p:normalViewPr>
  <p:slideViewPr>
    <p:cSldViewPr>
      <p:cViewPr varScale="1">
        <p:scale>
          <a:sx n="76" d="100"/>
          <a:sy n="76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9DF5E-67E8-477A-B46A-9066F98A67CB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9E383-3D8A-4835-A0C9-0AE46B761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01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55699-0CDA-4152-A474-E1F4B2FBD92F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F9F41-F0C7-4560-954B-98F89CEEC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7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211C-5B65-4301-A212-77753F3EB962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1560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1" indent="-171450">
              <a:lnSpc>
                <a:spcPct val="90000"/>
              </a:lnSpc>
              <a:buFontTx/>
              <a:buChar char="-"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1" indent="-171450">
              <a:lnSpc>
                <a:spcPct val="90000"/>
              </a:lnSpc>
              <a:buFontTx/>
              <a:buChar char="-"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1" indent="-171450">
              <a:lnSpc>
                <a:spcPct val="90000"/>
              </a:lnSpc>
              <a:buFontTx/>
              <a:buChar char="-"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211C-5B65-4301-A212-77753F3EB962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245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3106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Font typeface="Wingdings"/>
              <a:buNone/>
            </a:pPr>
            <a:endParaRPr lang="cs-CZ" dirty="0" smtClean="0"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3DF7D-5C1E-477A-96F0-214777BE951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25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9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3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90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9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7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8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82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2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7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0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0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A9C6-E1CD-4D8D-AD41-F2DEC305FCA6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DBBA2-C466-4758-9D5D-6667472A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1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3.xlsx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Microsoft_Excel_97-2003_Worksheet1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janecek@tools4f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ols4f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2.xls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89398"/>
            <a:ext cx="7772400" cy="2115666"/>
          </a:xfrm>
        </p:spPr>
        <p:txBody>
          <a:bodyPr>
            <a:normAutofit/>
          </a:bodyPr>
          <a:lstStyle/>
          <a:p>
            <a:r>
              <a:rPr lang="en-US" dirty="0" smtClean="0"/>
              <a:t>ALM </a:t>
            </a:r>
            <a:r>
              <a:rPr lang="cs-CZ" dirty="0" smtClean="0"/>
              <a:t>v pojišťovnách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800800" cy="816496"/>
          </a:xfrm>
        </p:spPr>
        <p:txBody>
          <a:bodyPr>
            <a:no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Martin Janeček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Tools4F</a:t>
            </a:r>
            <a:endParaRPr lang="cs-CZ" sz="1600" b="1" dirty="0" smtClean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475656" y="5373216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dirty="0" smtClean="0"/>
              <a:t>MFF UK, Praha, 15.4.2016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76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2886964" y="1124744"/>
            <a:ext cx="2448272" cy="1714790"/>
            <a:chOff x="1907704" y="954831"/>
            <a:chExt cx="5688632" cy="4731003"/>
          </a:xfrm>
        </p:grpSpPr>
        <p:cxnSp>
          <p:nvCxnSpPr>
            <p:cNvPr id="14" name="Přímá spojnice 13"/>
            <p:cNvCxnSpPr/>
            <p:nvPr/>
          </p:nvCxnSpPr>
          <p:spPr>
            <a:xfrm>
              <a:off x="4572000" y="2060849"/>
              <a:ext cx="0" cy="2624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/>
            <p:cNvCxnSpPr/>
            <p:nvPr/>
          </p:nvCxnSpPr>
          <p:spPr>
            <a:xfrm>
              <a:off x="1907704" y="1999352"/>
              <a:ext cx="56886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ovéPole 24"/>
            <p:cNvSpPr txBox="1"/>
            <p:nvPr/>
          </p:nvSpPr>
          <p:spPr>
            <a:xfrm>
              <a:off x="2123727" y="2374198"/>
              <a:ext cx="1075313" cy="3311636"/>
            </a:xfrm>
            <a:prstGeom prst="rect">
              <a:avLst/>
            </a:prstGeom>
            <a:solidFill>
              <a:srgbClr val="FF4343"/>
            </a:solidFill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cs-CZ" dirty="0" smtClean="0"/>
            </a:p>
            <a:p>
              <a:pPr algn="ctr"/>
              <a:endParaRPr lang="cs-CZ" dirty="0"/>
            </a:p>
            <a:p>
              <a:pPr algn="ctr"/>
              <a:endParaRPr lang="cs-CZ" dirty="0" smtClean="0"/>
            </a:p>
            <a:p>
              <a:pPr algn="ctr"/>
              <a:endParaRPr lang="en-US" dirty="0"/>
            </a:p>
          </p:txBody>
        </p:sp>
        <p:sp>
          <p:nvSpPr>
            <p:cNvPr id="26" name="TextovéPole 25"/>
            <p:cNvSpPr txBox="1"/>
            <p:nvPr/>
          </p:nvSpPr>
          <p:spPr>
            <a:xfrm>
              <a:off x="5027879" y="3144560"/>
              <a:ext cx="1054487" cy="246249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cs-CZ" sz="2800" dirty="0" smtClean="0"/>
            </a:p>
            <a:p>
              <a:pPr algn="ctr"/>
              <a:endParaRPr lang="cs-CZ" sz="1400" dirty="0" smtClean="0"/>
            </a:p>
            <a:p>
              <a:pPr algn="ctr"/>
              <a:endParaRPr lang="en-US" sz="1000" dirty="0"/>
            </a:p>
          </p:txBody>
        </p:sp>
        <p:sp>
          <p:nvSpPr>
            <p:cNvPr id="27" name="TextovéPole 26"/>
            <p:cNvSpPr txBox="1"/>
            <p:nvPr/>
          </p:nvSpPr>
          <p:spPr>
            <a:xfrm>
              <a:off x="5027879" y="2374198"/>
              <a:ext cx="1054487" cy="77036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cs-CZ" sz="2000" dirty="0" smtClean="0"/>
            </a:p>
          </p:txBody>
        </p:sp>
        <p:sp>
          <p:nvSpPr>
            <p:cNvPr id="28" name="TextovéPole 27"/>
            <p:cNvSpPr txBox="1"/>
            <p:nvPr/>
          </p:nvSpPr>
          <p:spPr>
            <a:xfrm>
              <a:off x="2811306" y="954831"/>
              <a:ext cx="775469" cy="1103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dirty="0" smtClean="0"/>
                <a:t>A</a:t>
              </a:r>
              <a:endParaRPr lang="en-US" sz="2000" dirty="0"/>
            </a:p>
          </p:txBody>
        </p:sp>
        <p:sp>
          <p:nvSpPr>
            <p:cNvPr id="29" name="TextovéPole 28"/>
            <p:cNvSpPr txBox="1"/>
            <p:nvPr/>
          </p:nvSpPr>
          <p:spPr>
            <a:xfrm>
              <a:off x="5713255" y="954831"/>
              <a:ext cx="738222" cy="1103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dirty="0" smtClean="0"/>
                <a:t>P</a:t>
              </a:r>
              <a:endParaRPr lang="en-US" sz="2000" dirty="0"/>
            </a:p>
          </p:txBody>
        </p:sp>
      </p:grpSp>
      <p:sp>
        <p:nvSpPr>
          <p:cNvPr id="7" name="Obdélník 6"/>
          <p:cNvSpPr/>
          <p:nvPr/>
        </p:nvSpPr>
        <p:spPr>
          <a:xfrm>
            <a:off x="3609602" y="2120310"/>
            <a:ext cx="424021" cy="71922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/>
          <p:cNvSpPr/>
          <p:nvPr/>
        </p:nvSpPr>
        <p:spPr>
          <a:xfrm>
            <a:off x="4842512" y="2239369"/>
            <a:ext cx="377560" cy="5716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 8"/>
          <p:cNvSpPr/>
          <p:nvPr/>
        </p:nvSpPr>
        <p:spPr>
          <a:xfrm>
            <a:off x="4842512" y="2120310"/>
            <a:ext cx="377560" cy="1190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Přímá spojnice se šipkou 10"/>
          <p:cNvCxnSpPr/>
          <p:nvPr/>
        </p:nvCxnSpPr>
        <p:spPr>
          <a:xfrm>
            <a:off x="2267744" y="4137931"/>
            <a:ext cx="0" cy="245942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3461323" y="3264543"/>
            <a:ext cx="109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Cash </a:t>
            </a:r>
            <a:r>
              <a:rPr lang="cs-CZ" dirty="0" err="1" smtClean="0"/>
              <a:t>flow</a:t>
            </a:r>
            <a:endParaRPr lang="en-US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609602" y="955467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Bilance</a:t>
            </a:r>
            <a:endParaRPr lang="en-US" dirty="0"/>
          </a:p>
        </p:txBody>
      </p:sp>
      <p:sp>
        <p:nvSpPr>
          <p:cNvPr id="31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0716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Proč ALM?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366270" y="3645024"/>
            <a:ext cx="62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+</a:t>
            </a:r>
            <a:endParaRPr lang="en-US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158358" y="3645024"/>
            <a:ext cx="62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-</a:t>
            </a:r>
            <a:endParaRPr lang="en-US" dirty="0"/>
          </a:p>
        </p:txBody>
      </p:sp>
      <p:sp>
        <p:nvSpPr>
          <p:cNvPr id="20" name="Kruhová šipka 19"/>
          <p:cNvSpPr/>
          <p:nvPr/>
        </p:nvSpPr>
        <p:spPr>
          <a:xfrm rot="5400000">
            <a:off x="4536572" y="1558108"/>
            <a:ext cx="651582" cy="497913"/>
          </a:xfrm>
          <a:prstGeom prst="circularArrow">
            <a:avLst/>
          </a:prstGeom>
          <a:solidFill>
            <a:srgbClr val="FFFF00"/>
          </a:solidFill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4" t="5923" r="18807" b="4825"/>
          <a:stretch/>
        </p:blipFill>
        <p:spPr bwMode="auto">
          <a:xfrm flipV="1">
            <a:off x="2684320" y="4137930"/>
            <a:ext cx="2853559" cy="245942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15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6" grpId="0"/>
      <p:bldP spid="30" grpId="0"/>
      <p:bldP spid="19" grpId="0"/>
      <p:bldP spid="32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Cíle ALM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 marL="514350" lvl="1" indent="-514350">
              <a:lnSpc>
                <a:spcPct val="120000"/>
              </a:lnSpc>
            </a:pPr>
            <a:r>
              <a:rPr lang="cs-CZ" dirty="0" smtClean="0">
                <a:cs typeface="Arial" panose="020B0604020202020204" pitchFamily="34" charset="0"/>
              </a:rPr>
              <a:t>Sladění: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b="1" dirty="0" smtClean="0">
                <a:cs typeface="Arial" panose="020B0604020202020204" pitchFamily="34" charset="0"/>
              </a:rPr>
              <a:t>CF z aktiv a závazků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b="1" dirty="0" smtClean="0">
                <a:cs typeface="Arial" panose="020B0604020202020204" pitchFamily="34" charset="0"/>
              </a:rPr>
              <a:t>Citlivosti (tržních) cen aktiv a závazků </a:t>
            </a:r>
            <a:br>
              <a:rPr lang="cs-CZ" b="1" dirty="0" smtClean="0">
                <a:cs typeface="Arial" panose="020B0604020202020204" pitchFamily="34" charset="0"/>
              </a:rPr>
            </a:br>
            <a:r>
              <a:rPr lang="cs-CZ" dirty="0" smtClean="0">
                <a:cs typeface="Arial" panose="020B0604020202020204" pitchFamily="34" charset="0"/>
              </a:rPr>
              <a:t>(ekonomické </a:t>
            </a:r>
            <a:r>
              <a:rPr lang="cs-CZ" dirty="0">
                <a:cs typeface="Arial" panose="020B0604020202020204" pitchFamily="34" charset="0"/>
              </a:rPr>
              <a:t>situace, </a:t>
            </a:r>
            <a:r>
              <a:rPr lang="cs-CZ" dirty="0" smtClean="0">
                <a:cs typeface="Arial" panose="020B0604020202020204" pitchFamily="34" charset="0"/>
              </a:rPr>
              <a:t>předpokladů, …)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b="1" dirty="0" smtClean="0">
                <a:cs typeface="Arial" panose="020B0604020202020204" pitchFamily="34" charset="0"/>
              </a:rPr>
              <a:t>Výnosy z aktiv vs. garantované výnosy</a:t>
            </a:r>
          </a:p>
          <a:p>
            <a:pPr marL="514350" lvl="1" indent="-514350">
              <a:lnSpc>
                <a:spcPct val="120000"/>
              </a:lnSpc>
            </a:pPr>
            <a:r>
              <a:rPr lang="cs-CZ" dirty="0" smtClean="0">
                <a:cs typeface="Arial" panose="020B0604020202020204" pitchFamily="34" charset="0"/>
              </a:rPr>
              <a:t>Specifika pojišťovny: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dirty="0" smtClean="0">
                <a:cs typeface="Arial" panose="020B0604020202020204" pitchFamily="34" charset="0"/>
              </a:rPr>
              <a:t>Závazky náhodné (pojistné riziko)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dirty="0" smtClean="0">
                <a:cs typeface="Arial" panose="020B0604020202020204" pitchFamily="34" charset="0"/>
              </a:rPr>
              <a:t>Životní závazky velmi dlouhé</a:t>
            </a:r>
          </a:p>
          <a:p>
            <a:pPr marL="914400" lvl="2" indent="-514350">
              <a:lnSpc>
                <a:spcPct val="120000"/>
              </a:lnSpc>
            </a:pPr>
            <a:r>
              <a:rPr lang="cs-CZ" dirty="0" smtClean="0">
                <a:cs typeface="Arial" panose="020B0604020202020204" pitchFamily="34" charset="0"/>
              </a:rPr>
              <a:t>Garance a podíl na zisku = úroková opce (komplikovaná)</a:t>
            </a:r>
          </a:p>
        </p:txBody>
      </p:sp>
    </p:spTree>
    <p:extLst>
      <p:ext uri="{BB962C8B-B14F-4D97-AF65-F5344CB8AC3E}">
        <p14:creationId xmlns:p14="http://schemas.microsoft.com/office/powerpoint/2010/main" val="8663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flow</a:t>
            </a:r>
            <a:r>
              <a:rPr lang="cs-CZ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Cash flow management – not matched</a:t>
            </a:r>
            <a:endParaRPr lang="en-US" sz="4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7848"/>
            <a:ext cx="45656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94112"/>
            <a:ext cx="45656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13</a:t>
            </a:fld>
            <a:endParaRPr lang="en-US" dirty="0">
              <a:solidFill>
                <a:srgbClr val="220023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652120" y="1769251"/>
            <a:ext cx="2352080" cy="480131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cs-CZ" sz="2800" dirty="0">
                <a:cs typeface="Arial" panose="020B0604020202020204" pitchFamily="34" charset="0"/>
              </a:rPr>
              <a:t>Jaké je riziko?</a:t>
            </a:r>
            <a:endParaRPr lang="en-U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47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Cash flow management - </a:t>
            </a:r>
            <a:r>
              <a:rPr lang="en-US" sz="3200" dirty="0" err="1" smtClean="0"/>
              <a:t>ri</a:t>
            </a:r>
            <a:r>
              <a:rPr lang="cs-CZ" sz="3200" dirty="0" err="1" smtClean="0"/>
              <a:t>ziko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608512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cs-CZ" dirty="0" smtClean="0">
                <a:cs typeface="Arial" panose="020B0604020202020204" pitchFamily="34" charset="0"/>
              </a:rPr>
              <a:t>Nižší/vyšší tržní cena v čase budoucího prodeje/nákupu</a:t>
            </a:r>
            <a:r>
              <a:rPr lang="en-US" dirty="0" smtClean="0">
                <a:cs typeface="Arial" panose="020B0604020202020204" pitchFamily="34" charset="0"/>
              </a:rPr>
              <a:t>: </a:t>
            </a: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cs-CZ" dirty="0">
                <a:cs typeface="Arial" panose="020B0604020202020204" pitchFamily="34" charset="0"/>
              </a:rPr>
              <a:t>likvidita</a:t>
            </a: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cs-CZ" dirty="0">
                <a:cs typeface="Arial" panose="020B0604020202020204" pitchFamily="34" charset="0"/>
              </a:rPr>
              <a:t>kreditní </a:t>
            </a:r>
            <a:r>
              <a:rPr lang="cs-CZ" dirty="0" smtClean="0">
                <a:cs typeface="Arial" panose="020B0604020202020204" pitchFamily="34" charset="0"/>
              </a:rPr>
              <a:t>kvalita </a:t>
            </a:r>
            <a:endParaRPr lang="en-US" dirty="0">
              <a:cs typeface="Arial" panose="020B0604020202020204" pitchFamily="34" charset="0"/>
            </a:endParaRP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b="1" dirty="0" smtClean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b="1" i="1" dirty="0" smtClean="0">
                <a:cs typeface="Arial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US" b="1" dirty="0" smtClean="0">
                <a:cs typeface="Arial" panose="020B0604020202020204" pitchFamily="34" charset="0"/>
                <a:sym typeface="Wingdings" panose="05000000000000000000" pitchFamily="2" charset="2"/>
              </a:rPr>
              <a:t> =&gt; </a:t>
            </a:r>
            <a:r>
              <a:rPr lang="cs-CZ" b="1" dirty="0" smtClean="0">
                <a:cs typeface="Arial" panose="020B0604020202020204" pitchFamily="34" charset="0"/>
                <a:sym typeface="Wingdings" panose="05000000000000000000" pitchFamily="2" charset="2"/>
              </a:rPr>
              <a:t>úrokové riziko (i</a:t>
            </a:r>
            <a:r>
              <a:rPr lang="en-US" b="1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nterest</a:t>
            </a:r>
            <a:r>
              <a:rPr lang="en-US" b="1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cs-CZ" b="1" dirty="0" smtClean="0"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US" b="1" dirty="0" smtClean="0">
                <a:cs typeface="Arial" panose="020B0604020202020204" pitchFamily="34" charset="0"/>
                <a:sym typeface="Wingdings" panose="05000000000000000000" pitchFamily="2" charset="2"/>
              </a:rPr>
              <a:t>ate </a:t>
            </a:r>
            <a:r>
              <a:rPr lang="cs-CZ" b="1" dirty="0" smtClean="0"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US" b="1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isk</a:t>
            </a:r>
            <a:r>
              <a:rPr lang="cs-CZ" b="1" dirty="0" smtClean="0"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n-US" b="1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endParaRPr lang="en-US" dirty="0" smtClean="0">
              <a:cs typeface="Arial" panose="020B0604020202020204" pitchFamily="34" charset="0"/>
            </a:endParaRP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endParaRPr lang="en-US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None/>
            </a:pPr>
            <a:r>
              <a:rPr lang="en-US" dirty="0" smtClean="0">
                <a:cs typeface="Arial" panose="020B0604020202020204" pitchFamily="34" charset="0"/>
              </a:rPr>
              <a:t>=&gt; </a:t>
            </a:r>
            <a:r>
              <a:rPr lang="cs-CZ" dirty="0" smtClean="0">
                <a:cs typeface="Arial" panose="020B0604020202020204" pitchFamily="34" charset="0"/>
              </a:rPr>
              <a:t>Cíl (ideální)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54152"/>
            <a:ext cx="4565650" cy="223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14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Cash flow management – </a:t>
            </a:r>
            <a:r>
              <a:rPr lang="cs-CZ" sz="3200" dirty="0" smtClean="0"/>
              <a:t>příklad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84" y="1774825"/>
            <a:ext cx="8293779" cy="397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15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CF </a:t>
            </a:r>
            <a:r>
              <a:rPr lang="en-US" sz="3200" dirty="0" smtClean="0"/>
              <a:t>management – </a:t>
            </a:r>
            <a:r>
              <a:rPr lang="cs-CZ" sz="3200" dirty="0" smtClean="0"/>
              <a:t>praktické komplikace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57600"/>
          </a:xfrm>
        </p:spPr>
        <p:txBody>
          <a:bodyPr>
            <a:noAutofit/>
          </a:bodyPr>
          <a:lstStyle/>
          <a:p>
            <a:pPr marL="457200" lvl="1" indent="-457200">
              <a:lnSpc>
                <a:spcPct val="150000"/>
              </a:lnSpc>
              <a:buBlip>
                <a:blip r:embed="rId4"/>
              </a:buBlip>
            </a:pPr>
            <a:r>
              <a:rPr lang="cs-CZ" dirty="0" smtClean="0">
                <a:cs typeface="Arial" panose="020B0604020202020204" pitchFamily="34" charset="0"/>
              </a:rPr>
              <a:t>Ne vždy lze </a:t>
            </a:r>
            <a:r>
              <a:rPr lang="en-US" dirty="0" smtClean="0">
                <a:cs typeface="Arial" panose="020B0604020202020204" pitchFamily="34" charset="0"/>
              </a:rPr>
              <a:t>100% </a:t>
            </a:r>
            <a:r>
              <a:rPr lang="cs-CZ" dirty="0" smtClean="0">
                <a:cs typeface="Arial" panose="020B0604020202020204" pitchFamily="34" charset="0"/>
              </a:rPr>
              <a:t>sladit</a:t>
            </a:r>
            <a:r>
              <a:rPr lang="en-US" dirty="0" smtClean="0">
                <a:cs typeface="Arial" panose="020B0604020202020204" pitchFamily="34" charset="0"/>
              </a:rPr>
              <a:t>:</a:t>
            </a:r>
          </a:p>
          <a:p>
            <a:pPr marL="857250" lvl="2" indent="-457200">
              <a:lnSpc>
                <a:spcPct val="150000"/>
              </a:lnSpc>
              <a:buBlip>
                <a:blip r:embed="rId4"/>
              </a:buBlip>
            </a:pPr>
            <a:r>
              <a:rPr lang="cs-CZ" b="1" dirty="0" smtClean="0">
                <a:cs typeface="Arial" panose="020B0604020202020204" pitchFamily="34" charset="0"/>
              </a:rPr>
              <a:t>Dostupnost vhodných </a:t>
            </a:r>
            <a:r>
              <a:rPr lang="cs-CZ" dirty="0" err="1" smtClean="0">
                <a:cs typeface="Arial" panose="020B0604020202020204" pitchFamily="34" charset="0"/>
              </a:rPr>
              <a:t>fin</a:t>
            </a:r>
            <a:r>
              <a:rPr lang="cs-CZ" dirty="0" smtClean="0">
                <a:cs typeface="Arial" panose="020B0604020202020204" pitchFamily="34" charset="0"/>
              </a:rPr>
              <a:t>. instrumentů (např. &gt;10Y)</a:t>
            </a:r>
            <a:endParaRPr lang="cs-CZ" dirty="0">
              <a:cs typeface="Arial" panose="020B0604020202020204" pitchFamily="34" charset="0"/>
            </a:endParaRPr>
          </a:p>
          <a:p>
            <a:pPr marL="857250" lvl="2" indent="-457200">
              <a:lnSpc>
                <a:spcPct val="150000"/>
              </a:lnSpc>
              <a:buBlip>
                <a:blip r:embed="rId4"/>
              </a:buBlip>
            </a:pPr>
            <a:r>
              <a:rPr lang="cs-CZ" dirty="0" smtClean="0">
                <a:cs typeface="Arial" panose="020B0604020202020204" pitchFamily="34" charset="0"/>
              </a:rPr>
              <a:t>Změna bud. CF ze závazků (např. změnou </a:t>
            </a:r>
            <a:r>
              <a:rPr lang="cs-CZ" b="1" dirty="0" smtClean="0">
                <a:cs typeface="Arial" panose="020B0604020202020204" pitchFamily="34" charset="0"/>
              </a:rPr>
              <a:t>předpokladů </a:t>
            </a:r>
            <a:r>
              <a:rPr lang="cs-CZ" dirty="0" smtClean="0">
                <a:cs typeface="Arial" panose="020B0604020202020204" pitchFamily="34" charset="0"/>
              </a:rPr>
              <a:t>bud. vývoje, podíly na zisku)</a:t>
            </a:r>
            <a:endParaRPr lang="en-US" dirty="0" smtClean="0">
              <a:cs typeface="Arial" panose="020B0604020202020204" pitchFamily="34" charset="0"/>
            </a:endParaRPr>
          </a:p>
          <a:p>
            <a:pPr marL="457200" lvl="1" indent="-457200">
              <a:lnSpc>
                <a:spcPct val="150000"/>
              </a:lnSpc>
              <a:buBlip>
                <a:blip r:embed="rId4"/>
              </a:buBlip>
            </a:pPr>
            <a:r>
              <a:rPr lang="cs-CZ" dirty="0" smtClean="0">
                <a:cs typeface="Arial" panose="020B0604020202020204" pitchFamily="34" charset="0"/>
              </a:rPr>
              <a:t>Praktická řešení:</a:t>
            </a:r>
          </a:p>
          <a:p>
            <a:pPr marL="857250" lvl="2" indent="-457200">
              <a:lnSpc>
                <a:spcPct val="150000"/>
              </a:lnSpc>
              <a:buBlip>
                <a:blip r:embed="rId4"/>
              </a:buBlip>
            </a:pPr>
            <a:r>
              <a:rPr lang="cs-CZ" dirty="0" smtClean="0">
                <a:cs typeface="Arial" panose="020B0604020202020204" pitchFamily="34" charset="0"/>
              </a:rPr>
              <a:t>Limity – CF </a:t>
            </a:r>
            <a:r>
              <a:rPr lang="cs-CZ" dirty="0" err="1" smtClean="0">
                <a:cs typeface="Arial" panose="020B0604020202020204" pitchFamily="34" charset="0"/>
              </a:rPr>
              <a:t>gaps</a:t>
            </a:r>
            <a:r>
              <a:rPr lang="cs-CZ" dirty="0" smtClean="0">
                <a:cs typeface="Arial" panose="020B0604020202020204" pitchFamily="34" charset="0"/>
              </a:rPr>
              <a:t> (menší v krátké době, větší na delším konci)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16</a:t>
            </a:fld>
            <a:endParaRPr lang="en-US" dirty="0">
              <a:solidFill>
                <a:srgbClr val="220023"/>
              </a:solidFill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172082"/>
              </p:ext>
            </p:extLst>
          </p:nvPr>
        </p:nvGraphicFramePr>
        <p:xfrm>
          <a:off x="6182400" y="1556792"/>
          <a:ext cx="1197912" cy="101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List" showAsIcon="1" r:id="rId6" imgW="914400" imgH="771480" progId="Excel.Sheet.12">
                  <p:embed/>
                </p:oleObj>
              </mc:Choice>
              <mc:Fallback>
                <p:oleObj name="List" showAsIcon="1" r:id="rId6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82400" y="1556792"/>
                        <a:ext cx="1197912" cy="101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753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Value management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808312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cs-CZ" dirty="0" smtClean="0">
                <a:cs typeface="Arial" panose="020B0604020202020204" pitchFamily="34" charset="0"/>
              </a:rPr>
              <a:t>Rizika vlastních zdrojů (</a:t>
            </a:r>
            <a:r>
              <a:rPr lang="cs-CZ" dirty="0" err="1" smtClean="0">
                <a:cs typeface="Arial" panose="020B0604020202020204" pitchFamily="34" charset="0"/>
              </a:rPr>
              <a:t>own</a:t>
            </a:r>
            <a:r>
              <a:rPr lang="cs-CZ" dirty="0" smtClean="0">
                <a:cs typeface="Arial" panose="020B0604020202020204" pitchFamily="34" charset="0"/>
              </a:rPr>
              <a:t> </a:t>
            </a:r>
            <a:r>
              <a:rPr lang="cs-CZ" dirty="0" err="1" smtClean="0">
                <a:cs typeface="Arial" panose="020B0604020202020204" pitchFamily="34" charset="0"/>
              </a:rPr>
              <a:t>funds</a:t>
            </a:r>
            <a:r>
              <a:rPr lang="cs-CZ" dirty="0" smtClean="0">
                <a:cs typeface="Arial" panose="020B0604020202020204" pitchFamily="34" charset="0"/>
              </a:rPr>
              <a:t>, OF)</a:t>
            </a:r>
            <a:r>
              <a:rPr lang="en-US" dirty="0" smtClean="0">
                <a:cs typeface="Arial" panose="020B0604020202020204" pitchFamily="34" charset="0"/>
              </a:rPr>
              <a:t>:</a:t>
            </a: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cs-CZ" dirty="0" smtClean="0">
                <a:cs typeface="Arial" panose="020B0604020202020204" pitchFamily="34" charset="0"/>
              </a:rPr>
              <a:t>TC aktiv</a:t>
            </a:r>
            <a:r>
              <a:rPr lang="en-US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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i="1" dirty="0" smtClean="0">
                <a:cs typeface="Arial" panose="020B0604020202020204" pitchFamily="34" charset="0"/>
              </a:rPr>
              <a:t>i</a:t>
            </a:r>
            <a:r>
              <a:rPr lang="en-US" dirty="0" smtClean="0">
                <a:cs typeface="Arial" panose="020B0604020202020204" pitchFamily="34" charset="0"/>
              </a:rPr>
              <a:t>  (</a:t>
            </a:r>
            <a:r>
              <a:rPr lang="cs-CZ" dirty="0" smtClean="0">
                <a:cs typeface="Arial" panose="020B0604020202020204" pitchFamily="34" charset="0"/>
              </a:rPr>
              <a:t>nebo</a:t>
            </a:r>
            <a:r>
              <a:rPr lang="en-US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 </a:t>
            </a:r>
            <a:r>
              <a:rPr lang="cs-CZ" dirty="0" smtClean="0">
                <a:cs typeface="Arial" panose="020B0604020202020204" pitchFamily="34" charset="0"/>
              </a:rPr>
              <a:t>kreditní kvalita</a:t>
            </a:r>
            <a:r>
              <a:rPr lang="en-US" dirty="0" smtClean="0">
                <a:cs typeface="Arial" panose="020B0604020202020204" pitchFamily="34" charset="0"/>
              </a:rPr>
              <a:t>, </a:t>
            </a:r>
            <a:r>
              <a:rPr lang="cs-CZ" dirty="0" smtClean="0">
                <a:cs typeface="Arial" panose="020B0604020202020204" pitchFamily="34" charset="0"/>
              </a:rPr>
              <a:t>likvidita</a:t>
            </a:r>
            <a:r>
              <a:rPr lang="en-US" dirty="0" smtClean="0">
                <a:cs typeface="Arial" panose="020B0604020202020204" pitchFamily="34" charset="0"/>
              </a:rPr>
              <a:t>)</a:t>
            </a: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cs-CZ" dirty="0" smtClean="0">
                <a:cs typeface="Arial" panose="020B0604020202020204" pitchFamily="34" charset="0"/>
              </a:rPr>
              <a:t>TC závazků (TR)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 </a:t>
            </a:r>
            <a:r>
              <a:rPr lang="en-US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i="1" dirty="0" smtClean="0">
                <a:cs typeface="Arial" panose="020B0604020202020204" pitchFamily="34" charset="0"/>
              </a:rPr>
              <a:t>i</a:t>
            </a:r>
            <a:r>
              <a:rPr lang="en-US" dirty="0" smtClean="0">
                <a:cs typeface="Arial" panose="020B0604020202020204" pitchFamily="34" charset="0"/>
              </a:rPr>
              <a:t> (</a:t>
            </a:r>
            <a:r>
              <a:rPr lang="cs-CZ" dirty="0" smtClean="0">
                <a:cs typeface="Arial" panose="020B0604020202020204" pitchFamily="34" charset="0"/>
              </a:rPr>
              <a:t>nebo</a:t>
            </a:r>
            <a:r>
              <a:rPr lang="en-US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D </a:t>
            </a:r>
            <a:r>
              <a:rPr lang="cs-CZ" dirty="0" smtClean="0">
                <a:cs typeface="Arial" panose="020B0604020202020204" pitchFamily="34" charset="0"/>
              </a:rPr>
              <a:t>předpokladů projekce CF</a:t>
            </a:r>
            <a:r>
              <a:rPr lang="en-US" dirty="0" smtClean="0">
                <a:cs typeface="Arial" panose="020B0604020202020204" pitchFamily="34" charset="0"/>
              </a:rPr>
              <a:t>)</a:t>
            </a:r>
            <a:endParaRPr lang="cs-CZ" dirty="0" smtClean="0">
              <a:cs typeface="Arial" panose="020B0604020202020204" pitchFamily="34" charset="0"/>
            </a:endParaRPr>
          </a:p>
          <a:p>
            <a:pPr marL="0" lvl="1" indent="0" algn="ctr">
              <a:lnSpc>
                <a:spcPct val="90000"/>
              </a:lnSpc>
              <a:buNone/>
            </a:pPr>
            <a:r>
              <a:rPr lang="cs-CZ" sz="3600" b="1" dirty="0" smtClean="0">
                <a:cs typeface="Arial" panose="020B0604020202020204" pitchFamily="34" charset="0"/>
              </a:rPr>
              <a:t>Cíl: OF ≈OF‘ </a:t>
            </a:r>
            <a:r>
              <a:rPr lang="cs-CZ" sz="3600" b="1" dirty="0" smtClean="0">
                <a:cs typeface="Arial" panose="020B0604020202020204" pitchFamily="34" charset="0"/>
                <a:sym typeface="Wingdings"/>
              </a:rPr>
              <a:t></a:t>
            </a:r>
            <a:r>
              <a:rPr lang="en-US" sz="3600" b="1" dirty="0">
                <a:latin typeface="Symbol" panose="05050102010706020507" pitchFamily="18" charset="2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cs-CZ" sz="3600" b="1" dirty="0" smtClean="0">
                <a:cs typeface="Arial" panose="020B0604020202020204" pitchFamily="34" charset="0"/>
              </a:rPr>
              <a:t>TC</a:t>
            </a:r>
            <a:r>
              <a:rPr lang="en-US" sz="3600" b="1" baseline="-25000" dirty="0" smtClean="0">
                <a:cs typeface="Arial" panose="020B0604020202020204" pitchFamily="34" charset="0"/>
              </a:rPr>
              <a:t>A</a:t>
            </a:r>
            <a:r>
              <a:rPr lang="cs-CZ" sz="3600" b="1" dirty="0" smtClean="0">
                <a:cs typeface="Arial" panose="020B0604020202020204" pitchFamily="34" charset="0"/>
              </a:rPr>
              <a:t>=</a:t>
            </a:r>
            <a:r>
              <a:rPr lang="en-US" sz="36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3600" b="1" dirty="0" smtClean="0">
                <a:cs typeface="Arial" panose="020B0604020202020204" pitchFamily="34" charset="0"/>
              </a:rPr>
              <a:t>T</a:t>
            </a:r>
            <a:r>
              <a:rPr lang="cs-CZ" sz="3600" b="1" dirty="0">
                <a:cs typeface="Arial" panose="020B0604020202020204" pitchFamily="34" charset="0"/>
              </a:rPr>
              <a:t>R</a:t>
            </a:r>
            <a:endParaRPr lang="cs-CZ" sz="3600" b="1" dirty="0" smtClean="0">
              <a:cs typeface="Arial" panose="020B0604020202020204" pitchFamily="34" charset="0"/>
            </a:endParaRPr>
          </a:p>
          <a:p>
            <a:pPr marL="0" lvl="1" indent="0">
              <a:lnSpc>
                <a:spcPct val="90000"/>
              </a:lnSpc>
              <a:buNone/>
            </a:pPr>
            <a:endParaRPr lang="en-US" dirty="0"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4283968" y="98072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6"/>
          <p:cNvCxnSpPr/>
          <p:nvPr/>
        </p:nvCxnSpPr>
        <p:spPr>
          <a:xfrm>
            <a:off x="2483768" y="980728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2820445" y="1160748"/>
            <a:ext cx="615553" cy="2484276"/>
          </a:xfrm>
          <a:prstGeom prst="rect">
            <a:avLst/>
          </a:prstGeom>
          <a:solidFill>
            <a:srgbClr val="FF0000"/>
          </a:solidFill>
          <a:ln>
            <a:solidFill>
              <a:srgbClr val="FF43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cs-CZ" sz="2800" dirty="0" smtClean="0"/>
              <a:t>Investice</a:t>
            </a:r>
            <a:endParaRPr lang="en-US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533672" y="2132856"/>
            <a:ext cx="615553" cy="151216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cs-CZ" sz="2800" dirty="0" smtClean="0"/>
              <a:t>TR</a:t>
            </a:r>
            <a:endParaRPr lang="en-US" sz="28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533672" y="1160748"/>
            <a:ext cx="615553" cy="12601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 dirty="0" smtClean="0"/>
              <a:t>OF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563888" y="1628800"/>
            <a:ext cx="615553" cy="2016224"/>
          </a:xfrm>
          <a:prstGeom prst="rect">
            <a:avLst/>
          </a:prstGeom>
          <a:solidFill>
            <a:srgbClr val="FF6600"/>
          </a:solidFill>
          <a:ln>
            <a:solidFill>
              <a:srgbClr val="FF43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cs-CZ" sz="2800" dirty="0" smtClean="0"/>
              <a:t>Investice‘</a:t>
            </a:r>
            <a:endParaRPr lang="en-US" sz="28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252591" y="2636912"/>
            <a:ext cx="615553" cy="1008112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 dirty="0" smtClean="0"/>
              <a:t>T</a:t>
            </a:r>
            <a:r>
              <a:rPr lang="cs-CZ" sz="2800" dirty="0" smtClean="0"/>
              <a:t>R</a:t>
            </a:r>
            <a:r>
              <a:rPr lang="en-US" sz="2800" dirty="0" smtClean="0"/>
              <a:t>‘</a:t>
            </a:r>
            <a:endParaRPr lang="en-US" sz="2800" dirty="0"/>
          </a:p>
        </p:txBody>
      </p:sp>
      <p:cxnSp>
        <p:nvCxnSpPr>
          <p:cNvPr id="13" name="Přímá spojnice 12"/>
          <p:cNvCxnSpPr>
            <a:stCxn id="11" idx="0"/>
          </p:cNvCxnSpPr>
          <p:nvPr/>
        </p:nvCxnSpPr>
        <p:spPr>
          <a:xfrm>
            <a:off x="3871665" y="1628800"/>
            <a:ext cx="199647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5252591" y="1660332"/>
            <a:ext cx="615553" cy="936104"/>
          </a:xfrm>
          <a:prstGeom prst="rect">
            <a:avLst/>
          </a:prstGeom>
          <a:solidFill>
            <a:srgbClr val="54F254"/>
          </a:solidFill>
          <a:ln>
            <a:solidFill>
              <a:srgbClr val="54F254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 dirty="0" smtClean="0"/>
              <a:t>OF‘</a:t>
            </a:r>
          </a:p>
        </p:txBody>
      </p:sp>
      <p:sp>
        <p:nvSpPr>
          <p:cNvPr id="1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18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30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Value management – </a:t>
            </a:r>
            <a:r>
              <a:rPr lang="cs-CZ" sz="3200" dirty="0" smtClean="0"/>
              <a:t>Citlivostní analýza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19</a:t>
            </a:fld>
            <a:endParaRPr lang="en-US" dirty="0">
              <a:solidFill>
                <a:srgbClr val="220023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5537"/>
            <a:ext cx="5525219" cy="5243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44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31791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Value management – </a:t>
            </a:r>
            <a:r>
              <a:rPr lang="cs-CZ" sz="2800" dirty="0" smtClean="0"/>
              <a:t>Citlivostní analýza</a:t>
            </a:r>
            <a:endParaRPr lang="en-US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59495"/>
            <a:ext cx="8784976" cy="494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20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r>
              <a:rPr lang="cs-CZ" sz="3200" dirty="0" err="1" smtClean="0"/>
              <a:t>Durace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2"/>
              <p:cNvSpPr txBox="1">
                <a:spLocks/>
              </p:cNvSpPr>
              <p:nvPr/>
            </p:nvSpPr>
            <p:spPr>
              <a:xfrm>
                <a:off x="443197" y="1556792"/>
                <a:ext cx="8229600" cy="4968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-45720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cs-CZ" dirty="0" smtClean="0">
                    <a:cs typeface="Arial" panose="020B0604020202020204" pitchFamily="34" charset="0"/>
                  </a:rPr>
                  <a:t>Modifikovaná </a:t>
                </a:r>
                <a:r>
                  <a:rPr lang="cs-CZ" dirty="0" err="1" smtClean="0">
                    <a:cs typeface="Arial" panose="020B0604020202020204" pitchFamily="34" charset="0"/>
                  </a:rPr>
                  <a:t>durace</a:t>
                </a:r>
                <a:endParaRPr lang="cs-CZ" i="1" dirty="0">
                  <a:latin typeface="Cambria Math"/>
                </a:endParaRPr>
              </a:p>
              <a:p>
                <a:pPr marL="400050" lvl="2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𝑀𝐷</m:t>
                      </m:r>
                      <m:r>
                        <a:rPr lang="en-US" i="1">
                          <a:latin typeface="Cambria Math"/>
                        </a:rPr>
                        <m:t>≈−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𝑀𝑉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</a:rPr>
                            <m:t>𝑀𝑉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den>
                      </m:f>
                      <m:box>
                        <m:boxPr>
                          <m:ctrlPr>
                            <a:rPr lang="en-US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pos m:val="top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  <m:r>
                            <a:rPr lang="en-US" i="1">
                              <a:latin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</a:rPr>
                            <m:t>𝑀𝑉</m:t>
                          </m:r>
                          <m:r>
                            <a:rPr lang="en-US" i="1">
                              <a:latin typeface="Cambria Math"/>
                            </a:rPr>
                            <m:t>≈</m:t>
                          </m:r>
                        </m:e>
                      </m:box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𝑀𝑉</m:t>
                      </m:r>
                      <m:r>
                        <a:rPr lang="en-US" i="1">
                          <a:latin typeface="Cambria Math"/>
                        </a:rPr>
                        <m:t>(0)∙</m:t>
                      </m:r>
                      <m:r>
                        <a:rPr lang="en-US" i="1">
                          <a:latin typeface="Cambria Math"/>
                        </a:rPr>
                        <m:t>𝑀𝐷</m:t>
                      </m:r>
                      <m:r>
                        <a:rPr lang="en-US" i="1">
                          <a:latin typeface="Cambria Math"/>
                        </a:rPr>
                        <m:t>∙∆</m:t>
                      </m:r>
                      <m:r>
                        <a:rPr lang="en-US" i="1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cs-CZ" dirty="0" smtClean="0">
                  <a:cs typeface="Arial" panose="020B0604020202020204" pitchFamily="34" charset="0"/>
                </a:endParaRPr>
              </a:p>
              <a:p>
                <a:pPr marL="742950" lvl="2" indent="-342900">
                  <a:lnSpc>
                    <a:spcPct val="150000"/>
                  </a:lnSpc>
                  <a:buFont typeface="Symbol"/>
                  <a:buChar char="Þ"/>
                </a:pPr>
                <a:r>
                  <a:rPr lang="cs-CZ" dirty="0">
                    <a:cs typeface="Arial" panose="020B0604020202020204" pitchFamily="34" charset="0"/>
                  </a:rPr>
                  <a:t>MD … </a:t>
                </a:r>
                <a:r>
                  <a:rPr lang="cs-CZ" dirty="0" smtClean="0">
                    <a:cs typeface="Arial" panose="020B0604020202020204" pitchFamily="34" charset="0"/>
                  </a:rPr>
                  <a:t>„směrnice tečny“ </a:t>
                </a:r>
                <a:r>
                  <a:rPr lang="cs-CZ" dirty="0">
                    <a:cs typeface="Arial" panose="020B0604020202020204" pitchFamily="34" charset="0"/>
                  </a:rPr>
                  <a:t>ke grafu tržní ceny MV</a:t>
                </a:r>
              </a:p>
              <a:p>
                <a:pPr marL="742950" lvl="2" indent="-342900">
                  <a:lnSpc>
                    <a:spcPct val="150000"/>
                  </a:lnSpc>
                  <a:buFont typeface="Symbol"/>
                  <a:buChar char="Þ"/>
                </a:pPr>
                <a:r>
                  <a:rPr lang="cs-CZ" dirty="0" smtClean="0">
                    <a:cs typeface="Arial" panose="020B0604020202020204" pitchFamily="34" charset="0"/>
                  </a:rPr>
                  <a:t>Příklad</a:t>
                </a:r>
                <a:r>
                  <a:rPr lang="cs-CZ" dirty="0">
                    <a:cs typeface="Arial" panose="020B0604020202020204" pitchFamily="34" charset="0"/>
                  </a:rPr>
                  <a:t>: </a:t>
                </a:r>
                <a:r>
                  <a:rPr lang="en-US" dirty="0">
                    <a:cs typeface="Arial" panose="020B0604020202020204" pitchFamily="34" charset="0"/>
                  </a:rPr>
                  <a:t>MV</a:t>
                </a:r>
                <a:r>
                  <a:rPr lang="cs-CZ" dirty="0">
                    <a:cs typeface="Arial" panose="020B0604020202020204" pitchFamily="34" charset="0"/>
                  </a:rPr>
                  <a:t>(0)</a:t>
                </a:r>
                <a:r>
                  <a:rPr lang="en-US" dirty="0">
                    <a:cs typeface="Arial" panose="020B0604020202020204" pitchFamily="34" charset="0"/>
                  </a:rPr>
                  <a:t>=100, MD=5</a:t>
                </a:r>
                <a:endParaRPr lang="cs-CZ" dirty="0">
                  <a:cs typeface="Arial" panose="020B0604020202020204" pitchFamily="34" charset="0"/>
                </a:endParaRPr>
              </a:p>
              <a:p>
                <a:pPr marL="1200150" lvl="3" indent="-342900">
                  <a:lnSpc>
                    <a:spcPct val="150000"/>
                  </a:lnSpc>
                  <a:buFont typeface="Symbol"/>
                  <a:buChar char="Þ"/>
                </a:pPr>
                <a:r>
                  <a:rPr lang="en-US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dirty="0">
                    <a:cs typeface="Arial" panose="020B0604020202020204" pitchFamily="34" charset="0"/>
                  </a:rPr>
                  <a:t>i=+</a:t>
                </a:r>
                <a:r>
                  <a:rPr lang="cs-CZ" dirty="0">
                    <a:cs typeface="Arial" panose="020B0604020202020204" pitchFamily="34" charset="0"/>
                  </a:rPr>
                  <a:t>10</a:t>
                </a:r>
                <a:r>
                  <a:rPr lang="en-US" dirty="0">
                    <a:cs typeface="Arial" panose="020B0604020202020204" pitchFamily="34" charset="0"/>
                  </a:rPr>
                  <a:t>0bps </a:t>
                </a:r>
                <a:r>
                  <a:rPr lang="cs-CZ" dirty="0">
                    <a:cs typeface="Arial" panose="020B0604020202020204" pitchFamily="34" charset="0"/>
                  </a:rPr>
                  <a:t>(1% = 0,01) </a:t>
                </a:r>
                <a:r>
                  <a:rPr lang="en-US" dirty="0">
                    <a:cs typeface="Arial" panose="020B0604020202020204" pitchFamily="34" charset="0"/>
                  </a:rPr>
                  <a:t>=&gt;</a:t>
                </a:r>
                <a:r>
                  <a:rPr lang="cs-CZ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dirty="0">
                    <a:cs typeface="Arial" panose="020B0604020202020204" pitchFamily="34" charset="0"/>
                  </a:rPr>
                  <a:t>MV=</a:t>
                </a:r>
                <a:r>
                  <a:rPr lang="cs-CZ" dirty="0">
                    <a:cs typeface="Arial" panose="020B0604020202020204" pitchFamily="34" charset="0"/>
                  </a:rPr>
                  <a:t>5</a:t>
                </a:r>
              </a:p>
              <a:p>
                <a:pPr marL="1200150" lvl="3" indent="-342900">
                  <a:lnSpc>
                    <a:spcPct val="150000"/>
                  </a:lnSpc>
                  <a:buFont typeface="Symbol"/>
                  <a:buChar char="Þ"/>
                </a:pPr>
                <a:r>
                  <a:rPr lang="en-US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dirty="0">
                    <a:cs typeface="Arial" panose="020B0604020202020204" pitchFamily="34" charset="0"/>
                  </a:rPr>
                  <a:t>i=+</a:t>
                </a:r>
                <a:r>
                  <a:rPr lang="cs-CZ" dirty="0">
                    <a:cs typeface="Arial" panose="020B0604020202020204" pitchFamily="34" charset="0"/>
                  </a:rPr>
                  <a:t>5</a:t>
                </a:r>
                <a:r>
                  <a:rPr lang="en-US" dirty="0">
                    <a:cs typeface="Arial" panose="020B0604020202020204" pitchFamily="34" charset="0"/>
                  </a:rPr>
                  <a:t>0bps </a:t>
                </a:r>
                <a:r>
                  <a:rPr lang="cs-CZ" dirty="0">
                    <a:cs typeface="Arial" panose="020B0604020202020204" pitchFamily="34" charset="0"/>
                  </a:rPr>
                  <a:t>(0,5% = 0,005) </a:t>
                </a:r>
                <a:r>
                  <a:rPr lang="en-US" dirty="0">
                    <a:cs typeface="Arial" panose="020B0604020202020204" pitchFamily="34" charset="0"/>
                  </a:rPr>
                  <a:t>=&gt;</a:t>
                </a:r>
                <a:r>
                  <a:rPr lang="cs-CZ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dirty="0">
                    <a:cs typeface="Arial" panose="020B0604020202020204" pitchFamily="34" charset="0"/>
                  </a:rPr>
                  <a:t>MV=</a:t>
                </a:r>
                <a:r>
                  <a:rPr lang="cs-CZ" dirty="0" smtClean="0">
                    <a:cs typeface="Arial" panose="020B0604020202020204" pitchFamily="34" charset="0"/>
                  </a:rPr>
                  <a:t>2,5</a:t>
                </a:r>
                <a:endParaRPr lang="cs-CZ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Zástupný symbol pro obsah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97" y="1556792"/>
                <a:ext cx="8229600" cy="4968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21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r>
              <a:rPr lang="cs-CZ" sz="3200" dirty="0" err="1" smtClean="0"/>
              <a:t>Durace</a:t>
            </a:r>
            <a:r>
              <a:rPr lang="cs-CZ" sz="3200" dirty="0" smtClean="0"/>
              <a:t> pojistných závazků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443197" y="1556792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lnSpc>
                <a:spcPct val="150000"/>
              </a:lnSpc>
              <a:buBlip>
                <a:blip r:embed="rId3"/>
              </a:buBlip>
            </a:pPr>
            <a:r>
              <a:rPr lang="cs-CZ" dirty="0" smtClean="0">
                <a:cs typeface="Arial" panose="020B0604020202020204" pitchFamily="34" charset="0"/>
              </a:rPr>
              <a:t>Modifikovaná </a:t>
            </a:r>
            <a:r>
              <a:rPr lang="cs-CZ" dirty="0" err="1" smtClean="0">
                <a:cs typeface="Arial" panose="020B0604020202020204" pitchFamily="34" charset="0"/>
              </a:rPr>
              <a:t>durace</a:t>
            </a:r>
            <a:r>
              <a:rPr lang="cs-CZ" dirty="0" smtClean="0">
                <a:cs typeface="Arial" panose="020B0604020202020204" pitchFamily="34" charset="0"/>
              </a:rPr>
              <a:t> závazků </a:t>
            </a:r>
          </a:p>
          <a:p>
            <a:pPr marL="857250" lvl="2" indent="-457200">
              <a:lnSpc>
                <a:spcPct val="150000"/>
              </a:lnSpc>
              <a:buFont typeface="+mj-lt"/>
              <a:buAutoNum type="alphaLcParenR"/>
            </a:pPr>
            <a:r>
              <a:rPr lang="cs-CZ" dirty="0" smtClean="0">
                <a:cs typeface="Arial" panose="020B0604020202020204" pitchFamily="34" charset="0"/>
              </a:rPr>
              <a:t>není konstantní </a:t>
            </a:r>
          </a:p>
          <a:p>
            <a:pPr marL="400050" lvl="2" indent="0">
              <a:lnSpc>
                <a:spcPct val="150000"/>
              </a:lnSpc>
              <a:buNone/>
            </a:pPr>
            <a:r>
              <a:rPr lang="cs-CZ" dirty="0" smtClean="0">
                <a:cs typeface="Arial" panose="020B0604020202020204" pitchFamily="34" charset="0"/>
              </a:rPr>
              <a:t>	&lt;= garance + podíl na zisku = </a:t>
            </a:r>
            <a:r>
              <a:rPr lang="cs-CZ" b="1" dirty="0" smtClean="0">
                <a:cs typeface="Arial" panose="020B0604020202020204" pitchFamily="34" charset="0"/>
              </a:rPr>
              <a:t>úroková opce</a:t>
            </a:r>
          </a:p>
          <a:p>
            <a:pPr marL="857250" lvl="2" indent="-457200">
              <a:lnSpc>
                <a:spcPct val="150000"/>
              </a:lnSpc>
              <a:buFont typeface="+mj-lt"/>
              <a:buAutoNum type="alphaLcParenR" startAt="2"/>
            </a:pPr>
            <a:r>
              <a:rPr lang="cs-CZ" dirty="0" smtClean="0">
                <a:cs typeface="Arial" panose="020B0604020202020204" pitchFamily="34" charset="0"/>
              </a:rPr>
              <a:t>nelze použít vyjádření MD pro dluhopisy („střední doba do splatnosti“)</a:t>
            </a:r>
            <a:endParaRPr lang="en-US" dirty="0" smtClean="0"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22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4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23</a:t>
            </a:fld>
            <a:endParaRPr lang="en-US" dirty="0">
              <a:solidFill>
                <a:srgbClr val="220023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08" y="764704"/>
            <a:ext cx="8308855" cy="4970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6228184" y="476672"/>
            <a:ext cx="1512168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Value management – </a:t>
            </a:r>
            <a:r>
              <a:rPr lang="cs-CZ" sz="3600" dirty="0" smtClean="0"/>
              <a:t>praktické možnosti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443197" y="1556792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cs-CZ" sz="2400" dirty="0" smtClean="0">
                <a:cs typeface="Arial" panose="020B0604020202020204" pitchFamily="34" charset="0"/>
              </a:rPr>
              <a:t>Nákup úrokové opce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400050" lvl="2" indent="0">
              <a:lnSpc>
                <a:spcPct val="90000"/>
              </a:lnSpc>
              <a:buNone/>
            </a:pPr>
            <a:r>
              <a:rPr lang="en-US" sz="2000" dirty="0" smtClean="0">
                <a:latin typeface="Wingdings" panose="05000000000000000000" pitchFamily="2" charset="2"/>
                <a:cs typeface="Arial" panose="020B0604020202020204" pitchFamily="34" charset="0"/>
                <a:sym typeface="Wingdings" panose="05000000000000000000" pitchFamily="2" charset="2"/>
              </a:rPr>
              <a:t> </a:t>
            </a:r>
            <a:r>
              <a:rPr lang="cs-CZ" sz="2000" dirty="0" smtClean="0">
                <a:cs typeface="Arial" panose="020B0604020202020204" pitchFamily="34" charset="0"/>
              </a:rPr>
              <a:t>Nejlepší zajištění (</a:t>
            </a:r>
            <a:r>
              <a:rPr lang="cs-CZ" sz="2000" dirty="0" err="1" smtClean="0">
                <a:cs typeface="Arial" panose="020B0604020202020204" pitchFamily="34" charset="0"/>
              </a:rPr>
              <a:t>hedge</a:t>
            </a:r>
            <a:r>
              <a:rPr lang="cs-CZ" sz="2000" dirty="0" smtClean="0">
                <a:cs typeface="Arial" panose="020B0604020202020204" pitchFamily="34" charset="0"/>
              </a:rPr>
              <a:t>)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742950" lvl="2" indent="-342900">
              <a:lnSpc>
                <a:spcPct val="90000"/>
              </a:lnSpc>
              <a:buFont typeface="Wingdings"/>
              <a:buChar char="L"/>
            </a:pPr>
            <a:r>
              <a:rPr lang="en-US" sz="2000" dirty="0" smtClean="0">
                <a:cs typeface="Arial" panose="020B0604020202020204" pitchFamily="34" charset="0"/>
              </a:rPr>
              <a:t>  </a:t>
            </a:r>
            <a:r>
              <a:rPr lang="cs-CZ" sz="2000" dirty="0">
                <a:cs typeface="Arial" panose="020B0604020202020204" pitchFamily="34" charset="0"/>
              </a:rPr>
              <a:t>N</a:t>
            </a:r>
            <a:r>
              <a:rPr lang="cs-CZ" sz="2000" dirty="0" smtClean="0">
                <a:cs typeface="Arial" panose="020B0604020202020204" pitchFamily="34" charset="0"/>
              </a:rPr>
              <a:t>elikvidní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742950" lvl="2" indent="-342900">
              <a:lnSpc>
                <a:spcPct val="90000"/>
              </a:lnSpc>
              <a:buFont typeface="Wingdings"/>
              <a:buChar char="L"/>
            </a:pPr>
            <a:r>
              <a:rPr lang="en-US" sz="2000" dirty="0" smtClean="0">
                <a:cs typeface="Arial" panose="020B0604020202020204" pitchFamily="34" charset="0"/>
              </a:rPr>
              <a:t>  </a:t>
            </a:r>
            <a:r>
              <a:rPr lang="cs-CZ" sz="2000" dirty="0" smtClean="0">
                <a:cs typeface="Arial" panose="020B0604020202020204" pitchFamily="34" charset="0"/>
              </a:rPr>
              <a:t>Drahé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cs-CZ" sz="2400" dirty="0" smtClean="0">
                <a:cs typeface="Arial" panose="020B0604020202020204" pitchFamily="34" charset="0"/>
              </a:rPr>
              <a:t>Dynamická změna </a:t>
            </a:r>
            <a:r>
              <a:rPr lang="cs-CZ" sz="2400" dirty="0" err="1" smtClean="0">
                <a:cs typeface="Arial" panose="020B0604020202020204" pitchFamily="34" charset="0"/>
              </a:rPr>
              <a:t>durace</a:t>
            </a:r>
            <a:r>
              <a:rPr lang="cs-CZ" sz="2400" dirty="0" smtClean="0">
                <a:cs typeface="Arial" panose="020B0604020202020204" pitchFamily="34" charset="0"/>
              </a:rPr>
              <a:t> aktiv</a:t>
            </a:r>
            <a:r>
              <a:rPr lang="en-US" sz="2400" dirty="0" smtClean="0">
                <a:cs typeface="Arial" panose="020B0604020202020204" pitchFamily="34" charset="0"/>
              </a:rPr>
              <a:t>:</a:t>
            </a:r>
          </a:p>
          <a:p>
            <a:pPr marL="857250" lvl="2" indent="-457200">
              <a:lnSpc>
                <a:spcPct val="90000"/>
              </a:lnSpc>
              <a:buBlip>
                <a:blip r:embed="rId3"/>
              </a:buBlip>
            </a:pPr>
            <a:r>
              <a:rPr lang="cs-CZ" sz="2000" dirty="0" smtClean="0">
                <a:cs typeface="Arial" panose="020B0604020202020204" pitchFamily="34" charset="0"/>
              </a:rPr>
              <a:t>Nelze často </a:t>
            </a:r>
            <a:r>
              <a:rPr lang="en-US" sz="2000" dirty="0" smtClean="0">
                <a:cs typeface="Arial" panose="020B0604020202020204" pitchFamily="34" charset="0"/>
              </a:rPr>
              <a:t>– </a:t>
            </a:r>
            <a:r>
              <a:rPr lang="cs-CZ" sz="2000" dirty="0" smtClean="0">
                <a:cs typeface="Arial" panose="020B0604020202020204" pitchFamily="34" charset="0"/>
              </a:rPr>
              <a:t>transakční náklady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457200" lvl="1" indent="-457200">
              <a:lnSpc>
                <a:spcPct val="90000"/>
              </a:lnSpc>
              <a:buBlip>
                <a:blip r:embed="rId3"/>
              </a:buBlip>
            </a:pPr>
            <a:r>
              <a:rPr lang="en-US" sz="2400" dirty="0" smtClean="0">
                <a:cs typeface="Arial" panose="020B0604020202020204" pitchFamily="34" charset="0"/>
              </a:rPr>
              <a:t>Limit</a:t>
            </a:r>
            <a:r>
              <a:rPr lang="cs-CZ" sz="2400" dirty="0" smtClean="0">
                <a:cs typeface="Arial" panose="020B0604020202020204" pitchFamily="34" charset="0"/>
              </a:rPr>
              <a:t>y (modifikovaná </a:t>
            </a:r>
            <a:r>
              <a:rPr lang="cs-CZ" sz="2400" dirty="0" err="1" smtClean="0">
                <a:cs typeface="Arial" panose="020B0604020202020204" pitchFamily="34" charset="0"/>
              </a:rPr>
              <a:t>durace</a:t>
            </a:r>
            <a:r>
              <a:rPr lang="cs-CZ" sz="2400" dirty="0" smtClean="0">
                <a:cs typeface="Arial" panose="020B0604020202020204" pitchFamily="34" charset="0"/>
              </a:rPr>
              <a:t>, dolarová </a:t>
            </a:r>
            <a:r>
              <a:rPr lang="cs-CZ" sz="2400" dirty="0" err="1" smtClean="0">
                <a:cs typeface="Arial" panose="020B0604020202020204" pitchFamily="34" charset="0"/>
              </a:rPr>
              <a:t>durace</a:t>
            </a:r>
            <a:r>
              <a:rPr lang="cs-CZ" sz="2400" dirty="0" smtClean="0">
                <a:cs typeface="Arial" panose="020B0604020202020204" pitchFamily="34" charset="0"/>
              </a:rPr>
              <a:t>, …)</a:t>
            </a:r>
            <a:endParaRPr lang="en-US" sz="2400" dirty="0" smtClean="0"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24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0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Další ALM témata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-457200">
              <a:lnSpc>
                <a:spcPct val="90000"/>
              </a:lnSpc>
              <a:buBlip>
                <a:blip r:embed="rId2"/>
              </a:buBlip>
            </a:pPr>
            <a:r>
              <a:rPr lang="cs-CZ" sz="2400" dirty="0" smtClean="0">
                <a:cs typeface="Arial" panose="020B0604020202020204" pitchFamily="34" charset="0"/>
              </a:rPr>
              <a:t>Další typy aktiv:</a:t>
            </a:r>
            <a:endParaRPr lang="en-US" sz="2400" dirty="0">
              <a:cs typeface="Arial" panose="020B0604020202020204" pitchFamily="34" charset="0"/>
            </a:endParaRPr>
          </a:p>
          <a:p>
            <a:pPr marL="857250" lvl="2" indent="-457200">
              <a:lnSpc>
                <a:spcPct val="90000"/>
              </a:lnSpc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akcie, nemovitosti</a:t>
            </a:r>
          </a:p>
          <a:p>
            <a:pPr marL="857250" lvl="2" indent="-457200">
              <a:lnSpc>
                <a:spcPct val="90000"/>
              </a:lnSpc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rizikové dluhopisy</a:t>
            </a:r>
            <a:endParaRPr lang="en-US" sz="2000" dirty="0">
              <a:cs typeface="Arial" panose="020B0604020202020204" pitchFamily="34" charset="0"/>
            </a:endParaRPr>
          </a:p>
          <a:p>
            <a:pPr marL="457200" lvl="1" indent="-457200">
              <a:lnSpc>
                <a:spcPct val="90000"/>
              </a:lnSpc>
              <a:buBlip>
                <a:blip r:embed="rId2"/>
              </a:buBlip>
            </a:pPr>
            <a:r>
              <a:rPr lang="cs-CZ" sz="2400" dirty="0" smtClean="0">
                <a:cs typeface="Arial" panose="020B0604020202020204" pitchFamily="34" charset="0"/>
              </a:rPr>
              <a:t>Rizikové limity:</a:t>
            </a:r>
          </a:p>
          <a:p>
            <a:pPr marL="857250" lvl="2" indent="-457200"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Úrokové riziko </a:t>
            </a:r>
            <a:r>
              <a:rPr lang="en-US" sz="2000" dirty="0" smtClean="0">
                <a:cs typeface="Arial" panose="020B0604020202020204" pitchFamily="34" charset="0"/>
              </a:rPr>
              <a:t>(</a:t>
            </a:r>
            <a:r>
              <a:rPr lang="cs-CZ" sz="2000" dirty="0" smtClean="0">
                <a:cs typeface="Arial" panose="020B0604020202020204" pitchFamily="34" charset="0"/>
              </a:rPr>
              <a:t>MD, </a:t>
            </a:r>
            <a:r>
              <a:rPr lang="en-US" sz="2000" dirty="0" err="1" smtClean="0">
                <a:cs typeface="Arial" panose="020B0604020202020204" pitchFamily="34" charset="0"/>
              </a:rPr>
              <a:t>DDur</a:t>
            </a:r>
            <a:r>
              <a:rPr lang="en-US" sz="2000" dirty="0">
                <a:cs typeface="Arial" panose="020B0604020202020204" pitchFamily="34" charset="0"/>
              </a:rPr>
              <a:t>, </a:t>
            </a:r>
            <a:r>
              <a:rPr lang="cs-CZ" sz="2000" dirty="0" smtClean="0">
                <a:cs typeface="Arial" panose="020B0604020202020204" pitchFamily="34" charset="0"/>
              </a:rPr>
              <a:t>i jiné scénáře, nejen par. posuny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cs-CZ" sz="2000" dirty="0" smtClean="0">
                <a:cs typeface="Arial" panose="020B0604020202020204" pitchFamily="34" charset="0"/>
              </a:rPr>
              <a:t>(</a:t>
            </a:r>
            <a:r>
              <a:rPr lang="en-US" sz="2000" dirty="0" smtClean="0">
                <a:cs typeface="Arial" panose="020B0604020202020204" pitchFamily="34" charset="0"/>
              </a:rPr>
              <a:t>NY7</a:t>
            </a:r>
            <a:r>
              <a:rPr lang="en-US" sz="2000" dirty="0">
                <a:cs typeface="Arial" panose="020B0604020202020204" pitchFamily="34" charset="0"/>
              </a:rPr>
              <a:t>), </a:t>
            </a:r>
            <a:r>
              <a:rPr lang="cs-CZ" sz="2000" dirty="0" smtClean="0">
                <a:cs typeface="Arial" panose="020B0604020202020204" pitchFamily="34" charset="0"/>
              </a:rPr>
              <a:t>parciální </a:t>
            </a:r>
            <a:r>
              <a:rPr lang="cs-CZ" sz="2000" dirty="0" err="1" smtClean="0">
                <a:cs typeface="Arial" panose="020B0604020202020204" pitchFamily="34" charset="0"/>
              </a:rPr>
              <a:t>durace</a:t>
            </a:r>
            <a:r>
              <a:rPr lang="cs-CZ" sz="2000" dirty="0" smtClean="0">
                <a:cs typeface="Arial" panose="020B0604020202020204" pitchFamily="34" charset="0"/>
              </a:rPr>
              <a:t>, …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en-US" sz="2000" dirty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Akciové a nemovitostní riziko</a:t>
            </a:r>
            <a:r>
              <a:rPr lang="en-US" sz="2000" dirty="0" smtClean="0">
                <a:cs typeface="Arial" panose="020B0604020202020204" pitchFamily="34" charset="0"/>
              </a:rPr>
              <a:t> (</a:t>
            </a:r>
            <a:r>
              <a:rPr lang="en-US" sz="2000" dirty="0" err="1" smtClean="0">
                <a:cs typeface="Arial" panose="020B0604020202020204" pitchFamily="34" charset="0"/>
              </a:rPr>
              <a:t>VaR</a:t>
            </a:r>
            <a:r>
              <a:rPr lang="en-US" sz="2000" dirty="0" smtClean="0">
                <a:cs typeface="Arial" panose="020B0604020202020204" pitchFamily="34" charset="0"/>
              </a:rPr>
              <a:t>)</a:t>
            </a:r>
            <a:endParaRPr lang="en-US" sz="2000" dirty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Kreditní limity – např. podle ratingů</a:t>
            </a:r>
            <a:endParaRPr lang="en-US" sz="2000" dirty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Koncentrační limity</a:t>
            </a:r>
            <a:endParaRPr lang="en-US" sz="2000" dirty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2"/>
              </a:buBlip>
            </a:pPr>
            <a:r>
              <a:rPr lang="cs-CZ" sz="2000" dirty="0" smtClean="0">
                <a:cs typeface="Arial" panose="020B0604020202020204" pitchFamily="34" charset="0"/>
              </a:rPr>
              <a:t>Limity na typy vydavatele </a:t>
            </a:r>
            <a:r>
              <a:rPr lang="en-US" sz="2000" dirty="0" smtClean="0">
                <a:cs typeface="Arial" panose="020B0604020202020204" pitchFamily="34" charset="0"/>
              </a:rPr>
              <a:t>(</a:t>
            </a:r>
            <a:r>
              <a:rPr lang="cs-CZ" sz="2000" dirty="0" smtClean="0">
                <a:cs typeface="Arial" panose="020B0604020202020204" pitchFamily="34" charset="0"/>
              </a:rPr>
              <a:t>veřejný sektor</a:t>
            </a:r>
            <a:r>
              <a:rPr lang="en-US" sz="2000" dirty="0" smtClean="0">
                <a:cs typeface="Arial" panose="020B0604020202020204" pitchFamily="34" charset="0"/>
              </a:rPr>
              <a:t>, </a:t>
            </a:r>
            <a:r>
              <a:rPr lang="cs-CZ" sz="2000" dirty="0" smtClean="0">
                <a:cs typeface="Arial" panose="020B0604020202020204" pitchFamily="34" charset="0"/>
              </a:rPr>
              <a:t>zajištěné dluhopisy</a:t>
            </a:r>
            <a:r>
              <a:rPr lang="en-US" sz="2000" dirty="0" smtClean="0">
                <a:cs typeface="Arial" panose="020B0604020202020204" pitchFamily="34" charset="0"/>
              </a:rPr>
              <a:t>, </a:t>
            </a:r>
            <a:r>
              <a:rPr lang="cs-CZ" sz="2000" dirty="0" smtClean="0">
                <a:cs typeface="Arial" panose="020B0604020202020204" pitchFamily="34" charset="0"/>
              </a:rPr>
              <a:t>finanční instituce</a:t>
            </a:r>
            <a:r>
              <a:rPr lang="en-US" sz="2000" smtClean="0">
                <a:cs typeface="Arial" panose="020B0604020202020204" pitchFamily="34" charset="0"/>
              </a:rPr>
              <a:t>, …)</a:t>
            </a:r>
            <a:endParaRPr lang="en-US" sz="2000" dirty="0">
              <a:cs typeface="Arial" panose="020B0604020202020204" pitchFamily="34" charset="0"/>
            </a:endParaRPr>
          </a:p>
          <a:p>
            <a:pPr marL="457200" lvl="1" indent="-457200">
              <a:buBlip>
                <a:blip r:embed="rId2"/>
              </a:buBlip>
            </a:pPr>
            <a:r>
              <a:rPr lang="cs-CZ" sz="2400" dirty="0" err="1" smtClean="0">
                <a:cs typeface="Arial" panose="020B0604020202020204" pitchFamily="34" charset="0"/>
              </a:rPr>
              <a:t>Book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  <a:endParaRPr 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78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Účetní vs. Ekonomická bilance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150000"/>
              </a:lnSpc>
            </a:pPr>
            <a:r>
              <a:rPr lang="cs-CZ" dirty="0" smtClean="0">
                <a:cs typeface="Arial" panose="020B0604020202020204" pitchFamily="34" charset="0"/>
              </a:rPr>
              <a:t>Ekonomická:</a:t>
            </a:r>
          </a:p>
          <a:p>
            <a:pPr marL="914400" lvl="2" indent="-514350">
              <a:lnSpc>
                <a:spcPct val="150000"/>
              </a:lnSpc>
            </a:pPr>
            <a:r>
              <a:rPr lang="cs-CZ" dirty="0" smtClean="0">
                <a:cs typeface="Arial" panose="020B0604020202020204" pitchFamily="34" charset="0"/>
              </a:rPr>
              <a:t>Aktiva i závazky v tržní ceně</a:t>
            </a:r>
          </a:p>
          <a:p>
            <a:pPr marL="914400" lvl="2" indent="-514350">
              <a:lnSpc>
                <a:spcPct val="150000"/>
              </a:lnSpc>
            </a:pPr>
            <a:r>
              <a:rPr lang="cs-CZ" dirty="0" smtClean="0">
                <a:cs typeface="Arial" panose="020B0604020202020204" pitchFamily="34" charset="0"/>
              </a:rPr>
              <a:t>Tržní cena závazků? </a:t>
            </a:r>
          </a:p>
          <a:p>
            <a:pPr marL="514350" lvl="1" indent="-514350">
              <a:lnSpc>
                <a:spcPct val="150000"/>
              </a:lnSpc>
            </a:pPr>
            <a:r>
              <a:rPr lang="cs-CZ" dirty="0">
                <a:cs typeface="Arial" panose="020B0604020202020204" pitchFamily="34" charset="0"/>
              </a:rPr>
              <a:t>Účetní:</a:t>
            </a:r>
          </a:p>
          <a:p>
            <a:pPr marL="914400" lvl="2" indent="-514350">
              <a:lnSpc>
                <a:spcPct val="150000"/>
              </a:lnSpc>
            </a:pPr>
            <a:r>
              <a:rPr lang="cs-CZ" dirty="0">
                <a:cs typeface="Arial" panose="020B0604020202020204" pitchFamily="34" charset="0"/>
              </a:rPr>
              <a:t>Aktiva – HTM, AFS, FVTPL</a:t>
            </a:r>
          </a:p>
          <a:p>
            <a:pPr marL="914400" lvl="2" indent="-514350">
              <a:lnSpc>
                <a:spcPct val="150000"/>
              </a:lnSpc>
            </a:pPr>
            <a:r>
              <a:rPr lang="cs-CZ" dirty="0">
                <a:cs typeface="Arial" panose="020B0604020202020204" pitchFamily="34" charset="0"/>
              </a:rPr>
              <a:t>Závazky – </a:t>
            </a:r>
            <a:r>
              <a:rPr lang="cs-CZ" dirty="0" err="1">
                <a:cs typeface="Arial" panose="020B0604020202020204" pitchFamily="34" charset="0"/>
              </a:rPr>
              <a:t>tech</a:t>
            </a:r>
            <a:r>
              <a:rPr lang="cs-CZ" dirty="0">
                <a:cs typeface="Arial" panose="020B0604020202020204" pitchFamily="34" charset="0"/>
              </a:rPr>
              <a:t>. rezervy dle </a:t>
            </a:r>
            <a:r>
              <a:rPr lang="cs-CZ" dirty="0" smtClean="0">
                <a:cs typeface="Arial" panose="020B0604020202020204" pitchFamily="34" charset="0"/>
              </a:rPr>
              <a:t>„tradičního“ výpočtu + test postačitelnosti</a:t>
            </a:r>
          </a:p>
        </p:txBody>
      </p:sp>
    </p:spTree>
    <p:extLst>
      <p:ext uri="{BB962C8B-B14F-4D97-AF65-F5344CB8AC3E}">
        <p14:creationId xmlns:p14="http://schemas.microsoft.com/office/powerpoint/2010/main" val="308972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Role v </a:t>
            </a:r>
            <a:r>
              <a:rPr lang="en-US" sz="3200" dirty="0" smtClean="0"/>
              <a:t>ALM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Autofit/>
          </a:bodyPr>
          <a:lstStyle/>
          <a:p>
            <a:pPr marL="457200" lvl="1" indent="-457200">
              <a:buBlip>
                <a:blip r:embed="rId3"/>
              </a:buBlip>
            </a:pPr>
            <a:r>
              <a:rPr lang="cs-CZ" sz="2400" dirty="0" smtClean="0">
                <a:cs typeface="Arial" panose="020B0604020202020204" pitchFamily="34" charset="0"/>
              </a:rPr>
              <a:t>CF0 + CRO </a:t>
            </a:r>
            <a:r>
              <a:rPr lang="en-US" sz="2400" dirty="0" smtClean="0">
                <a:cs typeface="Arial" panose="020B0604020202020204" pitchFamily="34" charset="0"/>
              </a:rPr>
              <a:t>– </a:t>
            </a:r>
            <a:r>
              <a:rPr lang="cs-CZ" sz="2400" dirty="0" smtClean="0">
                <a:cs typeface="Arial" panose="020B0604020202020204" pitchFamily="34" charset="0"/>
              </a:rPr>
              <a:t>definice investiční strategie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457200" lvl="1" indent="-457200">
              <a:buBlip>
                <a:blip r:embed="rId3"/>
              </a:buBlip>
            </a:pPr>
            <a:r>
              <a:rPr lang="en-US" sz="2400" dirty="0" smtClean="0">
                <a:cs typeface="Arial" panose="020B0604020202020204" pitchFamily="34" charset="0"/>
              </a:rPr>
              <a:t>CFO</a:t>
            </a:r>
            <a:endParaRPr lang="en-US" sz="2400" dirty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3"/>
              </a:buBlip>
            </a:pPr>
            <a:r>
              <a:rPr lang="en-US" sz="2000" dirty="0" smtClean="0">
                <a:cs typeface="Arial" panose="020B0604020202020204" pitchFamily="34" charset="0"/>
              </a:rPr>
              <a:t>Monitoring </a:t>
            </a:r>
            <a:r>
              <a:rPr lang="cs-CZ" sz="2000" dirty="0" smtClean="0">
                <a:cs typeface="Arial" panose="020B0604020202020204" pitchFamily="34" charset="0"/>
              </a:rPr>
              <a:t>výkonosti </a:t>
            </a:r>
            <a:r>
              <a:rPr lang="cs-CZ" sz="2000" dirty="0" err="1" smtClean="0">
                <a:cs typeface="Arial" panose="020B0604020202020204" pitchFamily="34" charset="0"/>
              </a:rPr>
              <a:t>asset</a:t>
            </a:r>
            <a:r>
              <a:rPr lang="cs-CZ" sz="2000" dirty="0" smtClean="0"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cs typeface="Arial" panose="020B0604020202020204" pitchFamily="34" charset="0"/>
              </a:rPr>
              <a:t>managera</a:t>
            </a:r>
            <a:endParaRPr lang="cs-CZ" sz="2000" dirty="0" smtClean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3"/>
              </a:buBlip>
            </a:pPr>
            <a:r>
              <a:rPr lang="cs-CZ" sz="2000" dirty="0" smtClean="0">
                <a:cs typeface="Arial" panose="020B0604020202020204" pitchFamily="34" charset="0"/>
              </a:rPr>
              <a:t>Porovnání s plánem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857250" lvl="2" indent="-457200">
              <a:buBlip>
                <a:blip r:embed="rId3"/>
              </a:buBlip>
            </a:pPr>
            <a:r>
              <a:rPr lang="cs-CZ" sz="2000" dirty="0" smtClean="0">
                <a:cs typeface="Arial" panose="020B0604020202020204" pitchFamily="34" charset="0"/>
              </a:rPr>
              <a:t>Účetní zachycení hodnot aktiv a závazků</a:t>
            </a:r>
            <a:endParaRPr lang="en-US" sz="2000" dirty="0">
              <a:cs typeface="Arial" panose="020B0604020202020204" pitchFamily="34" charset="0"/>
            </a:endParaRPr>
          </a:p>
          <a:p>
            <a:pPr marL="457200" lvl="1" indent="-457200">
              <a:buBlip>
                <a:blip r:embed="rId3"/>
              </a:buBlip>
            </a:pPr>
            <a:r>
              <a:rPr lang="en-US" sz="2400" dirty="0" smtClean="0">
                <a:cs typeface="Arial" panose="020B0604020202020204" pitchFamily="34" charset="0"/>
              </a:rPr>
              <a:t>CRO –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en-US" sz="2400" dirty="0" smtClean="0">
                <a:cs typeface="Arial" panose="020B0604020202020204" pitchFamily="34" charset="0"/>
              </a:rPr>
              <a:t>monitoring</a:t>
            </a:r>
            <a:r>
              <a:rPr lang="cs-CZ" sz="2400" dirty="0" smtClean="0">
                <a:cs typeface="Arial" panose="020B0604020202020204" pitchFamily="34" charset="0"/>
              </a:rPr>
              <a:t> rizikových limitů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457200" lvl="1" indent="-457200">
              <a:buBlip>
                <a:blip r:embed="rId3"/>
              </a:buBlip>
            </a:pPr>
            <a:r>
              <a:rPr lang="en-US" sz="2400" dirty="0" smtClean="0">
                <a:cs typeface="Arial" panose="020B0604020202020204" pitchFamily="34" charset="0"/>
              </a:rPr>
              <a:t>Assets manager:</a:t>
            </a:r>
          </a:p>
          <a:p>
            <a:pPr marL="857250" lvl="2" indent="-457200">
              <a:buBlip>
                <a:blip r:embed="rId3"/>
              </a:buBlip>
            </a:pPr>
            <a:r>
              <a:rPr lang="cs-CZ" sz="2000" dirty="0" smtClean="0">
                <a:cs typeface="Arial" panose="020B0604020202020204" pitchFamily="34" charset="0"/>
              </a:rPr>
              <a:t>Maximalizace výnosů v rámci dané investiční strategie</a:t>
            </a:r>
            <a:endParaRPr lang="en-US" sz="2000" dirty="0" smtClean="0"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29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solidFill>
                  <a:srgbClr val="FF0000"/>
                </a:solidFill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166147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Investiční strategie – hlavní dokument 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Autofit/>
          </a:bodyPr>
          <a:lstStyle/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cs-CZ" sz="2400" dirty="0" smtClean="0">
                <a:cs typeface="Arial" panose="020B0604020202020204" pitchFamily="34" charset="0"/>
              </a:rPr>
              <a:t>Cíle investování </a:t>
            </a:r>
            <a:r>
              <a:rPr lang="en-US" sz="2400" dirty="0" smtClean="0">
                <a:cs typeface="Arial" panose="020B0604020202020204" pitchFamily="34" charset="0"/>
              </a:rPr>
              <a:t>(</a:t>
            </a:r>
            <a:r>
              <a:rPr lang="cs-CZ" sz="2400" dirty="0" smtClean="0">
                <a:cs typeface="Arial" panose="020B0604020202020204" pitchFamily="34" charset="0"/>
              </a:rPr>
              <a:t>rizikový apetit</a:t>
            </a:r>
            <a:r>
              <a:rPr lang="en-US" sz="2400" dirty="0" smtClean="0">
                <a:cs typeface="Arial" panose="020B0604020202020204" pitchFamily="34" charset="0"/>
              </a:rPr>
              <a:t>)</a:t>
            </a:r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cs-CZ" sz="2400" dirty="0" smtClean="0">
                <a:cs typeface="Arial" panose="020B0604020202020204" pitchFamily="34" charset="0"/>
              </a:rPr>
              <a:t>Definice portfolií</a:t>
            </a:r>
            <a:r>
              <a:rPr lang="en-US" sz="2400" dirty="0" smtClean="0">
                <a:cs typeface="Arial" panose="020B0604020202020204" pitchFamily="34" charset="0"/>
              </a:rPr>
              <a:t> (</a:t>
            </a:r>
            <a:r>
              <a:rPr lang="cs-CZ" sz="2400" dirty="0" smtClean="0">
                <a:cs typeface="Arial" panose="020B0604020202020204" pitchFamily="34" charset="0"/>
              </a:rPr>
              <a:t>TR, OF, …)</a:t>
            </a:r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cs-CZ" sz="2400" dirty="0" smtClean="0">
                <a:cs typeface="Arial" panose="020B0604020202020204" pitchFamily="34" charset="0"/>
              </a:rPr>
              <a:t>Investice volných </a:t>
            </a:r>
            <a:r>
              <a:rPr lang="cs-CZ" sz="2400" dirty="0">
                <a:cs typeface="Arial" panose="020B0604020202020204" pitchFamily="34" charset="0"/>
              </a:rPr>
              <a:t>peněz (typy aktiv, </a:t>
            </a:r>
            <a:r>
              <a:rPr lang="cs-CZ" sz="2400" dirty="0" err="1">
                <a:cs typeface="Arial" panose="020B0604020202020204" pitchFamily="34" charset="0"/>
              </a:rPr>
              <a:t>durace</a:t>
            </a:r>
            <a:r>
              <a:rPr lang="cs-CZ" sz="2400" dirty="0">
                <a:cs typeface="Arial" panose="020B0604020202020204" pitchFamily="34" charset="0"/>
              </a:rPr>
              <a:t>, </a:t>
            </a:r>
            <a:r>
              <a:rPr lang="cs-CZ" sz="2400" dirty="0" smtClean="0">
                <a:cs typeface="Arial" panose="020B0604020202020204" pitchFamily="34" charset="0"/>
              </a:rPr>
              <a:t>…)</a:t>
            </a:r>
            <a:endParaRPr lang="en-US" sz="2400" dirty="0">
              <a:cs typeface="Arial" panose="020B0604020202020204" pitchFamily="34" charset="0"/>
            </a:endParaRPr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cs-CZ" sz="2400" dirty="0">
                <a:cs typeface="Arial" panose="020B0604020202020204" pitchFamily="34" charset="0"/>
              </a:rPr>
              <a:t>Rizikové limity</a:t>
            </a:r>
            <a:endParaRPr lang="en-US" sz="2400" dirty="0">
              <a:cs typeface="Arial" panose="020B0604020202020204" pitchFamily="34" charset="0"/>
            </a:endParaRPr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cs typeface="Arial" panose="020B0604020202020204" pitchFamily="34" charset="0"/>
              </a:rPr>
              <a:t>Monitoring, reporting </a:t>
            </a:r>
            <a:r>
              <a:rPr lang="cs-CZ" sz="2400" dirty="0" smtClean="0">
                <a:cs typeface="Arial" panose="020B0604020202020204" pitchFamily="34" charset="0"/>
              </a:rPr>
              <a:t>a eskalační procedury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cs-CZ" sz="2400" dirty="0" smtClean="0">
                <a:cs typeface="Arial" panose="020B0604020202020204" pitchFamily="34" charset="0"/>
              </a:rPr>
              <a:t>Nastavení Investičního (ALM) výboru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30</a:t>
            </a:fld>
            <a:endParaRPr lang="en-US" dirty="0">
              <a:solidFill>
                <a:srgbClr val="22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Report na Investiční výbor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Autofit/>
          </a:bodyPr>
          <a:lstStyle/>
          <a:p>
            <a:pPr marL="514350" lvl="1" indent="-514350">
              <a:lnSpc>
                <a:spcPct val="150000"/>
              </a:lnSpc>
              <a:buAutoNum type="arabicPeriod"/>
            </a:pPr>
            <a:r>
              <a:rPr lang="cs-CZ" sz="2400" dirty="0" smtClean="0">
                <a:cs typeface="Arial" panose="020B0604020202020204" pitchFamily="34" charset="0"/>
              </a:rPr>
              <a:t>Vývoj trhu – </a:t>
            </a:r>
            <a:r>
              <a:rPr lang="cs-CZ" sz="2400" dirty="0" err="1" smtClean="0">
                <a:cs typeface="Arial" panose="020B0604020202020204" pitchFamily="34" charset="0"/>
              </a:rPr>
              <a:t>assets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manager</a:t>
            </a:r>
            <a:r>
              <a:rPr lang="cs-CZ" sz="2400" dirty="0" smtClean="0">
                <a:cs typeface="Arial" panose="020B0604020202020204" pitchFamily="34" charset="0"/>
              </a:rPr>
              <a:t> (AM)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895350" lvl="1" indent="-342900">
              <a:lnSpc>
                <a:spcPct val="150000"/>
              </a:lnSpc>
            </a:pPr>
            <a:r>
              <a:rPr lang="cs-CZ" sz="2400" dirty="0" smtClean="0">
                <a:cs typeface="Arial" panose="020B0604020202020204" pitchFamily="34" charset="0"/>
              </a:rPr>
              <a:t>úroky</a:t>
            </a:r>
            <a:r>
              <a:rPr lang="en-US" sz="2400" dirty="0" smtClean="0">
                <a:cs typeface="Arial" panose="020B0604020202020204" pitchFamily="34" charset="0"/>
              </a:rPr>
              <a:t>, </a:t>
            </a:r>
            <a:r>
              <a:rPr lang="cs-CZ" sz="2400" dirty="0" smtClean="0">
                <a:cs typeface="Arial" panose="020B0604020202020204" pitchFamily="34" charset="0"/>
              </a:rPr>
              <a:t>akcie, nemovitosti, komodity, i politická situace, …</a:t>
            </a:r>
          </a:p>
          <a:p>
            <a:pPr marL="514350" lvl="1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cs-CZ" sz="2400" dirty="0" smtClean="0">
                <a:cs typeface="Arial" panose="020B0604020202020204" pitchFamily="34" charset="0"/>
              </a:rPr>
              <a:t>Realizované nákupy/prodeje</a:t>
            </a:r>
            <a:r>
              <a:rPr lang="en-US" sz="2400" dirty="0" smtClean="0">
                <a:cs typeface="Arial" panose="020B0604020202020204" pitchFamily="34" charset="0"/>
              </a:rPr>
              <a:t> – CFO</a:t>
            </a:r>
          </a:p>
          <a:p>
            <a:pPr marL="514350" lvl="1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cs-CZ" sz="2400" dirty="0" smtClean="0">
                <a:cs typeface="Arial" panose="020B0604020202020204" pitchFamily="34" charset="0"/>
              </a:rPr>
              <a:t>Očekávaný volný cash + zamýšlené investice</a:t>
            </a:r>
            <a:r>
              <a:rPr lang="en-US" sz="2400" dirty="0" smtClean="0">
                <a:cs typeface="Arial" panose="020B0604020202020204" pitchFamily="34" charset="0"/>
              </a:rPr>
              <a:t> – CFO, AM</a:t>
            </a:r>
          </a:p>
          <a:p>
            <a:pPr marL="514350" lvl="1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cs-CZ" sz="2400" dirty="0" smtClean="0">
                <a:cs typeface="Arial" panose="020B0604020202020204" pitchFamily="34" charset="0"/>
              </a:rPr>
              <a:t>Vývoj výnosů portfolia </a:t>
            </a:r>
            <a:r>
              <a:rPr lang="en-US" sz="2400" dirty="0" smtClean="0">
                <a:cs typeface="Arial" panose="020B0604020202020204" pitchFamily="34" charset="0"/>
              </a:rPr>
              <a:t>– CFO</a:t>
            </a:r>
          </a:p>
          <a:p>
            <a:pPr marL="514350" lvl="1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cs-CZ" sz="2400" dirty="0" smtClean="0">
                <a:cs typeface="Arial" panose="020B0604020202020204" pitchFamily="34" charset="0"/>
              </a:rPr>
              <a:t>Riziková pozice - </a:t>
            </a:r>
            <a:r>
              <a:rPr lang="en-US" sz="2400" dirty="0" smtClean="0">
                <a:cs typeface="Arial" panose="020B0604020202020204" pitchFamily="34" charset="0"/>
              </a:rPr>
              <a:t>CRO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319984" y="6309320"/>
            <a:ext cx="468040" cy="365125"/>
          </a:xfrm>
        </p:spPr>
        <p:txBody>
          <a:bodyPr/>
          <a:lstStyle/>
          <a:p>
            <a:fld id="{E54B522B-179C-4B87-BFAB-463B4A98A3A3}" type="slidenum">
              <a:rPr lang="en-US" smtClean="0">
                <a:solidFill>
                  <a:srgbClr val="220023"/>
                </a:solidFill>
              </a:rPr>
              <a:pPr/>
              <a:t>31</a:t>
            </a:fld>
            <a:endParaRPr lang="en-US" dirty="0">
              <a:solidFill>
                <a:srgbClr val="220023"/>
              </a:solidFill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74897"/>
              </p:ext>
            </p:extLst>
          </p:nvPr>
        </p:nvGraphicFramePr>
        <p:xfrm>
          <a:off x="5796136" y="458112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List" showAsIcon="1" r:id="rId4" imgW="914400" imgH="771480" progId="Excel.Sheet.8">
                  <p:embed/>
                </p:oleObj>
              </mc:Choice>
              <mc:Fallback>
                <p:oleObj name="List" showAsIcon="1" r:id="rId4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6136" y="458112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45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Děkuji za pozornost!</a:t>
            </a:r>
            <a:endParaRPr lang="en-US" sz="3600" b="1" dirty="0" smtClean="0"/>
          </a:p>
        </p:txBody>
      </p:sp>
      <p:sp>
        <p:nvSpPr>
          <p:cNvPr id="3" name="Podnadpis 2"/>
          <p:cNvSpPr txBox="1">
            <a:spLocks/>
          </p:cNvSpPr>
          <p:nvPr/>
        </p:nvSpPr>
        <p:spPr>
          <a:xfrm>
            <a:off x="2656936" y="3789040"/>
            <a:ext cx="4032448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b="1" dirty="0" smtClean="0"/>
              <a:t>Martin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Janeček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err="1" smtClean="0">
                <a:hlinkClick r:id="rId3"/>
              </a:rPr>
              <a:t>janecek</a:t>
            </a:r>
            <a:r>
              <a:rPr lang="en-US" sz="2400" dirty="0" smtClean="0">
                <a:hlinkClick r:id="rId3"/>
              </a:rPr>
              <a:t>@tools4f.com</a:t>
            </a:r>
            <a:endParaRPr lang="cs-CZ" sz="24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>
                <a:hlinkClick r:id="rId4"/>
              </a:rPr>
              <a:t>www.tools4f.com</a:t>
            </a:r>
            <a:r>
              <a:rPr lang="cs-CZ" sz="2400" dirty="0" smtClean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906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</a:pPr>
            <a:r>
              <a:rPr lang="cs-CZ" sz="2800" dirty="0" smtClean="0">
                <a:cs typeface="Arial" panose="020B0604020202020204" pitchFamily="34" charset="0"/>
              </a:rPr>
              <a:t>Obecné: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sz="2400" dirty="0" smtClean="0">
                <a:cs typeface="Arial" panose="020B0604020202020204" pitchFamily="34" charset="0"/>
              </a:rPr>
              <a:t>Výnosová křivka</a:t>
            </a:r>
          </a:p>
          <a:p>
            <a:pPr marL="514350" lvl="1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Dluhopisy: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Kupónová platba, sazba, nominální hodnota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Tržní cena, výnos </a:t>
            </a:r>
            <a:r>
              <a:rPr lang="cs-CZ" dirty="0">
                <a:cs typeface="Arial" panose="020B0604020202020204" pitchFamily="34" charset="0"/>
              </a:rPr>
              <a:t>do </a:t>
            </a:r>
            <a:r>
              <a:rPr lang="cs-CZ" dirty="0" smtClean="0">
                <a:cs typeface="Arial" panose="020B0604020202020204" pitchFamily="34" charset="0"/>
              </a:rPr>
              <a:t>splatnosti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Amortizovaná cena</a:t>
            </a:r>
            <a:endParaRPr lang="cs-CZ" dirty="0" smtClean="0">
              <a:cs typeface="Arial" panose="020B0604020202020204" pitchFamily="34" charset="0"/>
            </a:endParaRP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Modifikovaná </a:t>
            </a:r>
            <a:r>
              <a:rPr lang="cs-CZ" dirty="0" err="1" smtClean="0">
                <a:cs typeface="Arial" panose="020B0604020202020204" pitchFamily="34" charset="0"/>
              </a:rPr>
              <a:t>durace</a:t>
            </a:r>
            <a:endParaRPr lang="cs-CZ" dirty="0" smtClean="0">
              <a:cs typeface="Arial" panose="020B0604020202020204" pitchFamily="34" charset="0"/>
            </a:endParaRP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Vývoj výnosů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361308"/>
              </p:ext>
            </p:extLst>
          </p:nvPr>
        </p:nvGraphicFramePr>
        <p:xfrm>
          <a:off x="3635896" y="5013176"/>
          <a:ext cx="1296144" cy="1093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List" showAsIcon="1" r:id="rId5" imgW="914400" imgH="771480" progId="Excel.Sheet.12">
                  <p:embed/>
                </p:oleObj>
              </mc:Choice>
              <mc:Fallback>
                <p:oleObj name="List" showAsIcon="1" r:id="rId5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5896" y="5013176"/>
                        <a:ext cx="1296144" cy="10936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26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Základy (2)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Akcie </a:t>
            </a:r>
          </a:p>
          <a:p>
            <a:pPr marL="514350" lvl="1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Nemovitosti</a:t>
            </a:r>
          </a:p>
          <a:p>
            <a:pPr marL="514350" lvl="1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Investiční </a:t>
            </a:r>
            <a:r>
              <a:rPr lang="cs-CZ" dirty="0">
                <a:cs typeface="Arial" panose="020B0604020202020204" pitchFamily="34" charset="0"/>
              </a:rPr>
              <a:t>fondy</a:t>
            </a:r>
          </a:p>
          <a:p>
            <a:pPr marL="514350" lvl="1" indent="-514350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marL="514350" lvl="1" indent="-514350">
              <a:lnSpc>
                <a:spcPct val="90000"/>
              </a:lnSpc>
            </a:pPr>
            <a:r>
              <a:rPr lang="cs-CZ" b="1" dirty="0" smtClean="0">
                <a:cs typeface="Arial" panose="020B0604020202020204" pitchFamily="34" charset="0"/>
              </a:rPr>
              <a:t>Pojištění</a:t>
            </a:r>
            <a:r>
              <a:rPr lang="cs-CZ" b="1" dirty="0">
                <a:cs typeface="Arial" panose="020B0604020202020204" pitchFamily="34" charset="0"/>
              </a:rPr>
              <a:t>: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Životní, neživotní produkty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Technické rezervy – </a:t>
            </a:r>
            <a:r>
              <a:rPr lang="cs-CZ" dirty="0" smtClean="0">
                <a:cs typeface="Arial" panose="020B0604020202020204" pitchFamily="34" charset="0"/>
              </a:rPr>
              <a:t>interpretace</a:t>
            </a:r>
            <a:endParaRPr lang="cs-CZ" dirty="0">
              <a:cs typeface="Arial" panose="020B0604020202020204" pitchFamily="34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276131"/>
              </p:ext>
            </p:extLst>
          </p:nvPr>
        </p:nvGraphicFramePr>
        <p:xfrm>
          <a:off x="4139953" y="1916832"/>
          <a:ext cx="2016224" cy="1278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List" showAsIcon="1" r:id="rId4" imgW="914400" imgH="771480" progId="Excel.Sheet.12">
                  <p:embed/>
                </p:oleObj>
              </mc:Choice>
              <mc:Fallback>
                <p:oleObj name="Lis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9953" y="1916832"/>
                        <a:ext cx="2016224" cy="1278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672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solidFill>
                  <a:srgbClr val="FF0000"/>
                </a:solidFill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Bilance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1907704" y="2060848"/>
            <a:ext cx="56886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4572000" y="2060848"/>
            <a:ext cx="0" cy="4104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2123728" y="2435693"/>
            <a:ext cx="2160240" cy="3662541"/>
          </a:xfrm>
          <a:prstGeom prst="rect">
            <a:avLst/>
          </a:prstGeom>
          <a:solidFill>
            <a:srgbClr val="FF4343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 smtClean="0"/>
          </a:p>
          <a:p>
            <a:pPr algn="ctr"/>
            <a:r>
              <a:rPr lang="cs-CZ" sz="3200" dirty="0" smtClean="0"/>
              <a:t>Investice </a:t>
            </a:r>
          </a:p>
          <a:p>
            <a:pPr algn="ctr"/>
            <a:r>
              <a:rPr lang="cs-CZ" sz="2400" dirty="0" smtClean="0"/>
              <a:t>(a další aktiva)</a:t>
            </a:r>
            <a:endParaRPr lang="cs-CZ" sz="3200" dirty="0" smtClean="0"/>
          </a:p>
          <a:p>
            <a:pPr algn="ctr"/>
            <a:endParaRPr lang="cs-CZ" sz="3200" dirty="0"/>
          </a:p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en-US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027878" y="3913080"/>
            <a:ext cx="2160240" cy="2123658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sz="2800" dirty="0" smtClean="0"/>
          </a:p>
          <a:p>
            <a:pPr algn="ctr"/>
            <a:r>
              <a:rPr lang="cs-CZ" sz="2800" dirty="0" err="1" smtClean="0"/>
              <a:t>Tech</a:t>
            </a:r>
            <a:r>
              <a:rPr lang="cs-CZ" sz="2800" dirty="0" smtClean="0"/>
              <a:t>. </a:t>
            </a:r>
            <a:r>
              <a:rPr lang="cs-CZ" sz="2800" dirty="0"/>
              <a:t>r</a:t>
            </a:r>
            <a:r>
              <a:rPr lang="cs-CZ" sz="2800" dirty="0" smtClean="0"/>
              <a:t>ezervy </a:t>
            </a:r>
            <a:r>
              <a:rPr lang="cs-CZ" sz="2400" dirty="0" smtClean="0"/>
              <a:t>(a </a:t>
            </a:r>
            <a:r>
              <a:rPr lang="cs-CZ" sz="2400" dirty="0" err="1"/>
              <a:t>o</a:t>
            </a:r>
            <a:r>
              <a:rPr lang="cs-CZ" sz="2400" dirty="0" err="1" smtClean="0"/>
              <a:t>st</a:t>
            </a:r>
            <a:r>
              <a:rPr lang="cs-CZ" sz="2400" dirty="0" smtClean="0"/>
              <a:t>. závazky)</a:t>
            </a:r>
            <a:endParaRPr lang="cs-CZ" sz="2800" dirty="0" smtClean="0"/>
          </a:p>
          <a:p>
            <a:pPr algn="ctr"/>
            <a:endParaRPr lang="cs-CZ" sz="2800" dirty="0" smtClean="0"/>
          </a:p>
          <a:p>
            <a:pPr algn="ctr"/>
            <a:endParaRPr lang="cs-CZ" sz="1400" dirty="0" smtClean="0"/>
          </a:p>
          <a:p>
            <a:pPr algn="ctr"/>
            <a:endParaRPr lang="en-US" sz="1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027878" y="2435693"/>
            <a:ext cx="2160240" cy="1323439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sz="2000" dirty="0" smtClean="0"/>
          </a:p>
          <a:p>
            <a:pPr algn="ctr"/>
            <a:r>
              <a:rPr lang="cs-CZ" sz="2800" dirty="0" smtClean="0"/>
              <a:t>Vlastní zdroje</a:t>
            </a:r>
          </a:p>
          <a:p>
            <a:pPr algn="ctr"/>
            <a:endParaRPr lang="cs-CZ" sz="2000" dirty="0" smtClean="0"/>
          </a:p>
          <a:p>
            <a:pPr algn="ctr"/>
            <a:endParaRPr lang="en-US" sz="12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411760" y="1412776"/>
            <a:ext cx="1238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AKTIVA</a:t>
            </a:r>
            <a:endParaRPr lang="en-US" sz="28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313707" y="1412776"/>
            <a:ext cx="1202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PASIVA</a:t>
            </a:r>
            <a:endParaRPr lang="en-US" sz="2800" dirty="0"/>
          </a:p>
        </p:txBody>
      </p:sp>
      <p:cxnSp>
        <p:nvCxnSpPr>
          <p:cNvPr id="4" name="Přímá spojnice 3"/>
          <p:cNvCxnSpPr/>
          <p:nvPr/>
        </p:nvCxnSpPr>
        <p:spPr>
          <a:xfrm>
            <a:off x="1043608" y="3852104"/>
            <a:ext cx="7272808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05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Ekonomická bilance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cs-CZ" dirty="0" smtClean="0">
                <a:cs typeface="Arial" panose="020B0604020202020204" pitchFamily="34" charset="0"/>
              </a:rPr>
              <a:t>Aktiva i závazky jsou v </a:t>
            </a:r>
            <a:r>
              <a:rPr lang="cs-CZ" b="1" dirty="0" smtClean="0">
                <a:cs typeface="Arial" panose="020B0604020202020204" pitchFamily="34" charset="0"/>
              </a:rPr>
              <a:t>tržní ceně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Tržní cena aktiv – tržní systémy </a:t>
            </a:r>
            <a:r>
              <a:rPr lang="cs-CZ" dirty="0" err="1" smtClean="0">
                <a:cs typeface="Arial" panose="020B0604020202020204" pitchFamily="34" charset="0"/>
              </a:rPr>
              <a:t>Bloomberg</a:t>
            </a:r>
            <a:r>
              <a:rPr lang="cs-CZ" dirty="0" smtClean="0">
                <a:cs typeface="Arial" panose="020B0604020202020204" pitchFamily="34" charset="0"/>
              </a:rPr>
              <a:t>, Reuters, …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 smtClean="0">
                <a:cs typeface="Arial" panose="020B0604020202020204" pitchFamily="34" charset="0"/>
              </a:rPr>
              <a:t>Tržní cena závazků? </a:t>
            </a:r>
          </a:p>
          <a:p>
            <a:pPr marL="400050" lvl="2" indent="0">
              <a:lnSpc>
                <a:spcPct val="90000"/>
              </a:lnSpc>
              <a:buNone/>
            </a:pPr>
            <a:r>
              <a:rPr lang="cs-CZ" dirty="0" smtClean="0">
                <a:cs typeface="Arial" panose="020B0604020202020204" pitchFamily="34" charset="0"/>
              </a:rPr>
              <a:t>		=&gt; modely, předpoklady</a:t>
            </a:r>
          </a:p>
          <a:p>
            <a:pPr marL="400050" lvl="2" indent="0">
              <a:lnSpc>
                <a:spcPct val="90000"/>
              </a:lnSpc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dirty="0" smtClean="0">
                <a:cs typeface="Arial" panose="020B0604020202020204" pitchFamily="34" charset="0"/>
              </a:rPr>
              <a:t>	=&gt; hodnota opcí a garancí</a:t>
            </a:r>
          </a:p>
          <a:p>
            <a:pPr marL="914400" lvl="2" indent="-514350"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Tržní cena aktiv – Tržní cena závazků = </a:t>
            </a:r>
            <a:r>
              <a:rPr lang="cs-CZ" dirty="0" smtClean="0">
                <a:cs typeface="Arial" panose="020B0604020202020204" pitchFamily="34" charset="0"/>
              </a:rPr>
              <a:t>Hodnota vlastních zdrojů společnosti („hodnota společnosti“)</a:t>
            </a:r>
            <a:endParaRPr lang="cs-CZ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4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Opakování základů</a:t>
            </a:r>
          </a:p>
          <a:p>
            <a:pPr marL="514350" lvl="1" indent="-514350">
              <a:lnSpc>
                <a:spcPct val="90000"/>
              </a:lnSpc>
              <a:buFont typeface="+mj-lt"/>
              <a:buAutoNum type="arabicPeriod"/>
            </a:pPr>
            <a:r>
              <a:rPr lang="cs-CZ" dirty="0" smtClean="0">
                <a:cs typeface="Arial" pitchFamily="34" charset="0"/>
              </a:rPr>
              <a:t>Bilance pojišťovny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Cíle ALM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smtClean="0">
                <a:cs typeface="Arial" panose="020B0604020202020204" pitchFamily="34" charset="0"/>
              </a:rPr>
              <a:t>Cash </a:t>
            </a:r>
            <a:r>
              <a:rPr lang="cs-CZ" sz="2400" dirty="0" err="1" smtClean="0">
                <a:cs typeface="Arial" panose="020B0604020202020204" pitchFamily="34" charset="0"/>
              </a:rPr>
              <a:t>flow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LcParenR"/>
            </a:pPr>
            <a:r>
              <a:rPr lang="cs-CZ" sz="2400" dirty="0" err="1" smtClean="0">
                <a:cs typeface="Arial" panose="020B0604020202020204" pitchFamily="34" charset="0"/>
              </a:rPr>
              <a:t>Economic</a:t>
            </a:r>
            <a:r>
              <a:rPr lang="cs-CZ" sz="2400" dirty="0" smtClean="0"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cs typeface="Arial" panose="020B0604020202020204" pitchFamily="34" charset="0"/>
              </a:rPr>
              <a:t>value</a:t>
            </a:r>
            <a:r>
              <a:rPr lang="cs-CZ" sz="2400" dirty="0" smtClean="0">
                <a:cs typeface="Arial" panose="020B0604020202020204" pitchFamily="34" charset="0"/>
              </a:rPr>
              <a:t> management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Další témata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cs-CZ" sz="2800" dirty="0" smtClean="0">
                <a:cs typeface="Arial" panose="020B0604020202020204" pitchFamily="34" charset="0"/>
              </a:rPr>
              <a:t>Organizace ALM</a:t>
            </a:r>
          </a:p>
        </p:txBody>
      </p:sp>
    </p:spTree>
    <p:extLst>
      <p:ext uri="{BB962C8B-B14F-4D97-AF65-F5344CB8AC3E}">
        <p14:creationId xmlns:p14="http://schemas.microsoft.com/office/powerpoint/2010/main" val="3279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853</Words>
  <Application>Microsoft Office PowerPoint</Application>
  <PresentationFormat>Předvádění na obrazovce (4:3)</PresentationFormat>
  <Paragraphs>254</Paragraphs>
  <Slides>32</Slides>
  <Notes>16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4" baseType="lpstr">
      <vt:lpstr>Motiv systému Office</vt:lpstr>
      <vt:lpstr>List</vt:lpstr>
      <vt:lpstr>ALM v pojišťovnách</vt:lpstr>
      <vt:lpstr>Obsah</vt:lpstr>
      <vt:lpstr>Obsah</vt:lpstr>
      <vt:lpstr>Základy</vt:lpstr>
      <vt:lpstr>Základy (2)</vt:lpstr>
      <vt:lpstr>Obsah</vt:lpstr>
      <vt:lpstr>Bilance</vt:lpstr>
      <vt:lpstr>Ekonomická bilance</vt:lpstr>
      <vt:lpstr>Obsah</vt:lpstr>
      <vt:lpstr>Proč ALM?</vt:lpstr>
      <vt:lpstr>Cíle ALM</vt:lpstr>
      <vt:lpstr>Obsah</vt:lpstr>
      <vt:lpstr>Cash flow management – not matched</vt:lpstr>
      <vt:lpstr>Cash flow management - riziko</vt:lpstr>
      <vt:lpstr>Cash flow management – příklad</vt:lpstr>
      <vt:lpstr>CF management – praktické komplikace</vt:lpstr>
      <vt:lpstr>Obsah</vt:lpstr>
      <vt:lpstr>Value management</vt:lpstr>
      <vt:lpstr>Value management – Citlivostní analýza</vt:lpstr>
      <vt:lpstr>Value management – Citlivostní analýza</vt:lpstr>
      <vt:lpstr>Durace</vt:lpstr>
      <vt:lpstr>Durace pojistných závazků</vt:lpstr>
      <vt:lpstr>Prezentace aplikace PowerPoint</vt:lpstr>
      <vt:lpstr>Value management – praktické možnosti</vt:lpstr>
      <vt:lpstr>Obsah</vt:lpstr>
      <vt:lpstr>Další ALM témata </vt:lpstr>
      <vt:lpstr>Účetní vs. Ekonomická bilance</vt:lpstr>
      <vt:lpstr>Obsah</vt:lpstr>
      <vt:lpstr>Role v ALM</vt:lpstr>
      <vt:lpstr>Investiční strategie – hlavní dokument </vt:lpstr>
      <vt:lpstr>Report na Investiční výbor</vt:lpstr>
      <vt:lpstr>Děkuji za pozornost!</vt:lpstr>
    </vt:vector>
  </TitlesOfParts>
  <Company>ČSOB Pojišťovna, a.s.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ALM v pojišťovnách</dc:title>
  <dc:creator>Janecek</dc:creator>
  <cp:lastModifiedBy>Janecek</cp:lastModifiedBy>
  <cp:revision>25</cp:revision>
  <cp:lastPrinted>2016-04-14T16:26:41Z</cp:lastPrinted>
  <dcterms:created xsi:type="dcterms:W3CDTF">2016-04-14T16:10:53Z</dcterms:created>
  <dcterms:modified xsi:type="dcterms:W3CDTF">2016-04-18T07:02:44Z</dcterms:modified>
</cp:coreProperties>
</file>