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8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318" r:id="rId4"/>
    <p:sldId id="319" r:id="rId5"/>
    <p:sldId id="280" r:id="rId6"/>
    <p:sldId id="269" r:id="rId7"/>
    <p:sldId id="306" r:id="rId8"/>
    <p:sldId id="270" r:id="rId9"/>
    <p:sldId id="311" r:id="rId10"/>
    <p:sldId id="301" r:id="rId11"/>
    <p:sldId id="284" r:id="rId12"/>
    <p:sldId id="299" r:id="rId13"/>
    <p:sldId id="310" r:id="rId14"/>
    <p:sldId id="302" r:id="rId15"/>
    <p:sldId id="271" r:id="rId16"/>
    <p:sldId id="298" r:id="rId17"/>
    <p:sldId id="292" r:id="rId18"/>
    <p:sldId id="295" r:id="rId19"/>
    <p:sldId id="296" r:id="rId20"/>
    <p:sldId id="297" r:id="rId21"/>
    <p:sldId id="303" r:id="rId22"/>
    <p:sldId id="293" r:id="rId23"/>
    <p:sldId id="300" r:id="rId24"/>
    <p:sldId id="294" r:id="rId25"/>
    <p:sldId id="307" r:id="rId26"/>
    <p:sldId id="312" r:id="rId27"/>
    <p:sldId id="313" r:id="rId28"/>
    <p:sldId id="314" r:id="rId29"/>
    <p:sldId id="308" r:id="rId30"/>
    <p:sldId id="321" r:id="rId31"/>
    <p:sldId id="322" r:id="rId32"/>
    <p:sldId id="309" r:id="rId33"/>
    <p:sldId id="315" r:id="rId34"/>
    <p:sldId id="316" r:id="rId35"/>
    <p:sldId id="317" r:id="rId36"/>
    <p:sldId id="320" r:id="rId37"/>
    <p:sldId id="262" r:id="rId38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CCCC"/>
    <a:srgbClr val="FFFFCC"/>
    <a:srgbClr val="CCEC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Světlý styl 1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Střední styl 1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5" autoAdjust="0"/>
    <p:restoredTop sz="87634" autoAdjust="0"/>
  </p:normalViewPr>
  <p:slideViewPr>
    <p:cSldViewPr snapToGrid="0">
      <p:cViewPr varScale="1">
        <p:scale>
          <a:sx n="53" d="100"/>
          <a:sy n="53" d="100"/>
        </p:scale>
        <p:origin x="78" y="2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3870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90E99-666F-4521-B5D6-8A9867CD4DFB}" type="datetimeFigureOut">
              <a:rPr lang="cs-CZ" smtClean="0"/>
              <a:pPr/>
              <a:t>18.10.2015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8C63C-2171-4379-8D95-0B3DEDC9F2E4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66836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03C322-1362-41B9-9B10-3692E9AFD1F8}" type="datetimeFigureOut">
              <a:rPr lang="en-GB" smtClean="0"/>
              <a:pPr/>
              <a:t>18/10/2015</a:t>
            </a:fld>
            <a:endParaRPr lang="en-GB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1FE59-24CB-44F1-8AD4-FAE45F9F64A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1936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5260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2654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Zavedení AF je příležitost posunout postavení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aktuára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 více užitečnou a respektovanou pozici ve firmě.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Aktuár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jako člověk, který rozumí rizikům, se pro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board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stává užitečnějším s tím, jak se měření výkonu firmy posouvá směrem k risk-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adjusted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measures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Výstup pro členy ČSpA by měl vypíchnout a shrnout důležité oblasti, dnešní prezentaci používat jako podpůrnou argumentaci a souhrn podkladů. Výstup by měl obsahovat následující sdělení: </a:t>
            </a:r>
          </a:p>
          <a:p>
            <a:pPr lvl="0"/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 čem je AF posun proti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OdPM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 zůstává a co je nové</a:t>
            </a:r>
          </a:p>
          <a:p>
            <a:pPr lvl="0"/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jak nastavit respektovanou AF, jaký nastavit vztah s 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boardem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(např.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reserving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committee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vl="0"/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 čem je přínos AF pro pojišťovny</a:t>
            </a:r>
          </a:p>
          <a:p>
            <a:pPr lvl="0"/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 čem je přínos AF pro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aktuáry</a:t>
            </a:r>
            <a:endParaRPr lang="cs-CZ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Chceme společně přijít s takovým pojetím AF, které bude smysluplné a proveditelné.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4557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altLang="cs-CZ" sz="2800" dirty="0" smtClean="0">
                <a:cs typeface="Arial" panose="020B0604020202020204" pitchFamily="34" charset="0"/>
              </a:rPr>
              <a:t>Koordinuje 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altLang="cs-CZ" sz="2400" i="1" dirty="0" smtClean="0">
                <a:cs typeface="Arial" panose="020B0604020202020204" pitchFamily="34" charset="0"/>
              </a:rPr>
              <a:t>uvádět cílevědomě do souladu, součinnosti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altLang="cs-CZ" sz="2800" dirty="0" smtClean="0">
                <a:cs typeface="Arial" panose="020B0604020202020204" pitchFamily="34" charset="0"/>
              </a:rPr>
              <a:t>Zajistí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altLang="cs-CZ" sz="2400" i="1" dirty="0" smtClean="0">
                <a:cs typeface="Arial" panose="020B0604020202020204" pitchFamily="34" charset="0"/>
              </a:rPr>
              <a:t>způsobit, aby se něco stalo nebo zůstalo jistým, nepochybným, pevným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2927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2654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893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2654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cs-CZ" sz="2000" dirty="0" smtClean="0"/>
              <a:t>Co je to koordinace?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Riziko: posun AF od napojení na výpočetní činnosti </a:t>
            </a:r>
            <a:r>
              <a:rPr lang="en-US" sz="2000" dirty="0" smtClean="0"/>
              <a:t>-&gt;</a:t>
            </a:r>
            <a:r>
              <a:rPr lang="cs-CZ" sz="2000" dirty="0" smtClean="0"/>
              <a:t> čistě kontrolní role, formální </a:t>
            </a:r>
            <a:r>
              <a:rPr lang="en-US" sz="2000" dirty="0" smtClean="0"/>
              <a:t>-&gt;</a:t>
            </a:r>
            <a:r>
              <a:rPr lang="cs-CZ" sz="2000" dirty="0" smtClean="0"/>
              <a:t> neužitečnost a bezvýznamnost AF.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AF provádí kalkulaci i kontrolu - hrozí střet zájmů, který chce ČNB ošetřit oddělením validace a kalkulace pod jiné členy </a:t>
            </a:r>
            <a:r>
              <a:rPr lang="cs-CZ" sz="2000" dirty="0" err="1" smtClean="0"/>
              <a:t>boardu</a:t>
            </a:r>
            <a:r>
              <a:rPr lang="cs-CZ" sz="2000" dirty="0" smtClean="0"/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AF koordinuje výpočet – počítací tým a kontrolující tým - konflikty zájmů oddělené procesně, ne striktně organizačně (společnost identifikuje konflikty zájmů, popíše je a procesně ošetří).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Koordinace nevylučuje, že AF rezervy počítá, a neznamená, že je musí počítat. AF může počítat, ale nemusí. Rozhodně nad výpočtem ale stojí a posuzuje.</a:t>
            </a:r>
          </a:p>
          <a:p>
            <a:pPr>
              <a:buFont typeface="Arial" pitchFamily="34" charset="0"/>
              <a:buChar char="•"/>
            </a:pPr>
            <a:r>
              <a:rPr lang="cs-CZ" sz="2000" dirty="0" smtClean="0"/>
              <a:t>Úroveň střetu zájmu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Konflikt zájmů mezi výpočtem a validací vždy –AF, který reportuje </a:t>
            </a:r>
            <a:r>
              <a:rPr lang="cs-CZ" sz="2000" dirty="0" err="1" smtClean="0"/>
              <a:t>boardu</a:t>
            </a:r>
            <a:r>
              <a:rPr lang="cs-CZ" sz="2000" dirty="0" smtClean="0"/>
              <a:t> / člena </a:t>
            </a:r>
            <a:r>
              <a:rPr lang="cs-CZ" sz="2000" dirty="0" err="1" smtClean="0"/>
              <a:t>boardu</a:t>
            </a:r>
            <a:r>
              <a:rPr lang="cs-CZ" sz="2000" dirty="0" smtClean="0"/>
              <a:t> / CEO.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Důležité - </a:t>
            </a:r>
            <a:r>
              <a:rPr lang="cs-CZ" sz="2000" b="1" dirty="0" smtClean="0"/>
              <a:t> </a:t>
            </a:r>
            <a:r>
              <a:rPr lang="cs-CZ" sz="2000" dirty="0" smtClean="0"/>
              <a:t>na které úrovni se střet zájmů sejde – ovlivňuje míru rizika ovlivnění výsledků - čím výš, tím hůře by měla být manipulace proveditelná.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Konflikt zájmů u rezerv podle SII není vždy, pouze pokud malý </a:t>
            </a:r>
            <a:r>
              <a:rPr lang="cs-CZ" sz="2000" dirty="0" err="1" smtClean="0"/>
              <a:t>surplus</a:t>
            </a:r>
            <a:r>
              <a:rPr lang="cs-CZ" sz="2000" dirty="0" smtClean="0"/>
              <a:t> </a:t>
            </a:r>
            <a:r>
              <a:rPr lang="en-US" sz="2000" dirty="0" smtClean="0"/>
              <a:t>-&gt; </a:t>
            </a:r>
            <a:r>
              <a:rPr lang="cs-CZ" sz="2000" dirty="0" smtClean="0"/>
              <a:t>střet zájmů v rámci firmy vždy (i kdyby byly výpočet a validace rozděleny mezi 2 členy představenstva).</a:t>
            </a:r>
          </a:p>
          <a:p>
            <a:pPr>
              <a:buFont typeface="Arial" pitchFamily="34" charset="0"/>
              <a:buChar char="•"/>
            </a:pPr>
            <a:r>
              <a:rPr lang="cs-CZ" sz="2000" dirty="0" smtClean="0"/>
              <a:t>Řešení = výbor posuzující rezervy (</a:t>
            </a:r>
            <a:r>
              <a:rPr lang="cs-CZ" sz="2000" b="1" dirty="0" err="1" smtClean="0"/>
              <a:t>reserving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committee</a:t>
            </a:r>
            <a:r>
              <a:rPr lang="cs-CZ" sz="2000" dirty="0" smtClean="0"/>
              <a:t>). 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Účastní se ho mimo jiné členové </a:t>
            </a:r>
            <a:r>
              <a:rPr lang="cs-CZ" sz="2000" dirty="0" err="1" smtClean="0"/>
              <a:t>boardu</a:t>
            </a:r>
            <a:r>
              <a:rPr lang="cs-CZ" sz="2000" dirty="0" smtClean="0"/>
              <a:t>, 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Pravidelná prezentace výsledků výpočtů. </a:t>
            </a:r>
          </a:p>
          <a:p>
            <a:pPr lvl="1">
              <a:buFont typeface="Arial" pitchFamily="34" charset="0"/>
              <a:buChar char="•"/>
            </a:pPr>
            <a:r>
              <a:rPr lang="cs-CZ" sz="2000" b="1" dirty="0" smtClean="0"/>
              <a:t>Transparentnost 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Detail  - vč. analýzy pohybu, diskuse o předpokladech, analýzy citlivostí apod.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 Manipulace obtížné, protože díky transparentnosti by byly na výboru vidět.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Představenstvo AF říká, jaký </a:t>
            </a:r>
            <a:r>
              <a:rPr lang="cs-CZ" sz="2000" b="1" dirty="0" smtClean="0"/>
              <a:t>přístup k bezpečnosti rezerv</a:t>
            </a:r>
            <a:r>
              <a:rPr lang="cs-CZ" sz="2000" dirty="0" smtClean="0"/>
              <a:t> chce zvolit („velmi obezřetný“ – „agresivní“) a AF podle toho rezervy nastavuje. Rezervy nejsou číslo, ale interval. Držitel AF má nějakou hladinu obezřetnosti, za kterou říká, že už nechce jít, pokud mu to představenstvo explicitně písemně nenařídí.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Ideál vztahů mezi </a:t>
            </a:r>
            <a:r>
              <a:rPr lang="cs-CZ" sz="2000" dirty="0" err="1" smtClean="0"/>
              <a:t>boardem</a:t>
            </a:r>
            <a:r>
              <a:rPr lang="cs-CZ" sz="2000" dirty="0" smtClean="0"/>
              <a:t> a </a:t>
            </a:r>
            <a:r>
              <a:rPr lang="cs-CZ" sz="2000" dirty="0" err="1" smtClean="0"/>
              <a:t>aktuárem</a:t>
            </a:r>
            <a:r>
              <a:rPr lang="cs-CZ" sz="2000" dirty="0" smtClean="0"/>
              <a:t> je transparentnost rezerv a diskuse nad úrovní obezřetnosti. Alternativou je, že </a:t>
            </a:r>
            <a:r>
              <a:rPr lang="cs-CZ" sz="2000" dirty="0" err="1" smtClean="0"/>
              <a:t>aktuár</a:t>
            </a:r>
            <a:r>
              <a:rPr lang="cs-CZ" sz="2000" dirty="0" smtClean="0"/>
              <a:t> hraje s </a:t>
            </a:r>
            <a:r>
              <a:rPr lang="cs-CZ" sz="2000" dirty="0" err="1" smtClean="0"/>
              <a:t>boardem</a:t>
            </a:r>
            <a:r>
              <a:rPr lang="cs-CZ" sz="2000" dirty="0" smtClean="0"/>
              <a:t> na schovávanou (má skryté </a:t>
            </a:r>
            <a:r>
              <a:rPr lang="cs-CZ" sz="2000" dirty="0" err="1" smtClean="0"/>
              <a:t>buffery</a:t>
            </a:r>
            <a:r>
              <a:rPr lang="cs-CZ" sz="2000" dirty="0" smtClean="0"/>
              <a:t> a občas něco pustí, když na něj </a:t>
            </a:r>
            <a:r>
              <a:rPr lang="cs-CZ" sz="2000" dirty="0" err="1" smtClean="0"/>
              <a:t>board</a:t>
            </a:r>
            <a:r>
              <a:rPr lang="cs-CZ" sz="2000" dirty="0" smtClean="0"/>
              <a:t> zatlačí).</a:t>
            </a:r>
          </a:p>
          <a:p>
            <a:pPr lvl="1">
              <a:buFont typeface="Arial" pitchFamily="34" charset="0"/>
              <a:buChar char="•"/>
            </a:pPr>
            <a:endParaRPr lang="cs-CZ" sz="2000" dirty="0" smtClean="0"/>
          </a:p>
          <a:p>
            <a:pPr>
              <a:buFont typeface="Arial" pitchFamily="34" charset="0"/>
              <a:buChar char="•"/>
            </a:pPr>
            <a:r>
              <a:rPr lang="cs-CZ" sz="2000" b="1" dirty="0" smtClean="0"/>
              <a:t>Odtržení funkcí</a:t>
            </a:r>
            <a:r>
              <a:rPr lang="cs-CZ" sz="2000" dirty="0" smtClean="0"/>
              <a:t>  = Větší riziko než manipulace s rezervami 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err="1" smtClean="0"/>
              <a:t>Validátor</a:t>
            </a:r>
            <a:r>
              <a:rPr lang="cs-CZ" sz="2000" dirty="0" smtClean="0"/>
              <a:t> neví, jak se počítá </a:t>
            </a:r>
            <a:r>
              <a:rPr lang="en-US" sz="2000" dirty="0" smtClean="0"/>
              <a:t>-&gt;</a:t>
            </a:r>
            <a:r>
              <a:rPr lang="cs-CZ" sz="2000" dirty="0" smtClean="0"/>
              <a:t> výpočtáři možnost ovlivnit informace </a:t>
            </a:r>
            <a:r>
              <a:rPr lang="en-US" sz="2000" dirty="0" smtClean="0"/>
              <a:t>-&gt;</a:t>
            </a:r>
            <a:r>
              <a:rPr lang="cs-CZ" sz="2000" dirty="0" smtClean="0"/>
              <a:t> </a:t>
            </a:r>
            <a:r>
              <a:rPr lang="cs-CZ" sz="2000" dirty="0" err="1" smtClean="0"/>
              <a:t>validátor</a:t>
            </a:r>
            <a:r>
              <a:rPr lang="cs-CZ" sz="2000" dirty="0" smtClean="0"/>
              <a:t> už není expert a nic nepozná. 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Větší prostor pro manipulaci než když je </a:t>
            </a:r>
            <a:r>
              <a:rPr lang="cs-CZ" sz="2000" dirty="0" err="1" smtClean="0"/>
              <a:t>validátor</a:t>
            </a:r>
            <a:r>
              <a:rPr lang="cs-CZ" sz="2000" dirty="0" smtClean="0"/>
              <a:t> v kontaktu s výpočtem a střet zájmů je oddělený procesně.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err="1" smtClean="0"/>
              <a:t>Validátor</a:t>
            </a:r>
            <a:r>
              <a:rPr lang="cs-CZ" sz="2000" dirty="0" smtClean="0"/>
              <a:t> blíže k výpočtu - může pomáhat k jeho větší kvalitě více, než když je od výpočtářů striktně oddělen (např. díky četnější interakci s výpočtáři a lepším vhledem do detailů).</a:t>
            </a:r>
          </a:p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8939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cs-CZ" sz="2000" dirty="0" smtClean="0"/>
              <a:t>Co je to koordinace?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Riziko: posun AF od napojení na výpočetní činnosti </a:t>
            </a:r>
            <a:r>
              <a:rPr lang="en-US" sz="2000" dirty="0" smtClean="0"/>
              <a:t>-&gt;</a:t>
            </a:r>
            <a:r>
              <a:rPr lang="cs-CZ" sz="2000" dirty="0" smtClean="0"/>
              <a:t> čistě kontrolní role, formální </a:t>
            </a:r>
            <a:r>
              <a:rPr lang="en-US" sz="2000" dirty="0" smtClean="0"/>
              <a:t>-&gt;</a:t>
            </a:r>
            <a:r>
              <a:rPr lang="cs-CZ" sz="2000" dirty="0" smtClean="0"/>
              <a:t> neužitečnost a bezvýznamnost AF.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AF provádí kalkulaci i kontrolu - hrozí střet zájmů, který chce ČNB ošetřit oddělením validace a kalkulace pod jiné členy </a:t>
            </a:r>
            <a:r>
              <a:rPr lang="cs-CZ" sz="2000" dirty="0" err="1" smtClean="0"/>
              <a:t>boardu</a:t>
            </a:r>
            <a:r>
              <a:rPr lang="cs-CZ" sz="2000" dirty="0" smtClean="0"/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AF koordinuje výpočet – počítací tým a kontrolující tým - konflikty zájmů oddělené procesně, ne striktně organizačně (společnost identifikuje konflikty zájmů, popíše je a procesně ošetří).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Koordinace nevylučuje, že AF rezervy počítá, a neznamená, že je musí počítat. AF může počítat, ale nemusí. Rozhodně nad výpočtem ale stojí a posuzuje.</a:t>
            </a:r>
          </a:p>
          <a:p>
            <a:pPr>
              <a:buFont typeface="Arial" pitchFamily="34" charset="0"/>
              <a:buChar char="•"/>
            </a:pPr>
            <a:r>
              <a:rPr lang="cs-CZ" sz="2000" dirty="0" smtClean="0"/>
              <a:t>Úroveň střetu zájmu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Konflikt zájmů mezi výpočtem a validací vždy –AF, který reportuje </a:t>
            </a:r>
            <a:r>
              <a:rPr lang="cs-CZ" sz="2000" dirty="0" err="1" smtClean="0"/>
              <a:t>boardu</a:t>
            </a:r>
            <a:r>
              <a:rPr lang="cs-CZ" sz="2000" dirty="0" smtClean="0"/>
              <a:t> / člena </a:t>
            </a:r>
            <a:r>
              <a:rPr lang="cs-CZ" sz="2000" dirty="0" err="1" smtClean="0"/>
              <a:t>boardu</a:t>
            </a:r>
            <a:r>
              <a:rPr lang="cs-CZ" sz="2000" dirty="0" smtClean="0"/>
              <a:t> / CEO.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Důležité - </a:t>
            </a:r>
            <a:r>
              <a:rPr lang="cs-CZ" sz="2000" b="1" dirty="0" smtClean="0"/>
              <a:t> </a:t>
            </a:r>
            <a:r>
              <a:rPr lang="cs-CZ" sz="2000" dirty="0" smtClean="0"/>
              <a:t>na které úrovni se střet zájmů sejde – ovlivňuje míru rizika ovlivnění výsledků - čím výš, tím hůře by měla být manipulace proveditelná.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Konflikt zájmů u rezerv podle SII není vždy, pouze pokud malý </a:t>
            </a:r>
            <a:r>
              <a:rPr lang="cs-CZ" sz="2000" dirty="0" err="1" smtClean="0"/>
              <a:t>surplus</a:t>
            </a:r>
            <a:r>
              <a:rPr lang="cs-CZ" sz="2000" dirty="0" smtClean="0"/>
              <a:t> </a:t>
            </a:r>
            <a:r>
              <a:rPr lang="en-US" sz="2000" dirty="0" smtClean="0"/>
              <a:t>-&gt; </a:t>
            </a:r>
            <a:r>
              <a:rPr lang="cs-CZ" sz="2000" dirty="0" smtClean="0"/>
              <a:t>střet zájmů v rámci firmy vždy (i kdyby byly výpočet a validace rozděleny mezi 2 členy představenstva).</a:t>
            </a:r>
          </a:p>
          <a:p>
            <a:pPr>
              <a:buFont typeface="Arial" pitchFamily="34" charset="0"/>
              <a:buChar char="•"/>
            </a:pPr>
            <a:r>
              <a:rPr lang="cs-CZ" sz="2000" dirty="0" smtClean="0"/>
              <a:t>Řešení = výbor posuzující rezervy (</a:t>
            </a:r>
            <a:r>
              <a:rPr lang="cs-CZ" sz="2000" b="1" dirty="0" err="1" smtClean="0"/>
              <a:t>reserving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committee</a:t>
            </a:r>
            <a:r>
              <a:rPr lang="cs-CZ" sz="2000" dirty="0" smtClean="0"/>
              <a:t>). 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Účastní se ho mimo jiné členové </a:t>
            </a:r>
            <a:r>
              <a:rPr lang="cs-CZ" sz="2000" dirty="0" err="1" smtClean="0"/>
              <a:t>boardu</a:t>
            </a:r>
            <a:r>
              <a:rPr lang="cs-CZ" sz="2000" dirty="0" smtClean="0"/>
              <a:t>, 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Pravidelná prezentace výsledků výpočtů. </a:t>
            </a:r>
          </a:p>
          <a:p>
            <a:pPr lvl="1">
              <a:buFont typeface="Arial" pitchFamily="34" charset="0"/>
              <a:buChar char="•"/>
            </a:pPr>
            <a:r>
              <a:rPr lang="cs-CZ" sz="2000" b="1" dirty="0" smtClean="0"/>
              <a:t>Transparentnost 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Detail  - vč. analýzy pohybu, diskuse o předpokladech, analýzy citlivostí apod.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 Manipulace obtížné, protože díky transparentnosti by byly na výboru vidět.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Představenstvo AF říká, jaký </a:t>
            </a:r>
            <a:r>
              <a:rPr lang="cs-CZ" sz="2000" b="1" dirty="0" smtClean="0"/>
              <a:t>přístup k bezpečnosti rezerv</a:t>
            </a:r>
            <a:r>
              <a:rPr lang="cs-CZ" sz="2000" dirty="0" smtClean="0"/>
              <a:t> chce zvolit („velmi obezřetný“ – „agresivní“) a AF podle toho rezervy nastavuje. Rezervy nejsou číslo, ale interval. Držitel AF má nějakou hladinu obezřetnosti, za kterou říká, že už nechce jít, pokud mu to představenstvo explicitně písemně nenařídí.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Ideál vztahů mezi </a:t>
            </a:r>
            <a:r>
              <a:rPr lang="cs-CZ" sz="2000" dirty="0" err="1" smtClean="0"/>
              <a:t>boardem</a:t>
            </a:r>
            <a:r>
              <a:rPr lang="cs-CZ" sz="2000" dirty="0" smtClean="0"/>
              <a:t> a </a:t>
            </a:r>
            <a:r>
              <a:rPr lang="cs-CZ" sz="2000" dirty="0" err="1" smtClean="0"/>
              <a:t>aktuárem</a:t>
            </a:r>
            <a:r>
              <a:rPr lang="cs-CZ" sz="2000" dirty="0" smtClean="0"/>
              <a:t> je transparentnost rezerv a diskuse nad úrovní obezřetnosti. Alternativou je, že </a:t>
            </a:r>
            <a:r>
              <a:rPr lang="cs-CZ" sz="2000" dirty="0" err="1" smtClean="0"/>
              <a:t>aktuár</a:t>
            </a:r>
            <a:r>
              <a:rPr lang="cs-CZ" sz="2000" dirty="0" smtClean="0"/>
              <a:t> hraje s </a:t>
            </a:r>
            <a:r>
              <a:rPr lang="cs-CZ" sz="2000" dirty="0" err="1" smtClean="0"/>
              <a:t>boardem</a:t>
            </a:r>
            <a:r>
              <a:rPr lang="cs-CZ" sz="2000" dirty="0" smtClean="0"/>
              <a:t> na schovávanou (má skryté </a:t>
            </a:r>
            <a:r>
              <a:rPr lang="cs-CZ" sz="2000" dirty="0" err="1" smtClean="0"/>
              <a:t>buffery</a:t>
            </a:r>
            <a:r>
              <a:rPr lang="cs-CZ" sz="2000" dirty="0" smtClean="0"/>
              <a:t> a občas něco pustí, když na něj </a:t>
            </a:r>
            <a:r>
              <a:rPr lang="cs-CZ" sz="2000" dirty="0" err="1" smtClean="0"/>
              <a:t>board</a:t>
            </a:r>
            <a:r>
              <a:rPr lang="cs-CZ" sz="2000" dirty="0" smtClean="0"/>
              <a:t> zatlačí).</a:t>
            </a:r>
          </a:p>
          <a:p>
            <a:pPr lvl="1">
              <a:buFont typeface="Arial" pitchFamily="34" charset="0"/>
              <a:buChar char="•"/>
            </a:pPr>
            <a:endParaRPr lang="cs-CZ" sz="2000" dirty="0" smtClean="0"/>
          </a:p>
          <a:p>
            <a:pPr>
              <a:buFont typeface="Arial" pitchFamily="34" charset="0"/>
              <a:buChar char="•"/>
            </a:pPr>
            <a:r>
              <a:rPr lang="cs-CZ" sz="2000" b="1" dirty="0" smtClean="0"/>
              <a:t>Odtržení funkcí</a:t>
            </a:r>
            <a:r>
              <a:rPr lang="cs-CZ" sz="2000" dirty="0" smtClean="0"/>
              <a:t>  = Větší riziko než manipulace s rezervami 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err="1" smtClean="0"/>
              <a:t>Validátor</a:t>
            </a:r>
            <a:r>
              <a:rPr lang="cs-CZ" sz="2000" dirty="0" smtClean="0"/>
              <a:t> neví, jak se počítá </a:t>
            </a:r>
            <a:r>
              <a:rPr lang="en-US" sz="2000" dirty="0" smtClean="0"/>
              <a:t>-&gt;</a:t>
            </a:r>
            <a:r>
              <a:rPr lang="cs-CZ" sz="2000" dirty="0" smtClean="0"/>
              <a:t> výpočtáři možnost ovlivnit informace </a:t>
            </a:r>
            <a:r>
              <a:rPr lang="en-US" sz="2000" dirty="0" smtClean="0"/>
              <a:t>-&gt;</a:t>
            </a:r>
            <a:r>
              <a:rPr lang="cs-CZ" sz="2000" dirty="0" smtClean="0"/>
              <a:t> </a:t>
            </a:r>
            <a:r>
              <a:rPr lang="cs-CZ" sz="2000" dirty="0" err="1" smtClean="0"/>
              <a:t>validátor</a:t>
            </a:r>
            <a:r>
              <a:rPr lang="cs-CZ" sz="2000" dirty="0" smtClean="0"/>
              <a:t> už není expert a nic nepozná. 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Větší prostor pro manipulaci než když je </a:t>
            </a:r>
            <a:r>
              <a:rPr lang="cs-CZ" sz="2000" dirty="0" err="1" smtClean="0"/>
              <a:t>validátor</a:t>
            </a:r>
            <a:r>
              <a:rPr lang="cs-CZ" sz="2000" dirty="0" smtClean="0"/>
              <a:t> v kontaktu s výpočtem a střet zájmů je oddělený procesně.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err="1" smtClean="0"/>
              <a:t>Validátor</a:t>
            </a:r>
            <a:r>
              <a:rPr lang="cs-CZ" sz="2000" dirty="0" smtClean="0"/>
              <a:t> blíže k výpočtu - může pomáhat k jeho větší kvalitě více, než když je od výpočtářů striktně oddělen (např. díky četnější interakci s výpočtáři a lepším vhledem do detailů).</a:t>
            </a:r>
          </a:p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8939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8939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400" b="1" dirty="0" smtClean="0"/>
              <a:t>a)</a:t>
            </a:r>
          </a:p>
          <a:p>
            <a:r>
              <a:rPr lang="cs-CZ" sz="1400" b="1" dirty="0" smtClean="0"/>
              <a:t>L3 Governance</a:t>
            </a:r>
            <a:endParaRPr lang="cs-CZ" sz="1400" dirty="0" smtClean="0"/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AF by měla projít průběh výpočtu, posoudit a případně navrhnout zlepšení / nápravu.</a:t>
            </a:r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AF by měla zajistit provedení analýzy pohybu (např. tím, že zadá výpočetnímu útvaru).</a:t>
            </a:r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Ve firemní politice AF může být uvedeno, co potřebuje AF pro výkon od pojišťovny, jak eskalovat pokud to nedostane a co se potom stane (např. AF přestává plnit některé ze svých úkolů, protože nemá potřebná data).</a:t>
            </a:r>
          </a:p>
          <a:p>
            <a:r>
              <a:rPr lang="cs-CZ" sz="1400" b="1" dirty="0" smtClean="0"/>
              <a:t>L3 Technické rezervy </a:t>
            </a:r>
            <a:endParaRPr lang="cs-CZ" sz="1400" dirty="0" smtClean="0"/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AF má dohlédnout na to, že validace je přiměřená (ověření vhodnosti a proporcionality metod použitých k validaci). Během validace má AF ověřit, že použité předpoklady fungují společně jako celek.</a:t>
            </a:r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 Co znamená posouzení kontrolních mechanismů? Jde o posouzení, jaké kontroly probíhají během výpočtu a jak u konkrétního výpočtu dopadly. </a:t>
            </a:r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Kdo komunikuje výsledky výpočtů? Výpočtář nebo AFH? Záleží na interním nastavení ve firmě.</a:t>
            </a:r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ČNB očekává, že pojišťovna jmenuje jednu osobu jako AFH (příp. jednu za ŽP a jednu za NP).</a:t>
            </a:r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V legislativě není počet explicitně uveden – teoreticky by jich tedy mohlo být víc. Platí ale, že musí být nahlášeny a být fit &amp; proper.</a:t>
            </a:r>
          </a:p>
          <a:p>
            <a:pPr>
              <a:buFont typeface="Arial" pitchFamily="34" charset="0"/>
              <a:buChar char="•"/>
            </a:pPr>
            <a:r>
              <a:rPr lang="cs-CZ" sz="1400" b="1" dirty="0" smtClean="0"/>
              <a:t> </a:t>
            </a:r>
            <a:r>
              <a:rPr lang="cs-CZ" sz="1400" dirty="0" smtClean="0"/>
              <a:t>Co znamená posouzení „nad rámec srovnání odhadů s výsledky“? Např. kvalitativní posouzení kontrolních mechanismů, dokumentace, výkladu a sdělování výsledků.</a:t>
            </a:r>
          </a:p>
          <a:p>
            <a:pPr>
              <a:buFont typeface="Arial" pitchFamily="34" charset="0"/>
              <a:buChar char="•"/>
            </a:pPr>
            <a:r>
              <a:rPr lang="cs-CZ" sz="1400" b="1" dirty="0" smtClean="0"/>
              <a:t> </a:t>
            </a:r>
            <a:r>
              <a:rPr lang="cs-CZ" sz="1400" dirty="0" smtClean="0"/>
              <a:t>Co znamená dynamický ověřovací proces? Pokud se ukáže, že potřebuju další ověřovací test, tak ho začlením.</a:t>
            </a:r>
          </a:p>
          <a:p>
            <a:r>
              <a:rPr lang="cs-CZ" sz="1400" b="1" dirty="0" smtClean="0"/>
              <a:t>b) </a:t>
            </a:r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Posouzení nejistot plynoucích např. z toho, že odhady odvozuju z historie, ale budoucnost může být nejistá. Dále také z toho, že pro spolehlivé odhady nemám kvalitní data. </a:t>
            </a:r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Vhodné je také v této souvislosti uvést, které předpoklady jsou ty hlavní a jaká je citlivost výsledků na jejich změnu.</a:t>
            </a:r>
          </a:p>
          <a:p>
            <a:r>
              <a:rPr lang="cs-CZ" sz="1400" b="1" dirty="0" smtClean="0"/>
              <a:t>c)</a:t>
            </a:r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AF by měla identifikovat omezení dat, říct dopady a dávat doporučení na řešení.</a:t>
            </a:r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AF nemusí problémy vyřešit, ale zajistit, aby to bylo řešeno. AF vyvine maximální úsilí, aby byly problémy vyřešeny (best effort basis).</a:t>
            </a:r>
          </a:p>
          <a:p>
            <a:r>
              <a:rPr lang="cs-CZ" sz="1400" b="1" dirty="0" smtClean="0"/>
              <a:t>d)</a:t>
            </a:r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Když nejsou data, zajistit použití vhodné aproximace.</a:t>
            </a:r>
          </a:p>
          <a:p>
            <a:r>
              <a:rPr lang="cs-CZ" sz="1400" b="1" dirty="0" smtClean="0"/>
              <a:t>e)</a:t>
            </a:r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Výsledky BE členit podle základních kategorií S2, ale předpoklady mohou mít i podrobnější členění.</a:t>
            </a:r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Jak případně prokázat, že jde o homogenní rizikové skupiny? Stanovit vhodná kritéria homogenity a podle nich posoudit.</a:t>
            </a:r>
          </a:p>
          <a:p>
            <a:r>
              <a:rPr lang="cs-CZ" sz="1400" b="1" dirty="0" smtClean="0"/>
              <a:t>f)</a:t>
            </a:r>
          </a:p>
          <a:p>
            <a:r>
              <a:rPr lang="cs-CZ" sz="1400" b="1" dirty="0" smtClean="0"/>
              <a:t>VU:</a:t>
            </a:r>
            <a:r>
              <a:rPr lang="cs-CZ" sz="1400" dirty="0" smtClean="0"/>
              <a:t> Co všechno jsou zmíněné relevantní informace?</a:t>
            </a:r>
          </a:p>
          <a:p>
            <a:r>
              <a:rPr lang="cs-CZ" sz="1400" b="1" dirty="0" smtClean="0"/>
              <a:t>VŠ:</a:t>
            </a:r>
            <a:r>
              <a:rPr lang="cs-CZ" sz="1400" dirty="0" smtClean="0"/>
              <a:t> Plánované legislativní změny, informace od ČKP, ČSÚ a další informace podobného typu. Jde o to, jestli AF něco významného při posouzení rezerv nepřehlédla. Např. ČKP vydá odhady dopadů nového občanského zákoníku a AF by to měla při posouzení nějak zohlednit (možno i formou názoru, že si AF nemyslí, že bude mít na její portfolio dopad).</a:t>
            </a:r>
          </a:p>
          <a:p>
            <a:r>
              <a:rPr lang="cs-CZ" sz="1400" b="1" dirty="0" smtClean="0"/>
              <a:t>g)</a:t>
            </a:r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Co všechno zde rozumíme pod pojmem výpočet?</a:t>
            </a:r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Metodiku výpočtu. Je mi jedno kdo počítal a v tomhle bodě i jak to vyšlo (AoC je vyžadováno na jiném místě).</a:t>
            </a:r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Jde o to, jak a proč se rezervy změnily. Všechny změny by se měly zveřejnit a říct důvody a dopady. Kvantitativně i kvalitativně, metody i procesy.</a:t>
            </a:r>
            <a:r>
              <a:rPr lang="cs-CZ" sz="1400" b="1" dirty="0" smtClean="0"/>
              <a:t> </a:t>
            </a:r>
            <a:r>
              <a:rPr lang="cs-CZ" sz="1400" dirty="0" smtClean="0"/>
              <a:t>To obsahuje i obranu proti střetu zájmů a pokusům o ovlivnění rezerv.</a:t>
            </a:r>
          </a:p>
          <a:p>
            <a:r>
              <a:rPr lang="cs-CZ" sz="1400" b="1" dirty="0" smtClean="0"/>
              <a:t>h)</a:t>
            </a:r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Co si pod tím představujeme?</a:t>
            </a:r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V ŽP stačí, že mám stochastický model.</a:t>
            </a:r>
          </a:p>
          <a:p>
            <a:pPr>
              <a:buFont typeface="Arial" pitchFamily="34" charset="0"/>
              <a:buChar char="•"/>
            </a:pPr>
            <a:r>
              <a:rPr lang="cs-CZ" sz="1400" dirty="0" smtClean="0"/>
              <a:t>Uvést seznam materiálních opcí, které v portfoliu mám, a k nim popis toho, jak s nimi zacházím vč. posouzení jejich materiality.</a:t>
            </a:r>
          </a:p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8939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8939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8939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8939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8939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8939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8939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8939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8939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8939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8939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8939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8939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8939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26543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2654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58539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57063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26543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41665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65159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26543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t>33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58062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06493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b="1" baseline="0" dirty="0">
              <a:solidFill>
                <a:srgbClr val="00B05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t>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3897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36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781437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FE59-24CB-44F1-8AD4-FAE45F9F64AB}" type="slidenum">
              <a:rPr lang="en-GB" smtClean="0"/>
              <a:pPr/>
              <a:t>37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629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70"/>
            <a:ext cx="103632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B56E8-751C-4567-80D8-94393E9110B3}" type="datetimeFigureOut">
              <a:rPr lang="cs-CZ" smtClean="0"/>
              <a:pPr/>
              <a:t>18.10.2015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8490173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B56E8-751C-4567-80D8-94393E9110B3}" type="datetimeFigureOut">
              <a:rPr lang="cs-CZ" smtClean="0"/>
              <a:pPr/>
              <a:t>18.10.2015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18630331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4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B56E8-751C-4567-80D8-94393E9110B3}" type="datetimeFigureOut">
              <a:rPr lang="cs-CZ" smtClean="0"/>
              <a:pPr/>
              <a:t>18.10.2015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04429028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B56E8-751C-4567-80D8-94393E9110B3}" type="datetimeFigureOut">
              <a:rPr lang="cs-CZ" smtClean="0"/>
              <a:pPr/>
              <a:t>18.10.2015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82148995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9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9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B56E8-751C-4567-80D8-94393E9110B3}" type="datetimeFigureOut">
              <a:rPr lang="cs-CZ" smtClean="0"/>
              <a:pPr/>
              <a:t>18.10.2015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6994347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B56E8-751C-4567-80D8-94393E9110B3}" type="datetimeFigureOut">
              <a:rPr lang="cs-CZ" smtClean="0"/>
              <a:pPr/>
              <a:t>18.10.2015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413056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B56E8-751C-4567-80D8-94393E9110B3}" type="datetimeFigureOut">
              <a:rPr lang="cs-CZ" smtClean="0"/>
              <a:pPr/>
              <a:t>18.10.2015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2C63-DA55-4FAD-82DD-21614580286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75610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9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B56E8-751C-4567-80D8-94393E9110B3}" type="datetimeFigureOut">
              <a:rPr lang="cs-CZ" smtClean="0"/>
              <a:pPr/>
              <a:t>18.10.2015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40470703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B56E8-751C-4567-80D8-94393E9110B3}" type="datetimeFigureOut">
              <a:rPr lang="cs-CZ" smtClean="0"/>
              <a:pPr/>
              <a:t>18.10.2015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45358432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B56E8-751C-4567-80D8-94393E9110B3}" type="datetimeFigureOut">
              <a:rPr lang="cs-CZ" smtClean="0"/>
              <a:pPr/>
              <a:t>18.10.2015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04103217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11785600" y="274683"/>
            <a:ext cx="36576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12800" y="274683"/>
            <a:ext cx="107696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B56E8-751C-4567-80D8-94393E9110B3}" type="datetimeFigureOut">
              <a:rPr lang="cs-CZ" smtClean="0"/>
              <a:pPr/>
              <a:t>18.10.2015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91989034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ZE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/>
          <p:cNvSpPr/>
          <p:nvPr userDrawn="1"/>
        </p:nvSpPr>
        <p:spPr>
          <a:xfrm flipH="1">
            <a:off x="-842621" y="4541744"/>
            <a:ext cx="13935767" cy="315445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7501" y="685801"/>
            <a:ext cx="7645400" cy="2743199"/>
          </a:xfrm>
        </p:spPr>
        <p:txBody>
          <a:bodyPr anchor="t">
            <a:normAutofit/>
          </a:bodyPr>
          <a:lstStyle>
            <a:lvl1pPr algn="l">
              <a:spcAft>
                <a:spcPts val="1200"/>
              </a:spcAft>
              <a:defRPr sz="5400" b="1">
                <a:solidFill>
                  <a:schemeClr val="accent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GB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282" y="953028"/>
            <a:ext cx="8895919" cy="4527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Skupina 7"/>
          <p:cNvGrpSpPr/>
          <p:nvPr/>
        </p:nvGrpSpPr>
        <p:grpSpPr>
          <a:xfrm>
            <a:off x="-461710" y="3813317"/>
            <a:ext cx="3817056" cy="1431009"/>
            <a:chOff x="8162255" y="989164"/>
            <a:chExt cx="1188965" cy="445741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0346" y="989615"/>
              <a:ext cx="600874" cy="445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2255" y="989164"/>
              <a:ext cx="600874" cy="445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3" name="Zástupný symbol pro text 12"/>
          <p:cNvSpPr>
            <a:spLocks noGrp="1"/>
          </p:cNvSpPr>
          <p:nvPr userDrawn="1">
            <p:ph type="body" sz="quarter" idx="10"/>
          </p:nvPr>
        </p:nvSpPr>
        <p:spPr>
          <a:xfrm>
            <a:off x="292100" y="5480176"/>
            <a:ext cx="11645900" cy="1174623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46354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/>
          <p:cNvSpPr/>
          <p:nvPr userDrawn="1"/>
        </p:nvSpPr>
        <p:spPr>
          <a:xfrm flipH="1">
            <a:off x="-842626" y="-1054100"/>
            <a:ext cx="13935767" cy="2945854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GB"/>
          </a:p>
        </p:txBody>
      </p:sp>
      <p:grpSp>
        <p:nvGrpSpPr>
          <p:cNvPr id="7" name="Skupina 6"/>
          <p:cNvGrpSpPr/>
          <p:nvPr userDrawn="1"/>
        </p:nvGrpSpPr>
        <p:grpSpPr>
          <a:xfrm>
            <a:off x="4440" y="278886"/>
            <a:ext cx="12168105" cy="1410150"/>
            <a:chOff x="4440" y="85701"/>
            <a:chExt cx="12168105" cy="1410150"/>
          </a:xfrm>
        </p:grpSpPr>
        <p:pic>
          <p:nvPicPr>
            <p:cNvPr id="8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01578" y="85701"/>
              <a:ext cx="2770967" cy="1410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9" name="Skupina 8"/>
            <p:cNvGrpSpPr/>
            <p:nvPr/>
          </p:nvGrpSpPr>
          <p:grpSpPr>
            <a:xfrm>
              <a:off x="4704075" y="978407"/>
              <a:ext cx="4711540" cy="449808"/>
              <a:chOff x="4639680" y="978407"/>
              <a:chExt cx="4711540" cy="449808"/>
            </a:xfrm>
          </p:grpSpPr>
          <p:grpSp>
            <p:nvGrpSpPr>
              <p:cNvPr id="21" name="Skupina 20"/>
              <p:cNvGrpSpPr/>
              <p:nvPr/>
            </p:nvGrpSpPr>
            <p:grpSpPr>
              <a:xfrm>
                <a:off x="6988307" y="978407"/>
                <a:ext cx="2362913" cy="447507"/>
                <a:chOff x="6988307" y="978407"/>
                <a:chExt cx="2362913" cy="447507"/>
              </a:xfrm>
            </p:grpSpPr>
            <p:grpSp>
              <p:nvGrpSpPr>
                <p:cNvPr id="26" name="Skupina 25"/>
                <p:cNvGrpSpPr/>
                <p:nvPr/>
              </p:nvGrpSpPr>
              <p:grpSpPr>
                <a:xfrm>
                  <a:off x="8162255" y="978407"/>
                  <a:ext cx="1188965" cy="446795"/>
                  <a:chOff x="8162255" y="978407"/>
                  <a:chExt cx="1188965" cy="446795"/>
                </a:xfrm>
              </p:grpSpPr>
              <p:pic>
                <p:nvPicPr>
                  <p:cNvPr id="29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750346" y="979912"/>
                    <a:ext cx="600874" cy="44529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30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62255" y="978407"/>
                    <a:ext cx="600874" cy="44529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  <p:pic>
              <p:nvPicPr>
                <p:cNvPr id="27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6398" y="980624"/>
                  <a:ext cx="600874" cy="4452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8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8307" y="979912"/>
                  <a:ext cx="600874" cy="4452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22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01719" y="980624"/>
                <a:ext cx="600874" cy="445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3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13628" y="979912"/>
                <a:ext cx="600874" cy="445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4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27771" y="982925"/>
                <a:ext cx="600874" cy="445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5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9680" y="980624"/>
                <a:ext cx="600874" cy="445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0" name="Skupina 9"/>
            <p:cNvGrpSpPr/>
            <p:nvPr/>
          </p:nvGrpSpPr>
          <p:grpSpPr>
            <a:xfrm>
              <a:off x="4440" y="978407"/>
              <a:ext cx="4711540" cy="449341"/>
              <a:chOff x="4639680" y="976738"/>
              <a:chExt cx="4711540" cy="449341"/>
            </a:xfrm>
          </p:grpSpPr>
          <p:grpSp>
            <p:nvGrpSpPr>
              <p:cNvPr id="11" name="Skupina 10"/>
              <p:cNvGrpSpPr/>
              <p:nvPr/>
            </p:nvGrpSpPr>
            <p:grpSpPr>
              <a:xfrm>
                <a:off x="6988307" y="976738"/>
                <a:ext cx="2362913" cy="449341"/>
                <a:chOff x="6988307" y="976738"/>
                <a:chExt cx="2362913" cy="449341"/>
              </a:xfrm>
            </p:grpSpPr>
            <p:grpSp>
              <p:nvGrpSpPr>
                <p:cNvPr id="16" name="Skupina 15"/>
                <p:cNvGrpSpPr/>
                <p:nvPr/>
              </p:nvGrpSpPr>
              <p:grpSpPr>
                <a:xfrm>
                  <a:off x="8162255" y="976738"/>
                  <a:ext cx="1188965" cy="449341"/>
                  <a:chOff x="8162255" y="976738"/>
                  <a:chExt cx="1188965" cy="449341"/>
                </a:xfrm>
              </p:grpSpPr>
              <p:pic>
                <p:nvPicPr>
                  <p:cNvPr id="19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750346" y="976738"/>
                    <a:ext cx="600874" cy="44529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20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62255" y="980789"/>
                    <a:ext cx="600874" cy="44529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  <p:pic>
              <p:nvPicPr>
                <p:cNvPr id="17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6398" y="978243"/>
                  <a:ext cx="600874" cy="4452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8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8307" y="976738"/>
                  <a:ext cx="600874" cy="4452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12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01719" y="978243"/>
                <a:ext cx="600874" cy="445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3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13628" y="976738"/>
                <a:ext cx="600874" cy="445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4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27771" y="978955"/>
                <a:ext cx="600874" cy="445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5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9680" y="978243"/>
                <a:ext cx="600874" cy="445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35" name="Zástupný symbol pro zápatí 3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36" name="Zástupný symbol pro číslo snímku 3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3075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460" y="288797"/>
            <a:ext cx="1980795" cy="139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Zástupný symbol pro obsah 61"/>
          <p:cNvSpPr>
            <a:spLocks noGrp="1"/>
          </p:cNvSpPr>
          <p:nvPr>
            <p:ph sz="quarter" idx="12"/>
          </p:nvPr>
        </p:nvSpPr>
        <p:spPr>
          <a:xfrm>
            <a:off x="304800" y="1790700"/>
            <a:ext cx="11734800" cy="4521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20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B56E8-751C-4567-80D8-94393E9110B3}" type="datetimeFigureOut">
              <a:rPr lang="cs-CZ" smtClean="0"/>
              <a:pPr/>
              <a:t>18.10.2015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7401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N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  <p:grpSp>
        <p:nvGrpSpPr>
          <p:cNvPr id="8" name="Skupina 7"/>
          <p:cNvGrpSpPr/>
          <p:nvPr userDrawn="1"/>
        </p:nvGrpSpPr>
        <p:grpSpPr>
          <a:xfrm>
            <a:off x="4445" y="278886"/>
            <a:ext cx="12168105" cy="1410150"/>
            <a:chOff x="4440" y="85701"/>
            <a:chExt cx="12168105" cy="1410150"/>
          </a:xfrm>
        </p:grpSpPr>
        <p:pic>
          <p:nvPicPr>
            <p:cNvPr id="9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01578" y="85701"/>
              <a:ext cx="2770967" cy="1410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0" name="Skupina 9"/>
            <p:cNvGrpSpPr/>
            <p:nvPr/>
          </p:nvGrpSpPr>
          <p:grpSpPr>
            <a:xfrm>
              <a:off x="4704075" y="978407"/>
              <a:ext cx="4711540" cy="449808"/>
              <a:chOff x="4639680" y="978407"/>
              <a:chExt cx="4711540" cy="449808"/>
            </a:xfrm>
          </p:grpSpPr>
          <p:grpSp>
            <p:nvGrpSpPr>
              <p:cNvPr id="22" name="Skupina 21"/>
              <p:cNvGrpSpPr/>
              <p:nvPr/>
            </p:nvGrpSpPr>
            <p:grpSpPr>
              <a:xfrm>
                <a:off x="6988307" y="978407"/>
                <a:ext cx="2362913" cy="447507"/>
                <a:chOff x="6988307" y="978407"/>
                <a:chExt cx="2362913" cy="447507"/>
              </a:xfrm>
            </p:grpSpPr>
            <p:grpSp>
              <p:nvGrpSpPr>
                <p:cNvPr id="27" name="Skupina 26"/>
                <p:cNvGrpSpPr/>
                <p:nvPr/>
              </p:nvGrpSpPr>
              <p:grpSpPr>
                <a:xfrm>
                  <a:off x="8162255" y="978407"/>
                  <a:ext cx="1188965" cy="446795"/>
                  <a:chOff x="8162255" y="978407"/>
                  <a:chExt cx="1188965" cy="446795"/>
                </a:xfrm>
              </p:grpSpPr>
              <p:pic>
                <p:nvPicPr>
                  <p:cNvPr id="30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750346" y="979912"/>
                    <a:ext cx="600874" cy="44529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31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62255" y="978407"/>
                    <a:ext cx="600874" cy="44529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  <p:pic>
              <p:nvPicPr>
                <p:cNvPr id="28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6398" y="980624"/>
                  <a:ext cx="600874" cy="4452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9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8307" y="979912"/>
                  <a:ext cx="600874" cy="4452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23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01719" y="980624"/>
                <a:ext cx="600874" cy="445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4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13628" y="979912"/>
                <a:ext cx="600874" cy="445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5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27771" y="982925"/>
                <a:ext cx="600874" cy="445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6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9680" y="980624"/>
                <a:ext cx="600874" cy="445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1" name="Skupina 10"/>
            <p:cNvGrpSpPr/>
            <p:nvPr/>
          </p:nvGrpSpPr>
          <p:grpSpPr>
            <a:xfrm>
              <a:off x="4440" y="978407"/>
              <a:ext cx="4711540" cy="449341"/>
              <a:chOff x="4639680" y="976738"/>
              <a:chExt cx="4711540" cy="449341"/>
            </a:xfrm>
          </p:grpSpPr>
          <p:grpSp>
            <p:nvGrpSpPr>
              <p:cNvPr id="12" name="Skupina 11"/>
              <p:cNvGrpSpPr/>
              <p:nvPr/>
            </p:nvGrpSpPr>
            <p:grpSpPr>
              <a:xfrm>
                <a:off x="6988307" y="976738"/>
                <a:ext cx="2362913" cy="449341"/>
                <a:chOff x="6988307" y="976738"/>
                <a:chExt cx="2362913" cy="449341"/>
              </a:xfrm>
            </p:grpSpPr>
            <p:grpSp>
              <p:nvGrpSpPr>
                <p:cNvPr id="17" name="Skupina 16"/>
                <p:cNvGrpSpPr/>
                <p:nvPr/>
              </p:nvGrpSpPr>
              <p:grpSpPr>
                <a:xfrm>
                  <a:off x="8162255" y="976738"/>
                  <a:ext cx="1188965" cy="449341"/>
                  <a:chOff x="8162255" y="976738"/>
                  <a:chExt cx="1188965" cy="449341"/>
                </a:xfrm>
              </p:grpSpPr>
              <p:pic>
                <p:nvPicPr>
                  <p:cNvPr id="20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750346" y="976738"/>
                    <a:ext cx="600874" cy="44529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21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62255" y="980789"/>
                    <a:ext cx="600874" cy="44529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  <p:pic>
              <p:nvPicPr>
                <p:cNvPr id="18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76398" y="978243"/>
                  <a:ext cx="600874" cy="4452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9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88307" y="976738"/>
                  <a:ext cx="600874" cy="4452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13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01719" y="978243"/>
                <a:ext cx="600874" cy="445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4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13628" y="976738"/>
                <a:ext cx="600874" cy="445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5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27771" y="978955"/>
                <a:ext cx="600874" cy="445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6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9680" y="978243"/>
                <a:ext cx="600874" cy="445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33" name="Zástupný symbol pro obsah 32"/>
          <p:cNvSpPr>
            <a:spLocks noGrp="1"/>
          </p:cNvSpPr>
          <p:nvPr>
            <p:ph sz="quarter" idx="12"/>
          </p:nvPr>
        </p:nvSpPr>
        <p:spPr>
          <a:xfrm>
            <a:off x="304803" y="1803400"/>
            <a:ext cx="11722100" cy="44831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20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>
          <a:xfrm flipH="1">
            <a:off x="-842620" y="6027644"/>
            <a:ext cx="13935767" cy="154155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0200" y="152409"/>
            <a:ext cx="11557000" cy="113029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GB" dirty="0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9413" y="1706773"/>
            <a:ext cx="12571413" cy="528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346077" y="1482726"/>
            <a:ext cx="7867651" cy="4271963"/>
          </a:xfrm>
        </p:spPr>
        <p:txBody>
          <a:bodyPr/>
          <a:lstStyle>
            <a:lvl1pPr marL="742950" indent="-7429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428750" indent="-51435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642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>
          <a:xfrm flipH="1">
            <a:off x="5386547" y="-662151"/>
            <a:ext cx="7478116" cy="791602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85229" y="346849"/>
            <a:ext cx="5980907" cy="1923393"/>
          </a:xfrm>
        </p:spPr>
        <p:txBody>
          <a:bodyPr anchor="t">
            <a:normAutofit/>
          </a:bodyPr>
          <a:lstStyle>
            <a:lvl1pPr>
              <a:defRPr sz="4400" b="1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365" y="2098525"/>
            <a:ext cx="6232635" cy="5024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sz="quarter" idx="10"/>
          </p:nvPr>
        </p:nvSpPr>
        <p:spPr>
          <a:xfrm>
            <a:off x="188915" y="346075"/>
            <a:ext cx="5549900" cy="632301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217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délník 34"/>
          <p:cNvSpPr/>
          <p:nvPr userDrawn="1"/>
        </p:nvSpPr>
        <p:spPr>
          <a:xfrm flipH="1">
            <a:off x="10553704" y="-572604"/>
            <a:ext cx="2341769" cy="788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8674099" y="2844805"/>
            <a:ext cx="5905498" cy="113029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GB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>
          <a:xfrm>
            <a:off x="10972800" y="0"/>
            <a:ext cx="1219200" cy="501650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3" name="Zástupný symbol pro obsah 32"/>
          <p:cNvSpPr>
            <a:spLocks noGrp="1"/>
          </p:cNvSpPr>
          <p:nvPr>
            <p:ph sz="quarter" idx="12"/>
          </p:nvPr>
        </p:nvSpPr>
        <p:spPr>
          <a:xfrm>
            <a:off x="203201" y="825500"/>
            <a:ext cx="5232400" cy="548005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 dirty="0"/>
          </a:p>
        </p:txBody>
      </p:sp>
      <p:pic>
        <p:nvPicPr>
          <p:cNvPr id="34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05" y="5463135"/>
            <a:ext cx="1980795" cy="139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ástupný symbol pro obsah 5"/>
          <p:cNvSpPr>
            <a:spLocks noGrp="1"/>
          </p:cNvSpPr>
          <p:nvPr>
            <p:ph sz="quarter" idx="13"/>
          </p:nvPr>
        </p:nvSpPr>
        <p:spPr>
          <a:xfrm>
            <a:off x="5551081" y="825272"/>
            <a:ext cx="5235985" cy="5480294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 dirty="0"/>
          </a:p>
        </p:txBody>
      </p:sp>
      <p:sp>
        <p:nvSpPr>
          <p:cNvPr id="40" name="Zástupný symbol pro text 39"/>
          <p:cNvSpPr>
            <a:spLocks noGrp="1"/>
          </p:cNvSpPr>
          <p:nvPr>
            <p:ph type="body" sz="quarter" idx="14"/>
          </p:nvPr>
        </p:nvSpPr>
        <p:spPr>
          <a:xfrm>
            <a:off x="225421" y="241300"/>
            <a:ext cx="5235579" cy="4826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2" name="Zástupný symbol pro text 41"/>
          <p:cNvSpPr>
            <a:spLocks noGrp="1"/>
          </p:cNvSpPr>
          <p:nvPr>
            <p:ph type="body" sz="quarter" idx="15"/>
          </p:nvPr>
        </p:nvSpPr>
        <p:spPr>
          <a:xfrm>
            <a:off x="5547280" y="241300"/>
            <a:ext cx="5239781" cy="482600"/>
          </a:xfrm>
          <a:solidFill>
            <a:schemeClr val="accent2"/>
          </a:solidFill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7512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délník 34"/>
          <p:cNvSpPr/>
          <p:nvPr userDrawn="1"/>
        </p:nvSpPr>
        <p:spPr>
          <a:xfrm flipH="1">
            <a:off x="10553704" y="-572604"/>
            <a:ext cx="2341769" cy="788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8674099" y="2844805"/>
            <a:ext cx="5905498" cy="113029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GB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>
          <a:xfrm>
            <a:off x="10972800" y="0"/>
            <a:ext cx="1219200" cy="501650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3" name="Zástupný symbol pro obsah 32"/>
          <p:cNvSpPr>
            <a:spLocks noGrp="1"/>
          </p:cNvSpPr>
          <p:nvPr>
            <p:ph sz="quarter" idx="12"/>
          </p:nvPr>
        </p:nvSpPr>
        <p:spPr>
          <a:xfrm>
            <a:off x="203205" y="825500"/>
            <a:ext cx="6796689" cy="548005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 dirty="0"/>
          </a:p>
        </p:txBody>
      </p:sp>
      <p:pic>
        <p:nvPicPr>
          <p:cNvPr id="34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05" y="5463135"/>
            <a:ext cx="1980795" cy="139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ástupný symbol pro obsah 5"/>
          <p:cNvSpPr>
            <a:spLocks noGrp="1"/>
          </p:cNvSpPr>
          <p:nvPr>
            <p:ph sz="quarter" idx="13"/>
          </p:nvPr>
        </p:nvSpPr>
        <p:spPr>
          <a:xfrm>
            <a:off x="7094485" y="825272"/>
            <a:ext cx="3692579" cy="5480294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 dirty="0"/>
          </a:p>
        </p:txBody>
      </p:sp>
      <p:sp>
        <p:nvSpPr>
          <p:cNvPr id="40" name="Zástupný symbol pro text 39"/>
          <p:cNvSpPr>
            <a:spLocks noGrp="1"/>
          </p:cNvSpPr>
          <p:nvPr>
            <p:ph type="body" sz="quarter" idx="14"/>
          </p:nvPr>
        </p:nvSpPr>
        <p:spPr>
          <a:xfrm>
            <a:off x="225421" y="241300"/>
            <a:ext cx="6800819" cy="4826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2" name="Zástupný symbol pro text 41"/>
          <p:cNvSpPr>
            <a:spLocks noGrp="1"/>
          </p:cNvSpPr>
          <p:nvPr>
            <p:ph type="body" sz="quarter" idx="15"/>
          </p:nvPr>
        </p:nvSpPr>
        <p:spPr>
          <a:xfrm>
            <a:off x="7091810" y="241300"/>
            <a:ext cx="3695255" cy="482600"/>
          </a:xfrm>
          <a:solidFill>
            <a:schemeClr val="accent2"/>
          </a:solidFill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87741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délník 34"/>
          <p:cNvSpPr/>
          <p:nvPr userDrawn="1"/>
        </p:nvSpPr>
        <p:spPr>
          <a:xfrm flipH="1">
            <a:off x="10553704" y="-572604"/>
            <a:ext cx="2341769" cy="788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8674099" y="2844805"/>
            <a:ext cx="5905498" cy="113029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GB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>
          <a:xfrm>
            <a:off x="10972800" y="0"/>
            <a:ext cx="1219200" cy="501650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3" name="Zástupný symbol pro obsah 32"/>
          <p:cNvSpPr>
            <a:spLocks noGrp="1"/>
          </p:cNvSpPr>
          <p:nvPr>
            <p:ph sz="quarter" idx="12"/>
          </p:nvPr>
        </p:nvSpPr>
        <p:spPr>
          <a:xfrm>
            <a:off x="4081641" y="825500"/>
            <a:ext cx="6796689" cy="548005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 dirty="0"/>
          </a:p>
        </p:txBody>
      </p:sp>
      <p:pic>
        <p:nvPicPr>
          <p:cNvPr id="34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05" y="5463135"/>
            <a:ext cx="1980795" cy="139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ástupný symbol pro obsah 5"/>
          <p:cNvSpPr>
            <a:spLocks noGrp="1"/>
          </p:cNvSpPr>
          <p:nvPr>
            <p:ph sz="quarter" idx="13"/>
          </p:nvPr>
        </p:nvSpPr>
        <p:spPr>
          <a:xfrm>
            <a:off x="299337" y="825272"/>
            <a:ext cx="3692579" cy="5480294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 dirty="0"/>
          </a:p>
        </p:txBody>
      </p:sp>
      <p:sp>
        <p:nvSpPr>
          <p:cNvPr id="40" name="Zástupný symbol pro text 39"/>
          <p:cNvSpPr>
            <a:spLocks noGrp="1"/>
          </p:cNvSpPr>
          <p:nvPr>
            <p:ph type="body" sz="quarter" idx="14"/>
          </p:nvPr>
        </p:nvSpPr>
        <p:spPr>
          <a:xfrm>
            <a:off x="4103856" y="241300"/>
            <a:ext cx="6800819" cy="4826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2" name="Zástupný symbol pro text 41"/>
          <p:cNvSpPr>
            <a:spLocks noGrp="1"/>
          </p:cNvSpPr>
          <p:nvPr>
            <p:ph type="body" sz="quarter" idx="15"/>
          </p:nvPr>
        </p:nvSpPr>
        <p:spPr>
          <a:xfrm>
            <a:off x="296665" y="241300"/>
            <a:ext cx="3695255" cy="482600"/>
          </a:xfrm>
          <a:solidFill>
            <a:schemeClr val="accent2"/>
          </a:solidFill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66393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délník 34"/>
          <p:cNvSpPr/>
          <p:nvPr userDrawn="1"/>
        </p:nvSpPr>
        <p:spPr>
          <a:xfrm flipH="1">
            <a:off x="10553704" y="-572604"/>
            <a:ext cx="2341769" cy="788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8623305" y="2794006"/>
            <a:ext cx="6007097" cy="113029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GB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>
          <a:xfrm>
            <a:off x="10972800" y="0"/>
            <a:ext cx="1219200" cy="501650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3" name="Zástupný symbol pro obsah 32"/>
          <p:cNvSpPr>
            <a:spLocks noGrp="1"/>
          </p:cNvSpPr>
          <p:nvPr>
            <p:ph sz="quarter" idx="12"/>
          </p:nvPr>
        </p:nvSpPr>
        <p:spPr>
          <a:xfrm>
            <a:off x="203201" y="4019550"/>
            <a:ext cx="5232400" cy="228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 dirty="0"/>
          </a:p>
        </p:txBody>
      </p:sp>
      <p:pic>
        <p:nvPicPr>
          <p:cNvPr id="34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05" y="5463135"/>
            <a:ext cx="1980795" cy="139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ástupný symbol pro obsah 5"/>
          <p:cNvSpPr>
            <a:spLocks noGrp="1"/>
          </p:cNvSpPr>
          <p:nvPr>
            <p:ph sz="quarter" idx="13"/>
          </p:nvPr>
        </p:nvSpPr>
        <p:spPr>
          <a:xfrm>
            <a:off x="5551081" y="4019472"/>
            <a:ext cx="5235985" cy="22861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 dirty="0"/>
          </a:p>
        </p:txBody>
      </p:sp>
      <p:sp>
        <p:nvSpPr>
          <p:cNvPr id="40" name="Zástupný symbol pro text 39"/>
          <p:cNvSpPr>
            <a:spLocks noGrp="1"/>
          </p:cNvSpPr>
          <p:nvPr>
            <p:ph type="body" sz="quarter" idx="14"/>
          </p:nvPr>
        </p:nvSpPr>
        <p:spPr>
          <a:xfrm>
            <a:off x="206373" y="3517903"/>
            <a:ext cx="5235579" cy="428073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2" name="Zástupný symbol pro text 41"/>
          <p:cNvSpPr>
            <a:spLocks noGrp="1"/>
          </p:cNvSpPr>
          <p:nvPr>
            <p:ph type="body" sz="quarter" idx="15"/>
          </p:nvPr>
        </p:nvSpPr>
        <p:spPr>
          <a:xfrm>
            <a:off x="5528232" y="3517903"/>
            <a:ext cx="5239781" cy="428073"/>
          </a:xfrm>
          <a:solidFill>
            <a:schemeClr val="accent2"/>
          </a:solidFill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16"/>
          </p:nvPr>
        </p:nvSpPr>
        <p:spPr>
          <a:xfrm>
            <a:off x="203203" y="850900"/>
            <a:ext cx="10579100" cy="2616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 dirty="0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7"/>
          </p:nvPr>
        </p:nvSpPr>
        <p:spPr>
          <a:xfrm>
            <a:off x="203203" y="355600"/>
            <a:ext cx="10604500" cy="4284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85393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b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délník 34"/>
          <p:cNvSpPr/>
          <p:nvPr userDrawn="1"/>
        </p:nvSpPr>
        <p:spPr>
          <a:xfrm flipH="1">
            <a:off x="10553701" y="-572605"/>
            <a:ext cx="2341769" cy="788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8623305" y="2794006"/>
            <a:ext cx="6007097" cy="113029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GB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>
          <a:xfrm>
            <a:off x="10972800" y="0"/>
            <a:ext cx="1219200" cy="501650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3" name="Zástupný symbol pro obsah 32"/>
          <p:cNvSpPr>
            <a:spLocks noGrp="1"/>
          </p:cNvSpPr>
          <p:nvPr>
            <p:ph sz="quarter" idx="12"/>
          </p:nvPr>
        </p:nvSpPr>
        <p:spPr>
          <a:xfrm>
            <a:off x="5562601" y="831850"/>
            <a:ext cx="5232400" cy="24828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 dirty="0"/>
          </a:p>
        </p:txBody>
      </p:sp>
      <p:pic>
        <p:nvPicPr>
          <p:cNvPr id="34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05" y="5463135"/>
            <a:ext cx="1980795" cy="139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ástupný symbol pro obsah 5"/>
          <p:cNvSpPr>
            <a:spLocks noGrp="1"/>
          </p:cNvSpPr>
          <p:nvPr>
            <p:ph sz="quarter" idx="13"/>
          </p:nvPr>
        </p:nvSpPr>
        <p:spPr>
          <a:xfrm>
            <a:off x="5551081" y="3841664"/>
            <a:ext cx="5235985" cy="24829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 dirty="0"/>
          </a:p>
        </p:txBody>
      </p:sp>
      <p:sp>
        <p:nvSpPr>
          <p:cNvPr id="40" name="Zástupný symbol pro text 39"/>
          <p:cNvSpPr>
            <a:spLocks noGrp="1"/>
          </p:cNvSpPr>
          <p:nvPr>
            <p:ph type="body" sz="quarter" idx="14"/>
          </p:nvPr>
        </p:nvSpPr>
        <p:spPr>
          <a:xfrm>
            <a:off x="5565773" y="355607"/>
            <a:ext cx="5235579" cy="428073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2" name="Zástupný symbol pro text 41"/>
          <p:cNvSpPr>
            <a:spLocks noGrp="1"/>
          </p:cNvSpPr>
          <p:nvPr>
            <p:ph type="body" sz="quarter" idx="15"/>
          </p:nvPr>
        </p:nvSpPr>
        <p:spPr>
          <a:xfrm>
            <a:off x="5566332" y="3365500"/>
            <a:ext cx="5239781" cy="428073"/>
          </a:xfrm>
          <a:solidFill>
            <a:schemeClr val="accent2"/>
          </a:solidFill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16"/>
          </p:nvPr>
        </p:nvSpPr>
        <p:spPr>
          <a:xfrm>
            <a:off x="203203" y="838200"/>
            <a:ext cx="5219700" cy="54737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 dirty="0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7"/>
          </p:nvPr>
        </p:nvSpPr>
        <p:spPr>
          <a:xfrm>
            <a:off x="203200" y="355600"/>
            <a:ext cx="5232400" cy="4284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61125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délník 34"/>
          <p:cNvSpPr/>
          <p:nvPr userDrawn="1"/>
        </p:nvSpPr>
        <p:spPr>
          <a:xfrm flipH="1">
            <a:off x="10553701" y="-572605"/>
            <a:ext cx="2341769" cy="788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8623305" y="2794006"/>
            <a:ext cx="6007097" cy="113029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GB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>
          <a:xfrm>
            <a:off x="10972800" y="0"/>
            <a:ext cx="1219200" cy="501650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3" name="Zástupný symbol pro obsah 32"/>
          <p:cNvSpPr>
            <a:spLocks noGrp="1"/>
          </p:cNvSpPr>
          <p:nvPr>
            <p:ph sz="quarter" idx="12"/>
          </p:nvPr>
        </p:nvSpPr>
        <p:spPr>
          <a:xfrm>
            <a:off x="5562601" y="346844"/>
            <a:ext cx="5232400" cy="296785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 dirty="0"/>
          </a:p>
        </p:txBody>
      </p:sp>
      <p:pic>
        <p:nvPicPr>
          <p:cNvPr id="34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05" y="5463135"/>
            <a:ext cx="1980795" cy="139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ástupný symbol pro obsah 5"/>
          <p:cNvSpPr>
            <a:spLocks noGrp="1"/>
          </p:cNvSpPr>
          <p:nvPr>
            <p:ph sz="quarter" idx="13"/>
          </p:nvPr>
        </p:nvSpPr>
        <p:spPr>
          <a:xfrm>
            <a:off x="5551081" y="3841664"/>
            <a:ext cx="5235985" cy="24829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 dirty="0"/>
          </a:p>
        </p:txBody>
      </p:sp>
      <p:sp>
        <p:nvSpPr>
          <p:cNvPr id="42" name="Zástupný symbol pro text 41"/>
          <p:cNvSpPr>
            <a:spLocks noGrp="1"/>
          </p:cNvSpPr>
          <p:nvPr>
            <p:ph type="body" sz="quarter" idx="15"/>
          </p:nvPr>
        </p:nvSpPr>
        <p:spPr>
          <a:xfrm>
            <a:off x="5566332" y="3365500"/>
            <a:ext cx="5239781" cy="428073"/>
          </a:xfrm>
          <a:solidFill>
            <a:schemeClr val="accent2"/>
          </a:solidFill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16"/>
          </p:nvPr>
        </p:nvSpPr>
        <p:spPr>
          <a:xfrm>
            <a:off x="203203" y="838200"/>
            <a:ext cx="5219700" cy="54737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 dirty="0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7"/>
          </p:nvPr>
        </p:nvSpPr>
        <p:spPr>
          <a:xfrm>
            <a:off x="203200" y="355600"/>
            <a:ext cx="5232400" cy="4284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60433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600" y="635639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B56E8-751C-4567-80D8-94393E9110B3}" type="datetimeFigureOut">
              <a:rPr lang="cs-CZ" smtClean="0"/>
              <a:pPr/>
              <a:t>18.10.2015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165600" y="635639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dirty="0" smtClean="0"/>
              <a:t>Nový vizuální styl - ukázky snímků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37600" y="635639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2A9F8-12B6-46DB-8F6B-EE4CEBDA492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1172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61" r:id="rId15"/>
    <p:sldLayoutId id="2147483660" r:id="rId16"/>
    <p:sldLayoutId id="2147483664" r:id="rId17"/>
    <p:sldLayoutId id="2147483665" r:id="rId18"/>
    <p:sldLayoutId id="2147483659" r:id="rId19"/>
    <p:sldLayoutId id="2147483666" r:id="rId20"/>
    <p:sldLayoutId id="2147483662" r:id="rId21"/>
    <p:sldLayoutId id="2147483663" r:id="rId22"/>
    <p:sldLayoutId id="2147483667" r:id="rId23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7501" y="685801"/>
            <a:ext cx="7645400" cy="3161804"/>
          </a:xfrm>
        </p:spPr>
        <p:txBody>
          <a:bodyPr>
            <a:normAutofit fontScale="90000"/>
          </a:bodyPr>
          <a:lstStyle/>
          <a:p>
            <a:r>
              <a:rPr lang="cs-CZ" altLang="cs-CZ" sz="6000" dirty="0" smtClean="0">
                <a:solidFill>
                  <a:srgbClr val="C00000"/>
                </a:solidFill>
                <a:cs typeface="Arial" panose="020B0604020202020204" pitchFamily="34" charset="0"/>
              </a:rPr>
              <a:t/>
            </a:r>
            <a:br>
              <a:rPr lang="cs-CZ" altLang="cs-CZ" sz="6000" dirty="0" smtClean="0">
                <a:solidFill>
                  <a:srgbClr val="C00000"/>
                </a:solidFill>
                <a:cs typeface="Arial" panose="020B0604020202020204" pitchFamily="34" charset="0"/>
              </a:rPr>
            </a:br>
            <a:r>
              <a:rPr lang="cs-CZ" altLang="cs-CZ" sz="6000" dirty="0" err="1" smtClean="0">
                <a:solidFill>
                  <a:srgbClr val="C00000"/>
                </a:solidFill>
                <a:cs typeface="Arial" panose="020B0604020202020204" pitchFamily="34" charset="0"/>
              </a:rPr>
              <a:t>Aktuárská</a:t>
            </a:r>
            <a:r>
              <a:rPr lang="cs-CZ" altLang="cs-CZ" sz="6000" dirty="0" smtClean="0">
                <a:solidFill>
                  <a:srgbClr val="C00000"/>
                </a:solidFill>
                <a:cs typeface="Arial" panose="020B0604020202020204" pitchFamily="34" charset="0"/>
              </a:rPr>
              <a:t> funkce</a:t>
            </a:r>
            <a:r>
              <a:rPr lang="cs-CZ" altLang="cs-CZ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altLang="cs-CZ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altLang="cs-CZ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alt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cs-CZ" altLang="cs-CZ" dirty="0" smtClean="0">
                <a:cs typeface="Arial" panose="020B0604020202020204" pitchFamily="34" charset="0"/>
              </a:rPr>
              <a:t>Diskusní setkání</a:t>
            </a:r>
            <a:endParaRPr lang="cs-CZ" altLang="cs-CZ" dirty="0" smtClean="0"/>
          </a:p>
          <a:p>
            <a:r>
              <a:rPr lang="cs-CZ" altLang="cs-CZ" dirty="0" smtClean="0">
                <a:cs typeface="Arial" panose="020B0604020202020204" pitchFamily="34" charset="0"/>
              </a:rPr>
              <a:t>20. října 2015</a:t>
            </a:r>
            <a:endParaRPr lang="en-GB" altLang="cs-CZ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34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Úvod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2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altLang="cs-CZ" sz="2800" dirty="0" smtClean="0">
                <a:cs typeface="Arial" panose="020B0604020202020204" pitchFamily="34" charset="0"/>
              </a:rPr>
              <a:t>Výklad legislativy Solventnosti II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altLang="cs-CZ" sz="2800" dirty="0" smtClean="0">
                <a:cs typeface="Arial" panose="020B0604020202020204" pitchFamily="34" charset="0"/>
              </a:rPr>
              <a:t>Zaměřené na obsah AF </a:t>
            </a:r>
            <a:r>
              <a:rPr lang="cs-CZ" altLang="cs-CZ" sz="2800" dirty="0" smtClean="0">
                <a:cs typeface="Arial" panose="020B0604020202020204" pitchFamily="34" charset="0"/>
              </a:rPr>
              <a:t>pro pojišťovnu  (ne </a:t>
            </a:r>
            <a:r>
              <a:rPr lang="cs-CZ" altLang="cs-CZ" sz="2800" dirty="0" smtClean="0">
                <a:cs typeface="Arial" panose="020B0604020202020204" pitchFamily="34" charset="0"/>
              </a:rPr>
              <a:t>zajišťovnu, ne skupinu)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altLang="cs-CZ" sz="28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Co</a:t>
            </a:r>
            <a:r>
              <a:rPr lang="cs-CZ" altLang="cs-CZ" sz="2800" dirty="0" smtClean="0">
                <a:cs typeface="Arial" panose="020B0604020202020204" pitchFamily="34" charset="0"/>
              </a:rPr>
              <a:t> má AF dělat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altLang="cs-CZ" sz="2800" dirty="0">
                <a:cs typeface="Arial" panose="020B0604020202020204" pitchFamily="34" charset="0"/>
              </a:rPr>
              <a:t>po tématech </a:t>
            </a:r>
            <a:r>
              <a:rPr lang="cs-CZ" altLang="cs-CZ" sz="2800" dirty="0" smtClean="0">
                <a:cs typeface="Arial" panose="020B0604020202020204" pitchFamily="34" charset="0"/>
              </a:rPr>
              <a:t>od </a:t>
            </a:r>
            <a:r>
              <a:rPr lang="cs-CZ" altLang="cs-CZ" sz="2800" dirty="0" smtClean="0">
                <a:cs typeface="Arial" panose="020B0604020202020204" pitchFamily="34" charset="0"/>
              </a:rPr>
              <a:t>obecného k detailnímu (L1-&gt; L3</a:t>
            </a:r>
            <a:r>
              <a:rPr lang="cs-CZ" altLang="cs-CZ" sz="2800" dirty="0" smtClean="0">
                <a:cs typeface="Arial" panose="020B0604020202020204" pitchFamily="34" charset="0"/>
              </a:rPr>
              <a:t>)</a:t>
            </a:r>
            <a:endParaRPr lang="cs-CZ" altLang="cs-CZ" sz="2800" dirty="0" smtClean="0"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altLang="cs-CZ" sz="2800" dirty="0" smtClean="0">
                <a:cs typeface="Arial" panose="020B0604020202020204" pitchFamily="34" charset="0"/>
              </a:rPr>
              <a:t>Diskuse</a:t>
            </a:r>
          </a:p>
        </p:txBody>
      </p:sp>
    </p:spTree>
    <p:extLst>
      <p:ext uri="{BB962C8B-B14F-4D97-AF65-F5344CB8AC3E}">
        <p14:creationId xmlns:p14="http://schemas.microsoft.com/office/powerpoint/2010/main" val="173344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Aktuárská</a:t>
            </a:r>
            <a:r>
              <a:rPr lang="cs-CZ" dirty="0" smtClean="0"/>
              <a:t> činnost a </a:t>
            </a:r>
            <a:r>
              <a:rPr lang="cs-CZ" dirty="0" err="1" smtClean="0"/>
              <a:t>Aktuárská</a:t>
            </a:r>
            <a:r>
              <a:rPr lang="cs-CZ" dirty="0" smtClean="0"/>
              <a:t> Funkce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3</a:t>
            </a:fld>
            <a:endParaRPr lang="cs-CZ" dirty="0"/>
          </a:p>
        </p:txBody>
      </p:sp>
      <p:grpSp>
        <p:nvGrpSpPr>
          <p:cNvPr id="6" name="Skupina 5"/>
          <p:cNvGrpSpPr/>
          <p:nvPr/>
        </p:nvGrpSpPr>
        <p:grpSpPr>
          <a:xfrm>
            <a:off x="398388" y="2492251"/>
            <a:ext cx="3312368" cy="2789531"/>
            <a:chOff x="2964607" y="1287541"/>
            <a:chExt cx="3312368" cy="2789531"/>
          </a:xfrm>
        </p:grpSpPr>
        <p:sp>
          <p:nvSpPr>
            <p:cNvPr id="7" name="Zaoblený obdélník 6"/>
            <p:cNvSpPr/>
            <p:nvPr/>
          </p:nvSpPr>
          <p:spPr>
            <a:xfrm>
              <a:off x="2964607" y="1287541"/>
              <a:ext cx="3312368" cy="50405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calculate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Zaoblený obdélník 7"/>
            <p:cNvSpPr/>
            <p:nvPr/>
          </p:nvSpPr>
          <p:spPr>
            <a:xfrm>
              <a:off x="2964607" y="3573016"/>
              <a:ext cx="3312368" cy="50405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give opinion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Zaoblený obdélník 8"/>
            <p:cNvSpPr/>
            <p:nvPr/>
          </p:nvSpPr>
          <p:spPr>
            <a:xfrm>
              <a:off x="2964607" y="2401178"/>
              <a:ext cx="3312368" cy="50405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coordinate calculation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Zaoblený obdélník 9"/>
            <p:cNvSpPr/>
            <p:nvPr/>
          </p:nvSpPr>
          <p:spPr>
            <a:xfrm>
              <a:off x="2964607" y="1847200"/>
              <a:ext cx="3312368" cy="50405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decision</a:t>
              </a:r>
              <a:r>
                <a:rPr lang="cs-CZ" dirty="0" smtClean="0">
                  <a:solidFill>
                    <a:schemeClr val="tx1"/>
                  </a:solidFill>
                </a:rPr>
                <a:t> to </a:t>
              </a:r>
              <a:r>
                <a:rPr lang="en-US" dirty="0" smtClean="0">
                  <a:solidFill>
                    <a:schemeClr val="tx1"/>
                  </a:solidFill>
                </a:rPr>
                <a:t>take risk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Zaoblený obdélník 10"/>
            <p:cNvSpPr/>
            <p:nvPr/>
          </p:nvSpPr>
          <p:spPr>
            <a:xfrm>
              <a:off x="2964607" y="2987097"/>
              <a:ext cx="3312368" cy="50405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validate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Skupina 13"/>
          <p:cNvGrpSpPr/>
          <p:nvPr/>
        </p:nvGrpSpPr>
        <p:grpSpPr>
          <a:xfrm>
            <a:off x="4391579" y="2213074"/>
            <a:ext cx="6907161" cy="3347884"/>
            <a:chOff x="4498259" y="2436002"/>
            <a:chExt cx="6907161" cy="3347884"/>
          </a:xfrm>
        </p:grpSpPr>
        <p:sp>
          <p:nvSpPr>
            <p:cNvPr id="12" name="Zaoblený obdélník 11"/>
            <p:cNvSpPr/>
            <p:nvPr/>
          </p:nvSpPr>
          <p:spPr>
            <a:xfrm>
              <a:off x="4498259" y="2436002"/>
              <a:ext cx="6907161" cy="334788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" name="Zaoblený obdélník 12"/>
            <p:cNvSpPr/>
            <p:nvPr/>
          </p:nvSpPr>
          <p:spPr>
            <a:xfrm>
              <a:off x="4536625" y="4990890"/>
              <a:ext cx="2521974" cy="39634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 err="1" smtClean="0"/>
                <a:t>Aktuárské</a:t>
              </a:r>
              <a:r>
                <a:rPr lang="cs-CZ" dirty="0" smtClean="0"/>
                <a:t> činnosti</a:t>
              </a:r>
              <a:endParaRPr lang="cs-CZ" dirty="0"/>
            </a:p>
          </p:txBody>
        </p:sp>
      </p:grpSp>
      <p:grpSp>
        <p:nvGrpSpPr>
          <p:cNvPr id="15" name="Skupina 14"/>
          <p:cNvGrpSpPr/>
          <p:nvPr/>
        </p:nvGrpSpPr>
        <p:grpSpPr>
          <a:xfrm>
            <a:off x="6656704" y="2294381"/>
            <a:ext cx="3174346" cy="3185271"/>
            <a:chOff x="4498259" y="2436002"/>
            <a:chExt cx="6907161" cy="334788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6" name="Zaoblený obdélník 15"/>
            <p:cNvSpPr/>
            <p:nvPr/>
          </p:nvSpPr>
          <p:spPr>
            <a:xfrm>
              <a:off x="4498259" y="2436002"/>
              <a:ext cx="6907161" cy="3347884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7" name="Zaoblený obdélník 16"/>
            <p:cNvSpPr/>
            <p:nvPr/>
          </p:nvSpPr>
          <p:spPr>
            <a:xfrm>
              <a:off x="5059863" y="5266265"/>
              <a:ext cx="2521975" cy="39634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 smtClean="0"/>
                <a:t>OPM</a:t>
              </a:r>
              <a:endParaRPr lang="cs-CZ" dirty="0"/>
            </a:p>
          </p:txBody>
        </p:sp>
      </p:grpSp>
      <p:grpSp>
        <p:nvGrpSpPr>
          <p:cNvPr id="18" name="Skupina 17"/>
          <p:cNvGrpSpPr/>
          <p:nvPr/>
        </p:nvGrpSpPr>
        <p:grpSpPr>
          <a:xfrm>
            <a:off x="7845158" y="2996306"/>
            <a:ext cx="3996321" cy="2886333"/>
            <a:chOff x="4498259" y="2436002"/>
            <a:chExt cx="6907161" cy="3347884"/>
          </a:xfrm>
          <a:solidFill>
            <a:schemeClr val="accent5">
              <a:lumMod val="50000"/>
            </a:schemeClr>
          </a:solidFill>
        </p:grpSpPr>
        <p:sp>
          <p:nvSpPr>
            <p:cNvPr id="19" name="Zaoblený obdélník 18"/>
            <p:cNvSpPr/>
            <p:nvPr/>
          </p:nvSpPr>
          <p:spPr>
            <a:xfrm>
              <a:off x="4498259" y="2436002"/>
              <a:ext cx="6907161" cy="334788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0" name="Zaoblený obdélník 19"/>
            <p:cNvSpPr/>
            <p:nvPr/>
          </p:nvSpPr>
          <p:spPr>
            <a:xfrm>
              <a:off x="5059863" y="5266265"/>
              <a:ext cx="2521975" cy="39634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 smtClean="0"/>
                <a:t>AF</a:t>
              </a:r>
              <a:endParaRPr lang="cs-CZ" dirty="0"/>
            </a:p>
          </p:txBody>
        </p:sp>
      </p:grpSp>
    </p:spTree>
    <p:extLst>
      <p:ext uri="{BB962C8B-B14F-4D97-AF65-F5344CB8AC3E}">
        <p14:creationId xmlns:p14="http://schemas.microsoft.com/office/powerpoint/2010/main" val="18953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Význam slov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4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altLang="cs-CZ" sz="2800" dirty="0">
                <a:cs typeface="Arial" panose="020B0604020202020204" pitchFamily="34" charset="0"/>
              </a:rPr>
              <a:t>Koordinuje </a:t>
            </a:r>
            <a:endParaRPr lang="cs-CZ" altLang="cs-CZ" sz="2800" dirty="0" smtClean="0"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altLang="cs-CZ" sz="2800" dirty="0" smtClean="0">
                <a:cs typeface="Arial" panose="020B0604020202020204" pitchFamily="34" charset="0"/>
              </a:rPr>
              <a:t>Zajistí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altLang="cs-CZ" sz="2800" dirty="0" smtClean="0">
                <a:cs typeface="Arial" panose="020B0604020202020204" pitchFamily="34" charset="0"/>
              </a:rPr>
              <a:t>Výpočet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altLang="cs-CZ" sz="2800" dirty="0" smtClean="0">
                <a:cs typeface="Arial" panose="020B0604020202020204" pitchFamily="34" charset="0"/>
              </a:rPr>
              <a:t>Posouzení</a:t>
            </a:r>
            <a:endParaRPr lang="cs-CZ" altLang="cs-CZ" sz="2400" dirty="0" smtClean="0"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altLang="cs-CZ" sz="2800" dirty="0">
                <a:cs typeface="Arial" panose="020B0604020202020204" pitchFamily="34" charset="0"/>
              </a:rPr>
              <a:t>I</a:t>
            </a:r>
            <a:r>
              <a:rPr lang="cs-CZ" altLang="cs-CZ" sz="2800" dirty="0" smtClean="0">
                <a:cs typeface="Arial" panose="020B0604020202020204" pitchFamily="34" charset="0"/>
              </a:rPr>
              <a:t>dentifikuje (</a:t>
            </a:r>
            <a:r>
              <a:rPr lang="cs-CZ" altLang="cs-CZ" sz="2800" i="1" dirty="0" smtClean="0">
                <a:cs typeface="Arial" panose="020B0604020202020204" pitchFamily="34" charset="0"/>
              </a:rPr>
              <a:t>něco</a:t>
            </a:r>
            <a:r>
              <a:rPr lang="cs-CZ" altLang="cs-CZ" sz="2800" dirty="0" smtClean="0">
                <a:cs typeface="Arial" panose="020B0604020202020204" pitchFamily="34" charset="0"/>
              </a:rPr>
              <a:t>) a dává </a:t>
            </a:r>
            <a:r>
              <a:rPr lang="cs-CZ" altLang="cs-CZ" sz="2800" dirty="0">
                <a:cs typeface="Arial" panose="020B0604020202020204" pitchFamily="34" charset="0"/>
              </a:rPr>
              <a:t>doporučení na </a:t>
            </a:r>
            <a:r>
              <a:rPr lang="cs-CZ" altLang="cs-CZ" sz="2800" dirty="0" smtClean="0">
                <a:cs typeface="Arial" panose="020B0604020202020204" pitchFamily="34" charset="0"/>
              </a:rPr>
              <a:t>řešení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altLang="cs-CZ" sz="2800" dirty="0">
                <a:cs typeface="Arial" panose="020B0604020202020204" pitchFamily="34" charset="0"/>
              </a:rPr>
              <a:t>I</a:t>
            </a:r>
            <a:r>
              <a:rPr lang="cs-CZ" altLang="cs-CZ" sz="2800" dirty="0" smtClean="0">
                <a:cs typeface="Arial" panose="020B0604020202020204" pitchFamily="34" charset="0"/>
              </a:rPr>
              <a:t>nformuje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cs-CZ" altLang="cs-CZ" sz="2800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23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Legislativa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altLang="cs-CZ" sz="2800" dirty="0" smtClean="0">
                <a:cs typeface="Arial" panose="020B0604020202020204" pitchFamily="34" charset="0"/>
              </a:rPr>
              <a:t>L1 = S</a:t>
            </a:r>
            <a:r>
              <a:rPr lang="cs-CZ" sz="2800" dirty="0" smtClean="0"/>
              <a:t>měrnice </a:t>
            </a:r>
            <a:r>
              <a:rPr lang="cs-CZ" sz="2800" dirty="0"/>
              <a:t>2009/138/ES </a:t>
            </a:r>
            <a:endParaRPr lang="cs-CZ" altLang="cs-CZ" sz="2800" dirty="0" smtClean="0"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altLang="cs-CZ" sz="2800" dirty="0" smtClean="0">
                <a:cs typeface="Arial" panose="020B0604020202020204" pitchFamily="34" charset="0"/>
              </a:rPr>
              <a:t>L2 = Nařízení komise 2015/35 z 10.10.2014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altLang="cs-CZ" sz="2800" dirty="0">
                <a:cs typeface="Arial" panose="020B0604020202020204" pitchFamily="34" charset="0"/>
              </a:rPr>
              <a:t>L3 TR = </a:t>
            </a:r>
            <a:r>
              <a:rPr lang="cs-CZ" sz="2800" dirty="0" smtClean="0">
                <a:cs typeface="Arial" panose="020B0604020202020204" pitchFamily="34" charset="0"/>
              </a:rPr>
              <a:t>EIOPA-BoS-14/166, </a:t>
            </a:r>
            <a:r>
              <a:rPr lang="cs-CZ" sz="2800" dirty="0">
                <a:cs typeface="Arial" panose="020B0604020202020204" pitchFamily="34" charset="0"/>
              </a:rPr>
              <a:t>Obecné pokyny k oceňování technických rezerv </a:t>
            </a:r>
            <a:endParaRPr lang="cs-CZ" altLang="cs-CZ" sz="2800" dirty="0"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altLang="cs-CZ" sz="2800" dirty="0">
                <a:cs typeface="Arial" panose="020B0604020202020204" pitchFamily="34" charset="0"/>
              </a:rPr>
              <a:t>L3 Gov = </a:t>
            </a:r>
            <a:r>
              <a:rPr lang="cs-CZ" sz="2800" dirty="0"/>
              <a:t>EIOPA-BoS-14/253, </a:t>
            </a:r>
            <a:r>
              <a:rPr lang="cs-CZ" sz="2800" dirty="0" smtClean="0"/>
              <a:t>Obecné pokyny k řídícímu a kontrolnímu systému</a:t>
            </a:r>
            <a:endParaRPr lang="en-US" sz="2800" dirty="0" smtClean="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altLang="cs-CZ" sz="2800" dirty="0" smtClean="0"/>
              <a:t>L3 </a:t>
            </a:r>
            <a:r>
              <a:rPr lang="cs-CZ" altLang="cs-CZ" sz="2800" dirty="0"/>
              <a:t>ORSA = </a:t>
            </a:r>
            <a:r>
              <a:rPr lang="cs-CZ" sz="2800" dirty="0"/>
              <a:t>EIOPA-BoS-14/259, </a:t>
            </a:r>
            <a:r>
              <a:rPr lang="cs-CZ" sz="2800" dirty="0" smtClean="0"/>
              <a:t>Obecné pokyny k vlastnímu posouzení rizik a solventnosti (ORSA)</a:t>
            </a:r>
            <a:r>
              <a:rPr lang="en-US" sz="2800" dirty="0" smtClean="0"/>
              <a:t>  </a:t>
            </a:r>
            <a:endParaRPr lang="en-US" altLang="cs-CZ" sz="2800" dirty="0"/>
          </a:p>
        </p:txBody>
      </p:sp>
    </p:spTree>
    <p:extLst>
      <p:ext uri="{BB962C8B-B14F-4D97-AF65-F5344CB8AC3E}">
        <p14:creationId xmlns:p14="http://schemas.microsoft.com/office/powerpoint/2010/main" val="294059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L1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6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>
          <a:xfrm>
            <a:off x="304800" y="1719451"/>
            <a:ext cx="11734800" cy="82187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r>
              <a:rPr lang="cs-CZ" sz="2000" i="1" dirty="0" smtClean="0">
                <a:solidFill>
                  <a:srgbClr val="0070C0"/>
                </a:solidFill>
              </a:rPr>
              <a:t>L1 Článek 48 odst. 1</a:t>
            </a:r>
            <a:endParaRPr lang="cs-CZ" sz="2000" dirty="0">
              <a:solidFill>
                <a:srgbClr val="0070C0"/>
              </a:solidFill>
            </a:endParaRPr>
          </a:p>
        </p:txBody>
      </p:sp>
      <p:sp>
        <p:nvSpPr>
          <p:cNvPr id="15" name="Zástupný symbol pro obsah 4"/>
          <p:cNvSpPr txBox="1">
            <a:spLocks/>
          </p:cNvSpPr>
          <p:nvPr/>
        </p:nvSpPr>
        <p:spPr>
          <a:xfrm>
            <a:off x="302819" y="5434400"/>
            <a:ext cx="11699175" cy="1027919"/>
          </a:xfrm>
          <a:prstGeom prst="rect">
            <a:avLst/>
          </a:prstGeom>
          <a:solidFill>
            <a:srgbClr val="CCFFCC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lphaLcParenR" startAt="9"/>
            </a:pPr>
            <a:r>
              <a:rPr lang="cs-CZ" sz="1800" dirty="0" smtClean="0"/>
              <a:t>přispívá k účinnému provádění systému řízení rizik uvedeného v článku 44, zejména pokud jde o konstrukci</a:t>
            </a:r>
            <a:br>
              <a:rPr lang="cs-CZ" sz="1800" dirty="0" smtClean="0"/>
            </a:br>
            <a:r>
              <a:rPr lang="cs-CZ" sz="1800" dirty="0" smtClean="0"/>
              <a:t>rizikových modelů, které jsou podkladem výpočtu kapitálových požadavků stanovených v kapitole VI oddílech</a:t>
            </a:r>
            <a:br>
              <a:rPr lang="cs-CZ" sz="1800" dirty="0" smtClean="0"/>
            </a:br>
            <a:r>
              <a:rPr lang="cs-CZ" sz="1800" dirty="0" smtClean="0"/>
              <a:t>4 a 5 a pokud jde o posouzení uvedené v článku 45. </a:t>
            </a:r>
            <a:endParaRPr lang="cs-CZ" altLang="cs-CZ" sz="1800" dirty="0" smtClean="0">
              <a:cs typeface="Arial" panose="020B0604020202020204" pitchFamily="34" charset="0"/>
            </a:endParaRPr>
          </a:p>
          <a:p>
            <a:endParaRPr lang="cs-CZ" sz="1000" dirty="0"/>
          </a:p>
        </p:txBody>
      </p:sp>
      <p:sp>
        <p:nvSpPr>
          <p:cNvPr id="16" name="Zástupný symbol pro obsah 4"/>
          <p:cNvSpPr txBox="1">
            <a:spLocks/>
          </p:cNvSpPr>
          <p:nvPr/>
        </p:nvSpPr>
        <p:spPr>
          <a:xfrm>
            <a:off x="302818" y="4728569"/>
            <a:ext cx="11699175" cy="705831"/>
          </a:xfrm>
          <a:prstGeom prst="rect">
            <a:avLst/>
          </a:prstGeom>
          <a:solidFill>
            <a:srgbClr val="FFCCCC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lphaLcParenR" startAt="7"/>
            </a:pPr>
            <a:r>
              <a:rPr lang="cs-CZ" sz="1800" dirty="0" smtClean="0"/>
              <a:t>vyjadřuje názor na celkovou koncepci upisování;</a:t>
            </a:r>
          </a:p>
          <a:p>
            <a:pPr marL="457200" indent="-457200">
              <a:buFont typeface="+mj-lt"/>
              <a:buAutoNum type="alphaLcParenR" startAt="8"/>
            </a:pPr>
            <a:r>
              <a:rPr lang="cs-CZ" sz="1800" dirty="0" smtClean="0"/>
              <a:t>vyjadřuje názor na adekvátnost zajistných ujednání;</a:t>
            </a:r>
          </a:p>
        </p:txBody>
      </p:sp>
      <p:sp>
        <p:nvSpPr>
          <p:cNvPr id="17" name="Zástupný symbol pro obsah 4"/>
          <p:cNvSpPr txBox="1">
            <a:spLocks/>
          </p:cNvSpPr>
          <p:nvPr/>
        </p:nvSpPr>
        <p:spPr>
          <a:xfrm>
            <a:off x="302819" y="4346337"/>
            <a:ext cx="11699175" cy="383606"/>
          </a:xfrm>
          <a:prstGeom prst="rect">
            <a:avLst/>
          </a:prstGeom>
          <a:solidFill>
            <a:srgbClr val="CCECFF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lphaLcParenR" startAt="6"/>
            </a:pPr>
            <a:r>
              <a:rPr lang="cs-CZ" sz="1800" dirty="0" smtClean="0"/>
              <a:t>dohlíží na výpočet technických rezerv v případech stanovených v článku 82;</a:t>
            </a:r>
          </a:p>
        </p:txBody>
      </p:sp>
      <p:sp>
        <p:nvSpPr>
          <p:cNvPr id="18" name="Zástupný symbol pro obsah 4"/>
          <p:cNvSpPr txBox="1">
            <a:spLocks/>
          </p:cNvSpPr>
          <p:nvPr/>
        </p:nvSpPr>
        <p:spPr>
          <a:xfrm>
            <a:off x="302824" y="3954484"/>
            <a:ext cx="11699175" cy="381051"/>
          </a:xfrm>
          <a:prstGeom prst="rect">
            <a:avLst/>
          </a:prstGeom>
          <a:solidFill>
            <a:srgbClr val="FFFFCC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lphaLcParenR" startAt="5"/>
            </a:pPr>
            <a:r>
              <a:rPr lang="cs-CZ" sz="1800" dirty="0" smtClean="0"/>
              <a:t>informuje správní, řídící nebo kontrolní orgán o spolehlivosti a adekvátnosti výpočtu technických rezerv;</a:t>
            </a:r>
            <a:endParaRPr lang="cs-CZ" sz="1800" dirty="0"/>
          </a:p>
        </p:txBody>
      </p:sp>
      <p:sp>
        <p:nvSpPr>
          <p:cNvPr id="19" name="Zástupný symbol pro obsah 4"/>
          <p:cNvSpPr txBox="1">
            <a:spLocks/>
          </p:cNvSpPr>
          <p:nvPr/>
        </p:nvSpPr>
        <p:spPr>
          <a:xfrm>
            <a:off x="302819" y="2413410"/>
            <a:ext cx="11711050" cy="1588574"/>
          </a:xfrm>
          <a:prstGeom prst="rect">
            <a:avLst/>
          </a:prstGeom>
          <a:solidFill>
            <a:srgbClr val="CCECFF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lphaLcParenR"/>
            </a:pPr>
            <a:r>
              <a:rPr lang="cs-CZ" sz="1800" dirty="0" smtClean="0"/>
              <a:t>koordinuje výpočet technických rezerv;</a:t>
            </a:r>
          </a:p>
          <a:p>
            <a:pPr marL="457200" indent="-457200">
              <a:buFont typeface="+mj-lt"/>
              <a:buAutoNum type="alphaLcParenR"/>
            </a:pPr>
            <a:r>
              <a:rPr lang="cs-CZ" sz="1800" dirty="0" smtClean="0"/>
              <a:t>zajišťuje přiměřenost používaných metodik a podkladových modelů, jakož i předpokladů </a:t>
            </a:r>
            <a:br>
              <a:rPr lang="cs-CZ" sz="1800" dirty="0" smtClean="0"/>
            </a:br>
            <a:r>
              <a:rPr lang="cs-CZ" sz="1800" dirty="0" smtClean="0"/>
              <a:t>učiněných při výpočtu technických rezerv;</a:t>
            </a:r>
          </a:p>
          <a:p>
            <a:pPr marL="457200" indent="-457200">
              <a:buFont typeface="+mj-lt"/>
              <a:buAutoNum type="alphaLcParenR"/>
            </a:pPr>
            <a:r>
              <a:rPr lang="cs-CZ" sz="1800" dirty="0" smtClean="0"/>
              <a:t>posuzuje dostatečnost a kvalitu údajů používaných při výpočtu technických rezerv;</a:t>
            </a:r>
          </a:p>
          <a:p>
            <a:pPr marL="457200" indent="-457200">
              <a:buFont typeface="+mj-lt"/>
              <a:buAutoNum type="alphaLcParenR"/>
            </a:pPr>
            <a:r>
              <a:rPr lang="cs-CZ" sz="1800" dirty="0" smtClean="0"/>
              <a:t>srovnává nejlepší odhady se zkušeností;</a:t>
            </a:r>
            <a:endParaRPr lang="cs-CZ" sz="1800" dirty="0"/>
          </a:p>
        </p:txBody>
      </p:sp>
      <p:sp>
        <p:nvSpPr>
          <p:cNvPr id="3" name="TextovéPole 2"/>
          <p:cNvSpPr txBox="1"/>
          <p:nvPr/>
        </p:nvSpPr>
        <p:spPr>
          <a:xfrm rot="19484979">
            <a:off x="10509302" y="2813243"/>
            <a:ext cx="1532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err="1" smtClean="0">
                <a:solidFill>
                  <a:srgbClr val="C00000"/>
                </a:solidFill>
              </a:rPr>
              <a:t>Tech.Rez</a:t>
            </a:r>
            <a:r>
              <a:rPr lang="cs-CZ" sz="2400" dirty="0" smtClean="0">
                <a:solidFill>
                  <a:srgbClr val="C00000"/>
                </a:solidFill>
              </a:rPr>
              <a:t>.</a:t>
            </a:r>
            <a:endParaRPr lang="cs-CZ" sz="2400" dirty="0">
              <a:solidFill>
                <a:srgbClr val="C00000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 rot="19484979">
            <a:off x="10764356" y="4850651"/>
            <a:ext cx="100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400" dirty="0" smtClean="0">
                <a:solidFill>
                  <a:srgbClr val="C00000"/>
                </a:solidFill>
              </a:rPr>
              <a:t>Názor</a:t>
            </a:r>
            <a:endParaRPr lang="cs-CZ" sz="2400" dirty="0">
              <a:solidFill>
                <a:srgbClr val="C00000"/>
              </a:solidFill>
            </a:endParaRPr>
          </a:p>
        </p:txBody>
      </p:sp>
      <p:sp>
        <p:nvSpPr>
          <p:cNvPr id="12" name="TextovéPole 11"/>
          <p:cNvSpPr txBox="1"/>
          <p:nvPr/>
        </p:nvSpPr>
        <p:spPr>
          <a:xfrm rot="19484979">
            <a:off x="10508065" y="3807371"/>
            <a:ext cx="1545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>
                <a:solidFill>
                  <a:srgbClr val="C00000"/>
                </a:solidFill>
              </a:rPr>
              <a:t>Reporting</a:t>
            </a:r>
            <a:endParaRPr lang="cs-CZ" sz="2400" dirty="0">
              <a:solidFill>
                <a:srgbClr val="C00000"/>
              </a:solidFill>
            </a:endParaRPr>
          </a:p>
        </p:txBody>
      </p:sp>
      <p:sp>
        <p:nvSpPr>
          <p:cNvPr id="13" name="TextovéPole 12"/>
          <p:cNvSpPr txBox="1"/>
          <p:nvPr/>
        </p:nvSpPr>
        <p:spPr>
          <a:xfrm rot="19484979">
            <a:off x="10595293" y="5717526"/>
            <a:ext cx="1584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400" dirty="0" smtClean="0">
                <a:solidFill>
                  <a:srgbClr val="C00000"/>
                </a:solidFill>
              </a:rPr>
              <a:t>Řízení rizik</a:t>
            </a:r>
            <a:endParaRPr lang="cs-CZ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65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7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 algn="ctr">
              <a:spcBef>
                <a:spcPts val="1200"/>
              </a:spcBef>
              <a:buNone/>
            </a:pPr>
            <a:endParaRPr lang="cs-CZ" altLang="cs-CZ" sz="5800" dirty="0" smtClean="0">
              <a:solidFill>
                <a:schemeClr val="accent2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cs-CZ" altLang="cs-CZ" sz="5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Technické rezervy</a:t>
            </a:r>
          </a:p>
        </p:txBody>
      </p:sp>
    </p:spTree>
    <p:extLst>
      <p:ext uri="{BB962C8B-B14F-4D97-AF65-F5344CB8AC3E}">
        <p14:creationId xmlns:p14="http://schemas.microsoft.com/office/powerpoint/2010/main" val="32698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TR – 48/1a) koordinace výpočtu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8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>
          <a:xfrm>
            <a:off x="304800" y="1790699"/>
            <a:ext cx="11734800" cy="49782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i="1" dirty="0">
                <a:solidFill>
                  <a:srgbClr val="0070C0"/>
                </a:solidFill>
              </a:rPr>
              <a:t>L3 TR</a:t>
            </a:r>
          </a:p>
          <a:p>
            <a:pPr marL="0" indent="0">
              <a:buNone/>
            </a:pPr>
            <a:r>
              <a:rPr lang="cs-CZ" sz="2000" dirty="0" smtClean="0"/>
              <a:t>1.6</a:t>
            </a:r>
            <a:r>
              <a:rPr lang="cs-CZ" sz="2000" dirty="0"/>
              <a:t>. Příslušné kroky k zajištění hodnověrného výpočtu technických rezerv provádějí osoby, které za tyto výpočty odpovídají. Pojistněmatematická funkce činnost koordinuje a ověřuje. Je třeba, aby podniky od pojistněmatematické funkce i bez výslovného uvedení požadovaly, aby v odpovídajících případech brala v úvahu požadavky Obecných pokynů k oceňování technických rezerv a řídila se Obecnými pokyny k systému řízení a kontroly a požadavky podle článku 272 prováděcích opatření</a:t>
            </a:r>
            <a:r>
              <a:rPr lang="cs-CZ" sz="2000" dirty="0" smtClean="0"/>
              <a:t>.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15636" y="3892974"/>
            <a:ext cx="11424063" cy="230832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 smtClean="0"/>
              <a:t>Co je to koordinace?</a:t>
            </a:r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Riziko: posun AF od napojení na výpočetní činnosti </a:t>
            </a:r>
            <a:r>
              <a:rPr lang="en-US" dirty="0" smtClean="0"/>
              <a:t>-&gt;</a:t>
            </a:r>
            <a:r>
              <a:rPr lang="cs-CZ" dirty="0" smtClean="0"/>
              <a:t> čistě kontrolní role, formální </a:t>
            </a:r>
            <a:r>
              <a:rPr lang="en-US" dirty="0" smtClean="0"/>
              <a:t>-&gt;</a:t>
            </a:r>
            <a:r>
              <a:rPr lang="cs-CZ" dirty="0" smtClean="0"/>
              <a:t> neužitečnost a bezvýznamnost AF.</a:t>
            </a:r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AF provádí kalkulaci i kontrolu - hrozí střet zájmů, který chce ČNB ošetřit oddělením validace a kalkulace pod jiné členy </a:t>
            </a:r>
            <a:r>
              <a:rPr lang="cs-CZ" dirty="0" err="1" smtClean="0"/>
              <a:t>boardu</a:t>
            </a:r>
            <a:r>
              <a:rPr lang="cs-CZ" dirty="0" smtClean="0"/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konflikty zájmů oddělené procesně - společnost  je identifikuje, popíše a procesně ošetří</a:t>
            </a:r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Koordinace nevylučuje, že AF rezervy počítá, a neznamená, že je musí počítat. AF může počítat, ale nemusí. Nad výpočtem ale stojí a posuzuje.</a:t>
            </a:r>
          </a:p>
        </p:txBody>
      </p:sp>
    </p:spTree>
    <p:extLst>
      <p:ext uri="{BB962C8B-B14F-4D97-AF65-F5344CB8AC3E}">
        <p14:creationId xmlns:p14="http://schemas.microsoft.com/office/powerpoint/2010/main" val="267214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TR – 48/1a) koordinace výpočtu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9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>
          <a:xfrm>
            <a:off x="304800" y="1790699"/>
            <a:ext cx="11734800" cy="497823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2000" dirty="0" smtClean="0"/>
          </a:p>
        </p:txBody>
      </p:sp>
      <p:sp>
        <p:nvSpPr>
          <p:cNvPr id="3" name="TextovéPole 2"/>
          <p:cNvSpPr txBox="1"/>
          <p:nvPr/>
        </p:nvSpPr>
        <p:spPr>
          <a:xfrm>
            <a:off x="210918" y="1750273"/>
            <a:ext cx="11871898" cy="480131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 smtClean="0"/>
              <a:t>Úroveň střetu zájmu</a:t>
            </a:r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Konflikt zájmů mezi výpočtem a validací vždy –AF, který reportuje </a:t>
            </a:r>
            <a:r>
              <a:rPr lang="cs-CZ" dirty="0" err="1" smtClean="0"/>
              <a:t>boardu</a:t>
            </a:r>
            <a:r>
              <a:rPr lang="cs-CZ" dirty="0" smtClean="0"/>
              <a:t> / člena </a:t>
            </a:r>
            <a:r>
              <a:rPr lang="cs-CZ" dirty="0" err="1" smtClean="0"/>
              <a:t>boardu</a:t>
            </a:r>
            <a:r>
              <a:rPr lang="cs-CZ" dirty="0" smtClean="0"/>
              <a:t> / CEO.</a:t>
            </a:r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Důležité - </a:t>
            </a:r>
            <a:r>
              <a:rPr lang="cs-CZ" b="1" dirty="0" smtClean="0"/>
              <a:t> </a:t>
            </a:r>
            <a:r>
              <a:rPr lang="cs-CZ" dirty="0" smtClean="0"/>
              <a:t>na které úrovni se střet zájmů sejde – ovlivňuje míru rizika ovlivnění výsledků - čím výš, tím hůře by měla být manipulace proveditelná.</a:t>
            </a:r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Konflikt zájmů u rezerv podle SII pokud malý surplus vždy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Řešení = výbor posuzující rezervy (</a:t>
            </a:r>
            <a:r>
              <a:rPr lang="cs-CZ" b="1" dirty="0" err="1" smtClean="0"/>
              <a:t>reserving</a:t>
            </a:r>
            <a:r>
              <a:rPr lang="cs-CZ" b="1" dirty="0" smtClean="0"/>
              <a:t> </a:t>
            </a:r>
            <a:r>
              <a:rPr lang="cs-CZ" b="1" dirty="0" err="1" smtClean="0"/>
              <a:t>committee</a:t>
            </a:r>
            <a:r>
              <a:rPr lang="cs-CZ" dirty="0" smtClean="0"/>
              <a:t>). </a:t>
            </a:r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Účastní se ho mimo jiné členové </a:t>
            </a:r>
            <a:r>
              <a:rPr lang="cs-CZ" dirty="0" err="1" smtClean="0"/>
              <a:t>boardu</a:t>
            </a:r>
            <a:r>
              <a:rPr lang="cs-CZ" dirty="0" smtClean="0"/>
              <a:t>, </a:t>
            </a:r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Pravidelná prezentace výsledků výpočtů. Detail vč. analýzy pohybu, diskuse o předpokladech, analýzy citlivostí atd.</a:t>
            </a:r>
          </a:p>
          <a:p>
            <a:pPr lvl="1">
              <a:buFont typeface="Arial" pitchFamily="34" charset="0"/>
              <a:buChar char="•"/>
            </a:pPr>
            <a:r>
              <a:rPr lang="cs-CZ" b="1" dirty="0" smtClean="0"/>
              <a:t>Transparentnost  - </a:t>
            </a:r>
            <a:r>
              <a:rPr lang="cs-CZ" dirty="0" smtClean="0"/>
              <a:t>Manipulace obtížná</a:t>
            </a:r>
            <a:endParaRPr lang="cs-CZ" b="1" dirty="0" smtClean="0"/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Představenstvo AF říká, jaký </a:t>
            </a:r>
            <a:r>
              <a:rPr lang="cs-CZ" b="1" dirty="0" smtClean="0"/>
              <a:t>přístup k bezpečnosti rezerv</a:t>
            </a:r>
            <a:r>
              <a:rPr lang="cs-CZ" dirty="0" smtClean="0"/>
              <a:t> chce zvolit („velmi obezřetný“ – „agresivní“) a AF podle toho rezervy nastavuje. Rezervy nejsou číslo, ale interval. </a:t>
            </a:r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Ideál vztahů mezi boardem a aktuárem je transparentnost rezerv a diskuse nad úrovní obezřetnosti. </a:t>
            </a:r>
          </a:p>
          <a:p>
            <a:pPr>
              <a:buFont typeface="Arial" pitchFamily="34" charset="0"/>
              <a:buChar char="•"/>
            </a:pPr>
            <a:r>
              <a:rPr lang="cs-CZ" b="1" dirty="0" smtClean="0"/>
              <a:t>Odtržení funkcí</a:t>
            </a:r>
            <a:r>
              <a:rPr lang="cs-CZ" dirty="0" smtClean="0"/>
              <a:t>  = Větší riziko než manipulace s rezervami </a:t>
            </a:r>
          </a:p>
          <a:p>
            <a:pPr lvl="1">
              <a:buFont typeface="Arial" pitchFamily="34" charset="0"/>
              <a:buChar char="•"/>
            </a:pPr>
            <a:r>
              <a:rPr lang="cs-CZ" dirty="0" err="1" smtClean="0"/>
              <a:t>Validátor</a:t>
            </a:r>
            <a:r>
              <a:rPr lang="cs-CZ" dirty="0" smtClean="0"/>
              <a:t> neví, jak se počítá </a:t>
            </a:r>
            <a:r>
              <a:rPr lang="en-US" dirty="0" smtClean="0"/>
              <a:t>-&gt;</a:t>
            </a:r>
            <a:r>
              <a:rPr lang="cs-CZ" dirty="0" smtClean="0"/>
              <a:t> výpočtáři možnost ovlivnit informace </a:t>
            </a:r>
            <a:r>
              <a:rPr lang="en-US" dirty="0" smtClean="0"/>
              <a:t>-&gt;</a:t>
            </a:r>
            <a:r>
              <a:rPr lang="cs-CZ" dirty="0" smtClean="0"/>
              <a:t> </a:t>
            </a:r>
            <a:r>
              <a:rPr lang="cs-CZ" dirty="0" err="1" smtClean="0"/>
              <a:t>validátor</a:t>
            </a:r>
            <a:r>
              <a:rPr lang="cs-CZ" dirty="0" smtClean="0"/>
              <a:t> už není expert a nic nepozná. </a:t>
            </a:r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Větší prostor pro manipulaci než když je </a:t>
            </a:r>
            <a:r>
              <a:rPr lang="cs-CZ" dirty="0" err="1" smtClean="0"/>
              <a:t>validátor</a:t>
            </a:r>
            <a:r>
              <a:rPr lang="cs-CZ" dirty="0" smtClean="0"/>
              <a:t> v kontaktu s výpočtem a střet zájmů je oddělený procesně.</a:t>
            </a:r>
          </a:p>
          <a:p>
            <a:pPr lvl="1">
              <a:buFont typeface="Arial" pitchFamily="34" charset="0"/>
              <a:buChar char="•"/>
            </a:pPr>
            <a:r>
              <a:rPr lang="cs-CZ" dirty="0" err="1" smtClean="0"/>
              <a:t>Validátor</a:t>
            </a:r>
            <a:r>
              <a:rPr lang="cs-CZ" dirty="0" smtClean="0"/>
              <a:t> blíže k výpočtu - může pomáhat k jeho větší kvalitě více, než když je od výpočtářů striktně oddělen (např. díky četnější interakci s výpočtáři a lepším vhledem do detailů).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7214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TR – 48/1a) koordinace výpočtu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10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>
          <a:xfrm>
            <a:off x="304800" y="1790699"/>
            <a:ext cx="11734800" cy="49782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i="1" dirty="0" smtClean="0">
                <a:solidFill>
                  <a:srgbClr val="0070C0"/>
                </a:solidFill>
              </a:rPr>
              <a:t>L2 Článek 272 odst. 1</a:t>
            </a:r>
          </a:p>
          <a:p>
            <a:pPr marL="0" indent="0">
              <a:buNone/>
            </a:pPr>
            <a:r>
              <a:rPr lang="cs-CZ" sz="2000" dirty="0" smtClean="0"/>
              <a:t>Při koordinaci výpočtu technických rezerv musí </a:t>
            </a:r>
            <a:r>
              <a:rPr lang="cs-CZ" sz="2000" dirty="0" err="1" smtClean="0"/>
              <a:t>pojistněmatematická</a:t>
            </a:r>
            <a:r>
              <a:rPr lang="cs-CZ" sz="2000" dirty="0" smtClean="0"/>
              <a:t> funkce zahrnovat všechny tyto úkoly:</a:t>
            </a:r>
          </a:p>
          <a:p>
            <a:pPr marL="400050" lvl="1" indent="0">
              <a:buNone/>
            </a:pPr>
            <a:r>
              <a:rPr lang="cs-CZ" sz="1600" dirty="0" smtClean="0"/>
              <a:t>a) aplikovat metodiky a postupy pro posouzení dostatečnosti technických rezerv a zajistit, aby jejich výpočet byl v souladu s požadavky stanovenými v článcích 75 až 86 směrnice 2009/138/ES;</a:t>
            </a:r>
          </a:p>
          <a:p>
            <a:pPr marL="400050" lvl="1" indent="0">
              <a:buNone/>
            </a:pPr>
            <a:r>
              <a:rPr lang="cs-CZ" sz="1600" dirty="0" smtClean="0"/>
              <a:t>b) posuzovat nejistotu spojenou s odhady prováděnými v rámci výpočtu technických rezerv;</a:t>
            </a:r>
          </a:p>
          <a:p>
            <a:pPr marL="400050" lvl="1" indent="0">
              <a:buNone/>
            </a:pPr>
            <a:r>
              <a:rPr lang="cs-CZ" sz="1600" dirty="0" smtClean="0"/>
              <a:t>c) zajistit, aby jakákoli omezení údajů používaných pro výpočet technických rezerv byla náležitě řešena; </a:t>
            </a:r>
          </a:p>
          <a:p>
            <a:pPr marL="400050" lvl="1" indent="0">
              <a:buNone/>
            </a:pPr>
            <a:r>
              <a:rPr lang="cs-CZ" sz="1600" dirty="0" smtClean="0"/>
              <a:t>d) zajistit, aby v případech uvedených v článku 82 směrnice 2009/138/ES byly používány nejvhodnější aproximace pro účely výpočtu nejlepšího odhadu;</a:t>
            </a:r>
          </a:p>
          <a:p>
            <a:pPr marL="400050" lvl="1" indent="0">
              <a:buNone/>
            </a:pPr>
            <a:r>
              <a:rPr lang="cs-CZ" sz="1600" dirty="0" smtClean="0"/>
              <a:t>e) zajistit, aby byly určeny homogenní rizikové skupiny pojistných a zajistných závazků pro účely náležitého posouzení podkladových rizik;</a:t>
            </a:r>
          </a:p>
          <a:p>
            <a:pPr marL="400050" lvl="1" indent="0">
              <a:buNone/>
            </a:pPr>
            <a:r>
              <a:rPr lang="cs-CZ" sz="1600" dirty="0" smtClean="0"/>
              <a:t>f) posuzovat relevantní informace, které poskytují finanční trhy, a obecně dostupné údaje o upisovacích rizicích a zajistit integraci těchto informací a údajů do posuzování technických rezerv;</a:t>
            </a:r>
          </a:p>
          <a:p>
            <a:pPr marL="400050" lvl="1" indent="0">
              <a:buNone/>
            </a:pPr>
            <a:r>
              <a:rPr lang="cs-CZ" sz="1600" dirty="0" smtClean="0"/>
              <a:t>g) porovnávat veškeré podstatné meziroční rozdíly ve výpočtu technických rezerv a odůvodnit je;</a:t>
            </a:r>
          </a:p>
          <a:p>
            <a:pPr marL="400050" lvl="1" indent="0">
              <a:buNone/>
            </a:pPr>
            <a:r>
              <a:rPr lang="cs-CZ" sz="1600" dirty="0" smtClean="0"/>
              <a:t>h) zajistit, aby bylo prováděno náležité posouzení opcí a záruk, jež obsahují pojistné a zajistné smlouvy. 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126271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TR – 48/1a) koordinace výpočtu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11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lvl="1" indent="0">
              <a:buNone/>
            </a:pPr>
            <a:r>
              <a:rPr lang="cs-CZ" sz="2000" dirty="0" smtClean="0">
                <a:solidFill>
                  <a:schemeClr val="accent2">
                    <a:lumMod val="75000"/>
                  </a:schemeClr>
                </a:solidFill>
              </a:rPr>
              <a:t>272/1a) </a:t>
            </a:r>
            <a:r>
              <a:rPr lang="cs-CZ" sz="2000" dirty="0">
                <a:solidFill>
                  <a:schemeClr val="accent2">
                    <a:lumMod val="75000"/>
                  </a:schemeClr>
                </a:solidFill>
              </a:rPr>
              <a:t>aplikovat metodiky a postupy pro posouzení dostatečnosti technických rezerv a zajistit, aby jejich výpočet byl v souladu s požadavky stanovenými v článcích 75 až 86 směrnice </a:t>
            </a:r>
            <a:r>
              <a:rPr lang="cs-CZ" sz="2000" dirty="0" smtClean="0">
                <a:solidFill>
                  <a:schemeClr val="accent2">
                    <a:lumMod val="75000"/>
                  </a:schemeClr>
                </a:solidFill>
              </a:rPr>
              <a:t>2009/138/ES</a:t>
            </a:r>
            <a:endParaRPr lang="cs-CZ" sz="2000" dirty="0"/>
          </a:p>
          <a:p>
            <a:pPr marL="0" indent="0">
              <a:buNone/>
            </a:pPr>
            <a:r>
              <a:rPr lang="cs-CZ" sz="2000" i="1" dirty="0">
                <a:solidFill>
                  <a:srgbClr val="0070C0"/>
                </a:solidFill>
              </a:rPr>
              <a:t>L3 Gov</a:t>
            </a:r>
          </a:p>
          <a:p>
            <a:pPr marL="0" indent="0">
              <a:buNone/>
            </a:pPr>
            <a:r>
              <a:rPr lang="cs-CZ" sz="2000" b="1" dirty="0"/>
              <a:t>Obecný pokyn 47 – Koordinace výpočtu technických rezerv </a:t>
            </a:r>
            <a:endParaRPr lang="cs-CZ" sz="2000" dirty="0"/>
          </a:p>
          <a:p>
            <a:pPr marL="0" indent="0">
              <a:buNone/>
            </a:pPr>
            <a:r>
              <a:rPr lang="cs-CZ" sz="2000" dirty="0"/>
              <a:t>1.95 Společnost by měla požadovat, aby </a:t>
            </a:r>
            <a:r>
              <a:rPr lang="cs-CZ" sz="2000" dirty="0" err="1"/>
              <a:t>pojistněmatematická</a:t>
            </a:r>
            <a:r>
              <a:rPr lang="cs-CZ" sz="2000" dirty="0"/>
              <a:t> funkce identifikovala jakýkoli nesoulad s požadavky stanovenými v článcích 76 až 83 směrnice Solventnost II, pokud jde o výpočet technických rezerv, a případně navrhla nápravu. </a:t>
            </a:r>
          </a:p>
          <a:p>
            <a:pPr marL="0" indent="0">
              <a:buNone/>
            </a:pPr>
            <a:r>
              <a:rPr lang="cs-CZ" sz="2000" dirty="0"/>
              <a:t>1.96 Společnost by měla požadovat, aby </a:t>
            </a:r>
            <a:r>
              <a:rPr lang="cs-CZ" sz="2000" dirty="0" err="1"/>
              <a:t>pojistněmatematická</a:t>
            </a:r>
            <a:r>
              <a:rPr lang="cs-CZ" sz="2000" dirty="0"/>
              <a:t> funkce vysvětlila případný podstatný vliv změn údajů, metodik nebo předpokladů na výši technických rezerv v období mezi daty ocenění. </a:t>
            </a:r>
          </a:p>
        </p:txBody>
      </p:sp>
      <p:sp>
        <p:nvSpPr>
          <p:cNvPr id="6" name="TextovéPole 2"/>
          <p:cNvSpPr txBox="1"/>
          <p:nvPr/>
        </p:nvSpPr>
        <p:spPr>
          <a:xfrm>
            <a:off x="442932" y="4957506"/>
            <a:ext cx="11424063" cy="132343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smtClean="0"/>
              <a:t>AF by měla projít průběh výpočtu, posoudit a případně navrhnout zlepšení / nápravu.</a:t>
            </a:r>
          </a:p>
          <a:p>
            <a:pPr>
              <a:buFont typeface="Arial" pitchFamily="34" charset="0"/>
              <a:buChar char="•"/>
            </a:pPr>
            <a:r>
              <a:rPr lang="cs-CZ" sz="2000" dirty="0" smtClean="0"/>
              <a:t>AF by měla zajistit provedení analýzy pohybu (např. tím, že zadá výpočetnímu útvaru).</a:t>
            </a:r>
          </a:p>
          <a:p>
            <a:pPr>
              <a:buFont typeface="Arial" pitchFamily="34" charset="0"/>
              <a:buChar char="•"/>
            </a:pPr>
            <a:r>
              <a:rPr lang="cs-CZ" sz="2000" dirty="0" smtClean="0"/>
              <a:t>Ve firemní politice AF může být uvedeno, co potřebuje AF pro výkon od pojišťovny, jak eskalovat pokud to nedostane a co se potom stane (např. AF přestává plnit některé ze svých úkolů, protože nemá potřebná data).</a:t>
            </a:r>
          </a:p>
        </p:txBody>
      </p:sp>
    </p:spTree>
    <p:extLst>
      <p:ext uri="{BB962C8B-B14F-4D97-AF65-F5344CB8AC3E}">
        <p14:creationId xmlns:p14="http://schemas.microsoft.com/office/powerpoint/2010/main" val="19785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TR – 48/1a) koordinace výpočtu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12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>
          <a:xfrm>
            <a:off x="304800" y="1790699"/>
            <a:ext cx="5468203" cy="497823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sz="2000" i="1" dirty="0" smtClean="0">
                <a:solidFill>
                  <a:srgbClr val="0070C0"/>
                </a:solidFill>
              </a:rPr>
              <a:t>L3 TR</a:t>
            </a:r>
          </a:p>
          <a:p>
            <a:pPr marL="0" indent="0">
              <a:buNone/>
            </a:pPr>
            <a:r>
              <a:rPr lang="cs-CZ" sz="2000" b="1" dirty="0"/>
              <a:t>Ověřování </a:t>
            </a:r>
            <a:endParaRPr lang="cs-CZ" sz="2000" b="1" dirty="0" smtClean="0"/>
          </a:p>
          <a:p>
            <a:pPr marL="0" indent="0">
              <a:buNone/>
            </a:pPr>
            <a:r>
              <a:rPr lang="cs-CZ" sz="2000" dirty="0" smtClean="0"/>
              <a:t>1.141.Pojišťovny </a:t>
            </a:r>
            <a:r>
              <a:rPr lang="cs-CZ" sz="2000" dirty="0"/>
              <a:t>a zajišťovny po pojistněmatematické funkci požadují, aby zajistila přiměřenost ověřovacího procesu, a to při zohlednění podstatnosti dopadu předpokladů, přibližných vyčíslení a metodik na hodnotu technických rezerv jednotlivě i společně. </a:t>
            </a:r>
          </a:p>
          <a:p>
            <a:pPr marL="0" indent="0">
              <a:buNone/>
            </a:pPr>
            <a:r>
              <a:rPr lang="cs-CZ" sz="2000" dirty="0"/>
              <a:t>1.142.Pojišťovny a zajišťovny po pojistněmatematické funkci požadují, aby se zabývala tím, které přístupy k ověřování a které ověřovací procesy jsou v závislosti na charakteristikách závazku a zamýšleném použití daného přístupu či procesu nejvhodnější. </a:t>
            </a:r>
          </a:p>
          <a:p>
            <a:pPr marL="0" indent="0">
              <a:buNone/>
            </a:pPr>
            <a:r>
              <a:rPr lang="cs-CZ" sz="2000" dirty="0"/>
              <a:t>1.143.Pojišťovny a zajišťovny po pojistněmatematické funkci vyžadují, aby zajistila, že se ověřují jak kvantitativní, kvalitativní hlediska a že ověřování jde nad rámec srovnání odhadů s výsledky. Ověřují se také kvalitativní hlediska jako posouzení kontrolních mechanismů, dokumentace, výkladu a sdělování výsledků. </a:t>
            </a:r>
          </a:p>
          <a:p>
            <a:pPr marL="0" indent="0">
              <a:buNone/>
            </a:pPr>
            <a:r>
              <a:rPr lang="cs-CZ" sz="2000" dirty="0"/>
              <a:t>1.144.Pojišťovny a zajišťovny po pojistněmatematické funkci vyžadují, aby prováděla pravidelný a dynamický ověřovací proces, při němž bude periodicky zlepšovat </a:t>
            </a:r>
            <a:r>
              <a:rPr lang="cs-CZ" sz="2000" dirty="0" smtClean="0"/>
              <a:t>ověřovací </a:t>
            </a:r>
            <a:r>
              <a:rPr lang="cs-CZ" sz="2000" dirty="0"/>
              <a:t>přístupy tak, aby do nich začlenila zkušenosti získané při předchozím ověřování a při reakci na změny trhu a podmínek činnosti. </a:t>
            </a:r>
          </a:p>
        </p:txBody>
      </p:sp>
      <p:sp>
        <p:nvSpPr>
          <p:cNvPr id="6" name="TextovéPole 2"/>
          <p:cNvSpPr txBox="1"/>
          <p:nvPr/>
        </p:nvSpPr>
        <p:spPr>
          <a:xfrm>
            <a:off x="5977719" y="1695690"/>
            <a:ext cx="6018663" cy="507831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 smtClean="0"/>
              <a:t>AF má dohlédnout na to, že validace je přiměřená (ověření vhodnosti a proporcionality metod použitých k validaci). Během validace má AF ověřit, že použité předpoklady fungují společně jako celek.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Posouzení kontrolních mechanismů: Jaké kontroly probíhají během výpočtu a jak u konkrétního výpočtu dopadly. 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Kdo komunikuje výsledky výpočtů - Výpočtář nebo AFH? Záleží na interním nastavení ve firmě.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ČNB očekává, že pojišťovna jmenuje jednu osobu jako AFH (příp. jednu za ŽP a jednu za NP).</a:t>
            </a:r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V legislativě není počet explicitně uveden </a:t>
            </a:r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Platí ale, že musí být nahlášeny a být fit &amp; proper.</a:t>
            </a:r>
          </a:p>
          <a:p>
            <a:pPr>
              <a:buFont typeface="Arial" pitchFamily="34" charset="0"/>
              <a:buChar char="•"/>
            </a:pPr>
            <a:r>
              <a:rPr lang="cs-CZ" b="1" dirty="0" smtClean="0"/>
              <a:t> </a:t>
            </a:r>
            <a:r>
              <a:rPr lang="cs-CZ" dirty="0" smtClean="0"/>
              <a:t>Posouzení „nad rámec srovnání odhadů s výsledky“</a:t>
            </a:r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Např. kvalitativní posouzení kontrolních mechanismů, dokumentace, výkladu a sdělování výsledků.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Dynamický ověřovací proces </a:t>
            </a:r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Pokud se ukáže potřeba dalšího ověřovací test, tak ho začlením.</a:t>
            </a:r>
          </a:p>
        </p:txBody>
      </p:sp>
    </p:spTree>
    <p:extLst>
      <p:ext uri="{BB962C8B-B14F-4D97-AF65-F5344CB8AC3E}">
        <p14:creationId xmlns:p14="http://schemas.microsoft.com/office/powerpoint/2010/main" val="224528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TR – 48/1a) koordinace výpočtu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13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>
          <a:xfrm>
            <a:off x="304800" y="1790699"/>
            <a:ext cx="5127009" cy="49782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000" i="1" dirty="0" smtClean="0">
                <a:solidFill>
                  <a:srgbClr val="0070C0"/>
                </a:solidFill>
              </a:rPr>
              <a:t>L2 Článek 272 odst. 1</a:t>
            </a:r>
          </a:p>
          <a:p>
            <a:pPr marL="0" indent="0">
              <a:buNone/>
            </a:pPr>
            <a:r>
              <a:rPr lang="cs-CZ" sz="2000" dirty="0" smtClean="0"/>
              <a:t>Při koordinaci výpočtu technických rezerv musí </a:t>
            </a:r>
            <a:r>
              <a:rPr lang="cs-CZ" sz="2000" dirty="0" err="1" smtClean="0"/>
              <a:t>pojistněmatematická</a:t>
            </a:r>
            <a:r>
              <a:rPr lang="cs-CZ" sz="2000" dirty="0" smtClean="0"/>
              <a:t> funkce zahrnovat všechny tyto úkoly:</a:t>
            </a:r>
          </a:p>
          <a:p>
            <a:pPr marL="400050" lvl="1" indent="0">
              <a:buNone/>
            </a:pPr>
            <a:r>
              <a:rPr lang="cs-CZ" sz="1800" dirty="0" smtClean="0"/>
              <a:t>b) posuzovat nejistotu spojenou s odhady prováděnými v rámci výpočtu technických rezerv;</a:t>
            </a:r>
          </a:p>
          <a:p>
            <a:pPr marL="400050" lvl="1" indent="0">
              <a:buNone/>
            </a:pPr>
            <a:r>
              <a:rPr lang="cs-CZ" sz="1800" dirty="0" smtClean="0"/>
              <a:t>c) zajistit, aby jakákoli omezení údajů používaných pro výpočet technických rezerv byla náležitě řešena; </a:t>
            </a:r>
          </a:p>
          <a:p>
            <a:pPr marL="400050" lvl="1" indent="0">
              <a:buNone/>
            </a:pPr>
            <a:r>
              <a:rPr lang="cs-CZ" sz="1800" dirty="0" smtClean="0"/>
              <a:t>d) zajistit, aby v případech uvedených v článku 82 směrnice 2009/138/ES byly používány nejvhodnější aproximace pro účely výpočtu nejlepšího odhadu;</a:t>
            </a:r>
          </a:p>
          <a:p>
            <a:pPr marL="400050" lvl="1" indent="0">
              <a:buNone/>
            </a:pPr>
            <a:r>
              <a:rPr lang="cs-CZ" sz="1800" dirty="0" smtClean="0"/>
              <a:t>e) zajistit, aby byly určeny homogenní rizikové skupiny pojistných a zajistných závazků pro účely náležitého posouzení podkladových rizik;</a:t>
            </a:r>
          </a:p>
        </p:txBody>
      </p:sp>
      <p:sp>
        <p:nvSpPr>
          <p:cNvPr id="6" name="TextovéPole 2"/>
          <p:cNvSpPr txBox="1"/>
          <p:nvPr/>
        </p:nvSpPr>
        <p:spPr>
          <a:xfrm>
            <a:off x="5595582" y="1859460"/>
            <a:ext cx="6400800" cy="480131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cs-CZ" b="1" dirty="0" smtClean="0"/>
              <a:t>b) 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Posouzení nejistot plynoucích např. </a:t>
            </a: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 odhady z historie, ale budoucnost může být nejistá</a:t>
            </a: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cs-CZ" dirty="0" smtClean="0"/>
              <a:t>pro spolehlivé odhady nemám kvalitní data.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U</a:t>
            </a:r>
            <a:r>
              <a:rPr lang="cs-CZ" dirty="0" smtClean="0"/>
              <a:t>vést, které předpoklady jsou ty hlavní a citlivost výsledků na  ně.</a:t>
            </a:r>
          </a:p>
          <a:p>
            <a:r>
              <a:rPr lang="cs-CZ" b="1" dirty="0" smtClean="0"/>
              <a:t>c)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AF by měla identifikovat omezení dat, říct dopady a dávat doporučení na řešení.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AF nemusí problémy vyřešit, ale zajistit, aby to bylo řešeno. 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AF vyvine maximální úsilí, aby byly problémy vyřešeny</a:t>
            </a:r>
          </a:p>
          <a:p>
            <a:r>
              <a:rPr lang="cs-CZ" b="1" dirty="0" smtClean="0"/>
              <a:t>d)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Když nejsou data, zajistit použití vhodné aproximace.</a:t>
            </a:r>
          </a:p>
          <a:p>
            <a:r>
              <a:rPr lang="cs-CZ" b="1" dirty="0" smtClean="0"/>
              <a:t>e)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Výsledky BE členit podle základních kategorií S2, ale předpoklady mohou mít i podrobnější členění.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</a:t>
            </a:r>
            <a:r>
              <a:rPr lang="cs-CZ" dirty="0" smtClean="0"/>
              <a:t>rokázat, že jde o homogenní rizikové skupiny? Stanovit vhodná kritéria homogenity a podle nich posoudit.</a:t>
            </a:r>
          </a:p>
        </p:txBody>
      </p:sp>
    </p:spTree>
    <p:extLst>
      <p:ext uri="{BB962C8B-B14F-4D97-AF65-F5344CB8AC3E}">
        <p14:creationId xmlns:p14="http://schemas.microsoft.com/office/powerpoint/2010/main" val="312115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TR – 48/1a) koordinace výpočtu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14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>
          <a:xfrm>
            <a:off x="304800" y="1790699"/>
            <a:ext cx="5167952" cy="49782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i="1" dirty="0" smtClean="0">
                <a:solidFill>
                  <a:srgbClr val="0070C0"/>
                </a:solidFill>
              </a:rPr>
              <a:t>L2 Článek 272 odst. 1</a:t>
            </a:r>
          </a:p>
          <a:p>
            <a:pPr marL="0" indent="0">
              <a:buNone/>
            </a:pPr>
            <a:r>
              <a:rPr lang="cs-CZ" sz="2000" dirty="0" smtClean="0"/>
              <a:t>Při koordinaci výpočtu technických rezerv musí </a:t>
            </a:r>
            <a:r>
              <a:rPr lang="cs-CZ" sz="2000" dirty="0" err="1" smtClean="0"/>
              <a:t>pojistněmatematická</a:t>
            </a:r>
            <a:r>
              <a:rPr lang="cs-CZ" sz="2000" dirty="0" smtClean="0"/>
              <a:t> funkce zahrnovat všechny tyto úkoly:</a:t>
            </a:r>
          </a:p>
          <a:p>
            <a:pPr marL="400050" lvl="1" indent="0">
              <a:buNone/>
            </a:pPr>
            <a:r>
              <a:rPr lang="cs-CZ" sz="1800" dirty="0" smtClean="0"/>
              <a:t>f) posuzovat relevantní informace, které poskytují finanční trhy, a obecně dostupné údaje o upisovacích rizicích a zajistit integraci těchto informací a údajů do posuzování technických rezerv;</a:t>
            </a:r>
          </a:p>
          <a:p>
            <a:pPr marL="400050" lvl="1" indent="0">
              <a:buNone/>
            </a:pPr>
            <a:r>
              <a:rPr lang="cs-CZ" sz="1800" dirty="0" smtClean="0"/>
              <a:t>g) porovnávat veškeré podstatné meziroční rozdíly ve výpočtu technických rezerv a odůvodnit je;</a:t>
            </a:r>
          </a:p>
          <a:p>
            <a:pPr marL="400050" lvl="1" indent="0">
              <a:buNone/>
            </a:pPr>
            <a:r>
              <a:rPr lang="cs-CZ" sz="1800" dirty="0" smtClean="0"/>
              <a:t>h) zajistit, aby bylo prováděno náležité posouzení opcí a záruk, jež obsahují pojistné a zajistné smlouvy. </a:t>
            </a:r>
            <a:endParaRPr lang="cs-CZ" sz="1800" dirty="0"/>
          </a:p>
        </p:txBody>
      </p:sp>
      <p:sp>
        <p:nvSpPr>
          <p:cNvPr id="6" name="TextovéPole 2"/>
          <p:cNvSpPr txBox="1"/>
          <p:nvPr/>
        </p:nvSpPr>
        <p:spPr>
          <a:xfrm>
            <a:off x="5560842" y="1763927"/>
            <a:ext cx="6462836" cy="507831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cs-CZ" b="1" dirty="0" smtClean="0"/>
              <a:t>f)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Co všechno jsou relevantní informace?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Plánované legislativní změny, informace od ČKP, ČSÚ </a:t>
            </a:r>
            <a:r>
              <a:rPr lang="en-US" dirty="0" err="1" smtClean="0"/>
              <a:t>atd</a:t>
            </a:r>
            <a:r>
              <a:rPr lang="en-US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 </a:t>
            </a:r>
            <a:r>
              <a:rPr lang="en-US" dirty="0" err="1" smtClean="0"/>
              <a:t>Zda</a:t>
            </a:r>
            <a:r>
              <a:rPr lang="cs-CZ" dirty="0" smtClean="0"/>
              <a:t> AF něco významného při posouzení rezerv nepřehlédla. Např. ČKP vydá odhady dopadů NOZu a AF při posouzení zohlední (i formou názoru, že nebude mít na její portfolio dopad).</a:t>
            </a:r>
          </a:p>
          <a:p>
            <a:r>
              <a:rPr lang="cs-CZ" b="1" dirty="0" smtClean="0"/>
              <a:t>g)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Co všechno rozumíme pod pojmem výpočet?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Metodik</a:t>
            </a:r>
            <a:r>
              <a:rPr lang="en-US" dirty="0" smtClean="0"/>
              <a:t>a</a:t>
            </a:r>
            <a:r>
              <a:rPr lang="cs-CZ" dirty="0" smtClean="0"/>
              <a:t> výpočtu. </a:t>
            </a:r>
            <a:r>
              <a:rPr lang="en-US" dirty="0" err="1" smtClean="0"/>
              <a:t>Zde</a:t>
            </a:r>
            <a:r>
              <a:rPr lang="en-US" dirty="0" smtClean="0"/>
              <a:t> ne</a:t>
            </a:r>
            <a:r>
              <a:rPr lang="cs-CZ" dirty="0" smtClean="0"/>
              <a:t>řeším, kdo počítal a výsledek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Jde o to, jak a proč se rezervy změnily. Všechny změny zveřejnit a říct důvody a dopady. Kvantitativně i kvalitativně, metody i procesy.</a:t>
            </a:r>
            <a:r>
              <a:rPr lang="cs-CZ" b="1" dirty="0" smtClean="0"/>
              <a:t> </a:t>
            </a:r>
            <a:r>
              <a:rPr lang="cs-CZ" dirty="0" smtClean="0"/>
              <a:t>To obsahuje i obranu proti střetu zájmů a pokusům o ovlivnění rezerv.</a:t>
            </a:r>
          </a:p>
          <a:p>
            <a:r>
              <a:rPr lang="cs-CZ" b="1" dirty="0" smtClean="0"/>
              <a:t>h)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Co si pod tím představujeme?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V ŽP, že mám stochastický model. Uvést seznam materiálních opcí, které v portfoliu mám, a popis jak s nimi zacházím vč. posouzení jejich </a:t>
            </a:r>
            <a:r>
              <a:rPr lang="cs-CZ" dirty="0" err="1" smtClean="0"/>
              <a:t>materiality</a:t>
            </a:r>
            <a:r>
              <a:rPr lang="cs-CZ" dirty="0" smtClean="0"/>
              <a:t>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2115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TR – </a:t>
            </a:r>
            <a:r>
              <a:rPr lang="cs-CZ" dirty="0" smtClean="0"/>
              <a:t>48/1b) přiměřenost metod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15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>
          <a:xfrm>
            <a:off x="304800" y="1790700"/>
            <a:ext cx="11734800" cy="5067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dirty="0" smtClean="0">
                <a:solidFill>
                  <a:schemeClr val="accent2">
                    <a:lumMod val="75000"/>
                  </a:schemeClr>
                </a:solidFill>
              </a:rPr>
              <a:t>48/1b) zajišťuje </a:t>
            </a:r>
            <a:r>
              <a:rPr lang="cs-CZ" sz="2000" dirty="0">
                <a:solidFill>
                  <a:schemeClr val="accent2">
                    <a:lumMod val="75000"/>
                  </a:schemeClr>
                </a:solidFill>
              </a:rPr>
              <a:t>přiměřenost používaných metodik a podkladových modelů, jakož i předpokladů učiněných při výpočtu technických </a:t>
            </a:r>
            <a:r>
              <a:rPr lang="cs-CZ" sz="2000" dirty="0" smtClean="0">
                <a:solidFill>
                  <a:schemeClr val="accent2">
                    <a:lumMod val="75000"/>
                  </a:schemeClr>
                </a:solidFill>
              </a:rPr>
              <a:t>rezerv</a:t>
            </a:r>
            <a:endParaRPr lang="cs-CZ" sz="20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cs-CZ" sz="2000" i="1" dirty="0" smtClean="0">
                <a:solidFill>
                  <a:srgbClr val="0070C0"/>
                </a:solidFill>
              </a:rPr>
              <a:t>L2 </a:t>
            </a:r>
            <a:r>
              <a:rPr lang="cs-CZ" sz="2000" i="1" dirty="0">
                <a:solidFill>
                  <a:srgbClr val="0070C0"/>
                </a:solidFill>
              </a:rPr>
              <a:t>Článek 272 odst. </a:t>
            </a:r>
            <a:r>
              <a:rPr lang="cs-CZ" sz="2000" i="1" dirty="0" smtClean="0">
                <a:solidFill>
                  <a:srgbClr val="0070C0"/>
                </a:solidFill>
              </a:rPr>
              <a:t>2</a:t>
            </a:r>
            <a:endParaRPr lang="cs-CZ" sz="2000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cs-CZ" sz="2000" dirty="0" smtClean="0"/>
              <a:t>Pojistněmatematická </a:t>
            </a:r>
            <a:r>
              <a:rPr lang="cs-CZ" sz="2000" dirty="0"/>
              <a:t>funkce posuzuje, zda metodiky a předpoklady používané při výpočtu technických rezerv jsou vhodné pro konkrétní druhy pojištění poskytované pojišťovnou nebo zajišťovnou a z hlediska způsobu řízení její činnosti, a to s ohledem na dostupné </a:t>
            </a:r>
            <a:r>
              <a:rPr lang="cs-CZ" sz="2000" dirty="0" smtClean="0"/>
              <a:t>údaje.</a:t>
            </a:r>
          </a:p>
        </p:txBody>
      </p:sp>
      <p:sp>
        <p:nvSpPr>
          <p:cNvPr id="6" name="TextovéPole 2"/>
          <p:cNvSpPr txBox="1"/>
          <p:nvPr/>
        </p:nvSpPr>
        <p:spPr>
          <a:xfrm>
            <a:off x="401988" y="4043089"/>
            <a:ext cx="11424063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smtClean="0"/>
              <a:t>AF případně dává doporučení na zlepšení.  Má při tom zohledňovat, jak společnost funguje (způsob řízení, homogenita portfolia).</a:t>
            </a:r>
          </a:p>
        </p:txBody>
      </p:sp>
    </p:spTree>
    <p:extLst>
      <p:ext uri="{BB962C8B-B14F-4D97-AF65-F5344CB8AC3E}">
        <p14:creationId xmlns:p14="http://schemas.microsoft.com/office/powerpoint/2010/main" val="387390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TR – </a:t>
            </a:r>
            <a:r>
              <a:rPr lang="cs-CZ" dirty="0" smtClean="0"/>
              <a:t>48/1b) přiměřenost metod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16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>
          <a:xfrm>
            <a:off x="304800" y="1790699"/>
            <a:ext cx="11734800" cy="388676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2000" i="1" dirty="0">
                <a:solidFill>
                  <a:srgbClr val="0070C0"/>
                </a:solidFill>
              </a:rPr>
              <a:t>L3 TR</a:t>
            </a:r>
          </a:p>
          <a:p>
            <a:pPr marL="0" indent="0">
              <a:buNone/>
            </a:pPr>
            <a:r>
              <a:rPr lang="cs-CZ" sz="2000" b="1" dirty="0"/>
              <a:t>Přezkoumání a ověření kvality údajů</a:t>
            </a:r>
            <a:endParaRPr lang="cs-CZ" sz="2000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cs-CZ" sz="2000" dirty="0"/>
              <a:t>1.23. Pojišťovny a zajišťovny dbají na to, aby </a:t>
            </a:r>
            <a:r>
              <a:rPr lang="cs-CZ" sz="2000" dirty="0" err="1"/>
              <a:t>pojistněmatematická</a:t>
            </a:r>
            <a:r>
              <a:rPr lang="cs-CZ" sz="2000" dirty="0"/>
              <a:t> funkce brala v úvahu vztah mezi závěry analýzy kvality údajů a výběrem metod, které se použijí k ocenění technických rezerv. </a:t>
            </a:r>
          </a:p>
          <a:p>
            <a:pPr marL="0" indent="0">
              <a:buNone/>
            </a:pPr>
            <a:r>
              <a:rPr lang="cs-CZ" sz="2000" dirty="0"/>
              <a:t>1.24. Pojišťovny a zajišťovny dbají na to, aby </a:t>
            </a:r>
            <a:r>
              <a:rPr lang="cs-CZ" sz="2000" dirty="0" err="1"/>
              <a:t>pojistněmatematická</a:t>
            </a:r>
            <a:r>
              <a:rPr lang="cs-CZ" sz="2000" dirty="0"/>
              <a:t> funkce analyzovala, nakolik použité údaje odpovídajícím způsobem podporují předpoklady, z nichž vycházejí metodiky, které se použijí při ocenění technických rezerv. Pokud údaje dané metodiky dostatečně nepodporují, pojišťovna nebo zajišťovna zvolí jinou metodiku. </a:t>
            </a:r>
          </a:p>
          <a:p>
            <a:pPr marL="0" indent="0">
              <a:buNone/>
            </a:pPr>
            <a:r>
              <a:rPr lang="cs-CZ" sz="2000" dirty="0"/>
              <a:t>1.25. Při posuzování úplnosti údajů pojišťovny a zajišťovny dbají na to, aby </a:t>
            </a:r>
            <a:r>
              <a:rPr lang="cs-CZ" sz="2000" dirty="0" err="1"/>
              <a:t>pojistněmatematická</a:t>
            </a:r>
            <a:r>
              <a:rPr lang="cs-CZ" sz="2000" dirty="0"/>
              <a:t> funkce brala v úvahu, zda počet pozorování a podrobnost dostupných údajů splňují požadavky, které musí být pro použití dané metodiky splněny u vstupních údajů. </a:t>
            </a:r>
            <a:endParaRPr lang="cs-CZ" sz="2000" i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cs-CZ" sz="2000" b="1" dirty="0"/>
              <a:t>Posouzení přiměřenosti </a:t>
            </a:r>
            <a:endParaRPr lang="cs-CZ" sz="2000" b="1" dirty="0" smtClean="0"/>
          </a:p>
          <a:p>
            <a:pPr marL="0" indent="0">
              <a:buNone/>
            </a:pPr>
            <a:r>
              <a:rPr lang="cs-CZ" sz="2000" dirty="0" smtClean="0"/>
              <a:t>1.83</a:t>
            </a:r>
            <a:r>
              <a:rPr lang="cs-CZ" sz="2000" dirty="0"/>
              <a:t>. Pojišťovny a zajišťovny dbají na to, aby pojistněmatematická funkce byla schopna vysvětlit, které metody se používají k výpočtu technických rezerv a proč byly zvoleny. </a:t>
            </a:r>
          </a:p>
        </p:txBody>
      </p:sp>
      <p:sp>
        <p:nvSpPr>
          <p:cNvPr id="6" name="TextovéPole 2"/>
          <p:cNvSpPr txBox="1"/>
          <p:nvPr/>
        </p:nvSpPr>
        <p:spPr>
          <a:xfrm>
            <a:off x="388340" y="5595582"/>
            <a:ext cx="11424063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smtClean="0"/>
              <a:t>AF má být schopna vysvětlit, proč byly metody zvoleny. Jak bychom udělali?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Nemám žádnou lepší metodu. Případně žádná jiná metoda neexistuje.</a:t>
            </a:r>
          </a:p>
          <a:p>
            <a:pPr lvl="1">
              <a:buFont typeface="Arial" pitchFamily="34" charset="0"/>
              <a:buChar char="•"/>
            </a:pPr>
            <a:r>
              <a:rPr lang="cs-CZ" sz="2000" dirty="0" smtClean="0"/>
              <a:t>Neplánujeme nikde psát, proč byly metody zvoleny. V případě potřeby jen ústní vysvětlení.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55805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TR – </a:t>
            </a:r>
            <a:r>
              <a:rPr lang="cs-CZ" dirty="0" smtClean="0"/>
              <a:t>48/1c) kvalita dat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17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>
          <a:xfrm>
            <a:off x="304800" y="1790700"/>
            <a:ext cx="11734800" cy="46219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dirty="0" smtClean="0">
                <a:solidFill>
                  <a:schemeClr val="accent2">
                    <a:lumMod val="75000"/>
                  </a:schemeClr>
                </a:solidFill>
              </a:rPr>
              <a:t>48/1c) </a:t>
            </a:r>
            <a:r>
              <a:rPr lang="cs-CZ" sz="2000" dirty="0">
                <a:solidFill>
                  <a:schemeClr val="accent2">
                    <a:lumMod val="75000"/>
                  </a:schemeClr>
                </a:solidFill>
              </a:rPr>
              <a:t>posuzuje dostatečnost a kvalitu údajů používaných při výpočtu technických </a:t>
            </a:r>
            <a:r>
              <a:rPr lang="cs-CZ" sz="2000" dirty="0" smtClean="0">
                <a:solidFill>
                  <a:schemeClr val="accent2">
                    <a:lumMod val="75000"/>
                  </a:schemeClr>
                </a:solidFill>
              </a:rPr>
              <a:t>rezerv</a:t>
            </a:r>
            <a:endParaRPr lang="cs-CZ" sz="20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cs-CZ" sz="2000" i="1" dirty="0">
                <a:solidFill>
                  <a:srgbClr val="0070C0"/>
                </a:solidFill>
              </a:rPr>
              <a:t>L2 Článek 272 odst. </a:t>
            </a:r>
            <a:r>
              <a:rPr lang="cs-CZ" sz="2000" i="1" dirty="0" smtClean="0">
                <a:solidFill>
                  <a:srgbClr val="0070C0"/>
                </a:solidFill>
              </a:rPr>
              <a:t>3</a:t>
            </a:r>
            <a:endParaRPr lang="cs-CZ" sz="2000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cs-CZ" sz="2000" dirty="0" err="1" smtClean="0"/>
              <a:t>Pojistněmatematická</a:t>
            </a:r>
            <a:r>
              <a:rPr lang="cs-CZ" sz="2000" dirty="0" smtClean="0"/>
              <a:t> </a:t>
            </a:r>
            <a:r>
              <a:rPr lang="cs-CZ" sz="2000" dirty="0"/>
              <a:t>funkce posuzuje, zda systémy informačních technologií používané při výpočtu technických rezerv dostatečně podporují pojistněmatematické a statistické postupy. </a:t>
            </a:r>
            <a:endParaRPr lang="cs-CZ" sz="2000" dirty="0" smtClean="0"/>
          </a:p>
          <a:p>
            <a:pPr marL="0" indent="0">
              <a:buNone/>
            </a:pPr>
            <a:endParaRPr lang="cs-CZ" sz="2000" i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cs-CZ" sz="2000" i="1" dirty="0" smtClean="0">
                <a:solidFill>
                  <a:srgbClr val="0070C0"/>
                </a:solidFill>
              </a:rPr>
              <a:t>L3 </a:t>
            </a:r>
            <a:r>
              <a:rPr lang="cs-CZ" sz="2000" i="1" dirty="0">
                <a:solidFill>
                  <a:srgbClr val="0070C0"/>
                </a:solidFill>
              </a:rPr>
              <a:t>Gov</a:t>
            </a:r>
          </a:p>
          <a:p>
            <a:pPr marL="0" indent="0">
              <a:buNone/>
            </a:pPr>
            <a:r>
              <a:rPr lang="sv-SE" sz="2000" b="1" dirty="0"/>
              <a:t>Obecný pokyn 48 – Kvalita údajů </a:t>
            </a:r>
            <a:endParaRPr lang="sv-SE" sz="2000" dirty="0"/>
          </a:p>
          <a:p>
            <a:pPr marL="0" indent="0">
              <a:buNone/>
            </a:pPr>
            <a:r>
              <a:rPr lang="cs-CZ" sz="2000" dirty="0"/>
              <a:t>1.97. Společnost by měla požadovat, že </a:t>
            </a:r>
            <a:r>
              <a:rPr lang="cs-CZ" sz="2000" dirty="0" err="1"/>
              <a:t>pojistněmatematická</a:t>
            </a:r>
            <a:r>
              <a:rPr lang="cs-CZ" sz="2000" dirty="0"/>
              <a:t> funkce společnosti porovnává soulad interních a externích údajů používaných při výpočtu technických rezerv s normami kvality údajů stanovenými ve směrnici Solventnost II a aby v zájmu zvýšení kvality údajů případně předložila doporučení týkající se interních postupů, aby bylo zajištěno, že společnost bude schopna splňovat příslušný požadavek směrnice Solventnost II. </a:t>
            </a:r>
            <a:r>
              <a:rPr lang="en-US" sz="2000" dirty="0" smtClean="0"/>
              <a:t> </a:t>
            </a:r>
            <a:endParaRPr lang="cs-CZ" sz="2000" dirty="0" smtClean="0"/>
          </a:p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endParaRPr lang="en-US" sz="2000" dirty="0"/>
          </a:p>
          <a:p>
            <a:pPr marL="400050" lvl="1" indent="0">
              <a:buNone/>
            </a:pPr>
            <a:endParaRPr lang="cs-CZ" sz="2000" dirty="0"/>
          </a:p>
        </p:txBody>
      </p:sp>
      <p:sp>
        <p:nvSpPr>
          <p:cNvPr id="6" name="TextovéPole 2"/>
          <p:cNvSpPr txBox="1"/>
          <p:nvPr/>
        </p:nvSpPr>
        <p:spPr>
          <a:xfrm>
            <a:off x="279159" y="5626251"/>
            <a:ext cx="11424063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smtClean="0"/>
              <a:t>Soulad interních a externích dat se standardy kvality dat (vhodnost, přesnost, úplnost). Interní a externí data chápeme ve vztahu společnost/vnější svět (plyne z Guideline 8 pro technické rezervy).</a:t>
            </a:r>
          </a:p>
        </p:txBody>
      </p:sp>
      <p:sp>
        <p:nvSpPr>
          <p:cNvPr id="7" name="TextovéPole 2"/>
          <p:cNvSpPr txBox="1"/>
          <p:nvPr/>
        </p:nvSpPr>
        <p:spPr>
          <a:xfrm>
            <a:off x="376967" y="3199224"/>
            <a:ext cx="11424063" cy="4001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smtClean="0"/>
              <a:t>AF má posoudit kvalitu a dostatečnost dat.</a:t>
            </a:r>
          </a:p>
        </p:txBody>
      </p:sp>
    </p:spTree>
    <p:extLst>
      <p:ext uri="{BB962C8B-B14F-4D97-AF65-F5344CB8AC3E}">
        <p14:creationId xmlns:p14="http://schemas.microsoft.com/office/powerpoint/2010/main" val="93146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TR – </a:t>
            </a:r>
            <a:r>
              <a:rPr lang="cs-CZ" dirty="0" smtClean="0"/>
              <a:t>48/1c) kvalita dat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18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>
          <a:xfrm>
            <a:off x="304800" y="1790700"/>
            <a:ext cx="11887200" cy="5067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1800" i="1" dirty="0" smtClean="0">
                <a:solidFill>
                  <a:srgbClr val="0070C0"/>
                </a:solidFill>
              </a:rPr>
              <a:t>L3 TR </a:t>
            </a:r>
          </a:p>
          <a:p>
            <a:pPr marL="0" indent="0">
              <a:buNone/>
            </a:pPr>
            <a:r>
              <a:rPr lang="cs-CZ" sz="2000" b="1" dirty="0" smtClean="0"/>
              <a:t>Přezkoumání </a:t>
            </a:r>
            <a:r>
              <a:rPr lang="cs-CZ" sz="2000" b="1" dirty="0"/>
              <a:t>a ověření kvality údajů </a:t>
            </a:r>
            <a:endParaRPr lang="cs-CZ" sz="2000" b="1" dirty="0" smtClean="0"/>
          </a:p>
          <a:p>
            <a:pPr marL="0" indent="0">
              <a:buNone/>
            </a:pPr>
            <a:r>
              <a:rPr lang="cs-CZ" sz="2000" dirty="0" smtClean="0"/>
              <a:t>1.20</a:t>
            </a:r>
            <a:r>
              <a:rPr lang="cs-CZ" sz="2000" dirty="0"/>
              <a:t>. Pojišťovny a zajišťovny dbají na to, aby </a:t>
            </a:r>
            <a:r>
              <a:rPr lang="cs-CZ" sz="2000" dirty="0" err="1"/>
              <a:t>pojistněmatematická</a:t>
            </a:r>
            <a:r>
              <a:rPr lang="cs-CZ" sz="2000" dirty="0"/>
              <a:t> funkce posuzovala správnost a úplnost údajů dostatečnou kontrolou tak, aby byla splněna kritéria podle předchozích obecných pokynů a aby bylo umožněno zjištění relevantních nedostatků. </a:t>
            </a:r>
          </a:p>
          <a:p>
            <a:pPr marL="0" indent="0">
              <a:buNone/>
            </a:pPr>
            <a:r>
              <a:rPr lang="cs-CZ" sz="2000" dirty="0" smtClean="0"/>
              <a:t>1.21</a:t>
            </a:r>
            <a:r>
              <a:rPr lang="cs-CZ" sz="2000" dirty="0"/>
              <a:t>. Pojišťovny a zajišťovny dbají na to, aby se toto posouzení provádělo na dostatečně podrobné úrovni. </a:t>
            </a:r>
          </a:p>
          <a:p>
            <a:pPr marL="0" indent="0">
              <a:buNone/>
            </a:pPr>
            <a:r>
              <a:rPr lang="cs-CZ" sz="2000" dirty="0"/>
              <a:t>1.22. Pojišťovny a zajišťovny dbají na to, aby </a:t>
            </a:r>
            <a:r>
              <a:rPr lang="cs-CZ" sz="2000" dirty="0" err="1"/>
              <a:t>pojistněmatematická</a:t>
            </a:r>
            <a:r>
              <a:rPr lang="cs-CZ" sz="2000" dirty="0"/>
              <a:t> funkce zohledňovala závěry relevantních analýz, které byly provedeny při externím přezkoumání, dochází-li k přezkoumání kvality údajů v souvislosti s výpočtem technických rezerv. </a:t>
            </a:r>
          </a:p>
          <a:p>
            <a:pPr marL="0" indent="0">
              <a:buNone/>
            </a:pPr>
            <a:r>
              <a:rPr lang="cs-CZ" sz="2000" dirty="0"/>
              <a:t>1.26. Pojišťovny a zajišťovny vyžadují, aby </a:t>
            </a:r>
            <a:r>
              <a:rPr lang="cs-CZ" sz="2000" dirty="0" err="1"/>
              <a:t>pojistněmatematická</a:t>
            </a:r>
            <a:r>
              <a:rPr lang="cs-CZ" sz="2000" dirty="0"/>
              <a:t> funkce brala při ověřování údajů v úvahu zdroj údajů a jejich zamýšlené použití. </a:t>
            </a:r>
          </a:p>
          <a:p>
            <a:pPr marL="0" indent="0">
              <a:buNone/>
            </a:pPr>
            <a:r>
              <a:rPr lang="cs-CZ" sz="2000" dirty="0" smtClean="0"/>
              <a:t>1.28</a:t>
            </a:r>
            <a:r>
              <a:rPr lang="cs-CZ" sz="2000" dirty="0"/>
              <a:t>. Pojišťovny a zajišťovny dbají na to, aby v rámci koordinace technických rezerv pojistněmatematická funkce také koordinovala posouzení a ověření relevantních údajů, které se použijí při ocenění</a:t>
            </a:r>
            <a:r>
              <a:rPr lang="cs-CZ" sz="2000" dirty="0" smtClean="0"/>
              <a:t>.</a:t>
            </a:r>
            <a:endParaRPr lang="en-US" sz="2000" dirty="0"/>
          </a:p>
          <a:p>
            <a:pPr marL="400050" lvl="1" indent="0">
              <a:buNone/>
            </a:pPr>
            <a:endParaRPr lang="cs-CZ" sz="1600" dirty="0"/>
          </a:p>
        </p:txBody>
      </p:sp>
      <p:sp>
        <p:nvSpPr>
          <p:cNvPr id="6" name="TextovéPole 2"/>
          <p:cNvSpPr txBox="1"/>
          <p:nvPr/>
        </p:nvSpPr>
        <p:spPr>
          <a:xfrm>
            <a:off x="401989" y="6199457"/>
            <a:ext cx="11424063" cy="4001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smtClean="0"/>
              <a:t>1.22</a:t>
            </a:r>
            <a:r>
              <a:rPr lang="cs-CZ" sz="2000" b="1" dirty="0" smtClean="0"/>
              <a:t>: </a:t>
            </a:r>
            <a:r>
              <a:rPr lang="cs-CZ" sz="2000" dirty="0" smtClean="0"/>
              <a:t>Externí přezkoumání chápeme jako externí audit nebo skupinové review.</a:t>
            </a:r>
          </a:p>
        </p:txBody>
      </p:sp>
    </p:spTree>
    <p:extLst>
      <p:ext uri="{BB962C8B-B14F-4D97-AF65-F5344CB8AC3E}">
        <p14:creationId xmlns:p14="http://schemas.microsoft.com/office/powerpoint/2010/main" val="175154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TR – </a:t>
            </a:r>
            <a:r>
              <a:rPr lang="cs-CZ" dirty="0" smtClean="0"/>
              <a:t>48/1c) kvalita dat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19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i="1" dirty="0" smtClean="0">
                <a:solidFill>
                  <a:srgbClr val="0070C0"/>
                </a:solidFill>
              </a:rPr>
              <a:t>L3 TR </a:t>
            </a:r>
          </a:p>
          <a:p>
            <a:pPr marL="0" indent="0">
              <a:buNone/>
            </a:pPr>
            <a:r>
              <a:rPr lang="cs-CZ" sz="2000" b="1" dirty="0"/>
              <a:t>Přezkoumání a ověření kvality údajů </a:t>
            </a:r>
          </a:p>
          <a:p>
            <a:pPr marL="0" indent="0">
              <a:buNone/>
            </a:pPr>
            <a:r>
              <a:rPr lang="es-ES" sz="2000" dirty="0"/>
              <a:t>1.29. Koordinací se rozumí nejméně: </a:t>
            </a:r>
          </a:p>
          <a:p>
            <a:pPr marL="800100" lvl="2" indent="0">
              <a:buNone/>
            </a:pPr>
            <a:r>
              <a:rPr lang="cs-CZ" sz="1600" dirty="0"/>
              <a:t>a) výběr údajů, které se při ocenění použijí, a to s přihlédnutím ke kritériu přesnosti, vhodnosti a úplnosti údajů při zohlednění metodik, které jsou pro výpočet nejvhodnější. K tomu se použijí odpovídající nástroje, kterými se provede kontrola případných významných rozdílů zjištěných v údajích z jednoho roku a v dalších příslušných analýzách; </a:t>
            </a:r>
          </a:p>
          <a:p>
            <a:pPr marL="800100" lvl="2" indent="0">
              <a:buNone/>
            </a:pPr>
            <a:r>
              <a:rPr lang="cs-CZ" sz="1600" dirty="0"/>
              <a:t>b) podání zprávy o doporučeních ke zlepšení interních procesů, která se považují za relevantní pro lepší dodržování kritérií podle bodu a); </a:t>
            </a:r>
          </a:p>
          <a:p>
            <a:pPr marL="800100" lvl="2" indent="0">
              <a:buNone/>
            </a:pPr>
            <a:r>
              <a:rPr lang="cs-CZ" sz="1600" dirty="0"/>
              <a:t>c) určení případů, které vyžadují dodatečné externí údaje; </a:t>
            </a:r>
          </a:p>
          <a:p>
            <a:pPr marL="800100" lvl="2" indent="0">
              <a:buNone/>
            </a:pPr>
            <a:r>
              <a:rPr lang="cs-CZ" sz="1600" dirty="0"/>
              <a:t>d) posouzení kvality externích údajů stejně jako u interních údajů, se zvláštním důrazem na to, zda se pro zlepšení kvality interních údajů vyžadují tržní údaje, kdy by se měly tržní údaje případně použít, zda dostupné údaje zkvalitnit, a případně jak; </a:t>
            </a:r>
            <a:endParaRPr lang="cs-CZ" sz="1600" b="1" dirty="0" smtClean="0"/>
          </a:p>
        </p:txBody>
      </p:sp>
      <p:sp>
        <p:nvSpPr>
          <p:cNvPr id="6" name="TextovéPole 2"/>
          <p:cNvSpPr txBox="1"/>
          <p:nvPr/>
        </p:nvSpPr>
        <p:spPr>
          <a:xfrm>
            <a:off x="374693" y="5082784"/>
            <a:ext cx="11424063" cy="147732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 smtClean="0"/>
              <a:t>Posouzení, zda máme dostatečná interní data. Pokud ne, bereme nějaká externí (např. trh, skupina) a dáváme doporučení ke zlepšení interních procesů, abychom se k interním datům dopracovali.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Validaci dat může provádět někdo jiný než AF. AF pak dostává výsledky kontrol a říká, jaké kontroly se mají provádět. Přitom je nutné rozlišit relevantní data od těch nerelevantních (např. adresa </a:t>
            </a:r>
            <a:r>
              <a:rPr lang="cs-CZ" dirty="0" err="1" smtClean="0"/>
              <a:t>pojistníka</a:t>
            </a:r>
            <a:r>
              <a:rPr lang="cs-CZ" dirty="0" smtClean="0"/>
              <a:t>).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Za datovou kvalitu AF neodpovídá. AF ji posuzuje, doporučuje zlepšení a bere v úvahu při posouzení technických rezerv.</a:t>
            </a:r>
          </a:p>
        </p:txBody>
      </p:sp>
    </p:spTree>
    <p:extLst>
      <p:ext uri="{BB962C8B-B14F-4D97-AF65-F5344CB8AC3E}">
        <p14:creationId xmlns:p14="http://schemas.microsoft.com/office/powerpoint/2010/main" val="420796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TR – </a:t>
            </a:r>
            <a:r>
              <a:rPr lang="cs-CZ" dirty="0" smtClean="0"/>
              <a:t>48/1c) kvalita dat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20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>
          <a:xfrm>
            <a:off x="304800" y="1790700"/>
            <a:ext cx="6696501" cy="50673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sz="2000" i="1" dirty="0" smtClean="0">
                <a:solidFill>
                  <a:srgbClr val="0070C0"/>
                </a:solidFill>
              </a:rPr>
              <a:t>L3 TR </a:t>
            </a:r>
          </a:p>
          <a:p>
            <a:pPr marL="0" indent="0">
              <a:buNone/>
            </a:pPr>
            <a:r>
              <a:rPr lang="cs-CZ" sz="2000" b="1" dirty="0"/>
              <a:t>Omezení údajů </a:t>
            </a:r>
            <a:endParaRPr lang="cs-CZ" sz="2000" b="1" dirty="0" smtClean="0"/>
          </a:p>
          <a:p>
            <a:pPr marL="0" indent="0">
              <a:buNone/>
            </a:pPr>
            <a:r>
              <a:rPr lang="cs-CZ" sz="2000" dirty="0"/>
              <a:t>1.30. Pojišťovny a zajišťovny dbají na to, aby </a:t>
            </a:r>
            <a:r>
              <a:rPr lang="cs-CZ" sz="2000" dirty="0" err="1"/>
              <a:t>pojistněmatematická</a:t>
            </a:r>
            <a:r>
              <a:rPr lang="cs-CZ" sz="2000" dirty="0"/>
              <a:t> funkce posuzovala přesnost, úplnost a vhodnost údajů tak, aby zjistila jejich případná významná omezení. Jsou-li taková omezení zjištěna, je třeba také zjistit jejich zdroje. </a:t>
            </a:r>
          </a:p>
          <a:p>
            <a:pPr marL="0" indent="0">
              <a:buNone/>
            </a:pPr>
            <a:r>
              <a:rPr lang="cs-CZ" sz="2000" dirty="0"/>
              <a:t>1.31. Ke zjištění a posouzení důsledků případných nedostatků, které by mohly ovlivnit plnění požadavků kvality údajů, pojišťovny a zajišťovny dbají na to, aby </a:t>
            </a:r>
            <a:r>
              <a:rPr lang="cs-CZ" sz="2000" dirty="0" err="1"/>
              <a:t>pojistněmatematická</a:t>
            </a:r>
            <a:r>
              <a:rPr lang="cs-CZ" sz="2000" dirty="0"/>
              <a:t> funkce zohledňovala všechny dostupné relevantní dokumenty týkající se interních procesů a postupů sběru, ukládání a ověřování údajů, které se používají pro oceňování technických rezerv, a v případě potřeby získávala konkrétnější údaje od pracovníků, kteří se těchto procesů účastní. </a:t>
            </a:r>
          </a:p>
          <a:p>
            <a:pPr marL="0" indent="0">
              <a:buNone/>
            </a:pPr>
            <a:r>
              <a:rPr lang="cs-CZ" sz="2000" dirty="0"/>
              <a:t>1.32. Pojišťovny a zajišťovny také dbají na to, aby </a:t>
            </a:r>
            <a:r>
              <a:rPr lang="cs-CZ" sz="2000" dirty="0" err="1"/>
              <a:t>pojistněmatematická</a:t>
            </a:r>
            <a:r>
              <a:rPr lang="cs-CZ" sz="2000" dirty="0"/>
              <a:t> funkce koordinovala příslušné činnosti, které slouží k posuzování důsledků nedostatků zjištěných u dostupných údajů pro výpočet technických rezerv, tak, aby zjistila, zda jsou dostupné údaje pro zamýšlený účel vhodné, nebo zda je třeba získat údaje jiné. </a:t>
            </a:r>
          </a:p>
          <a:p>
            <a:pPr marL="0" indent="0">
              <a:buNone/>
            </a:pPr>
            <a:r>
              <a:rPr lang="cs-CZ" sz="2000" dirty="0"/>
              <a:t>1.33. Jsou-li u údajů zjištěny nedostatky, pojišťovny a zajišťovny zajistí, aby </a:t>
            </a:r>
            <a:r>
              <a:rPr lang="cs-CZ" sz="2000" dirty="0" err="1"/>
              <a:t>pojistněmatematická</a:t>
            </a:r>
            <a:r>
              <a:rPr lang="cs-CZ" sz="2000" dirty="0"/>
              <a:t> funkce posoudila, zda lze s ohledem na účel údajů jejich kvalitu zlepšit jejich úpravou nebo doplněním.</a:t>
            </a:r>
            <a:endParaRPr lang="en-US" sz="2000" dirty="0"/>
          </a:p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endParaRPr lang="en-US" sz="2000" dirty="0"/>
          </a:p>
          <a:p>
            <a:pPr marL="400050" lvl="1" indent="0">
              <a:buNone/>
            </a:pPr>
            <a:endParaRPr lang="cs-CZ" sz="2000" dirty="0"/>
          </a:p>
        </p:txBody>
      </p:sp>
      <p:sp>
        <p:nvSpPr>
          <p:cNvPr id="6" name="TextovéPole 2"/>
          <p:cNvSpPr txBox="1"/>
          <p:nvPr/>
        </p:nvSpPr>
        <p:spPr>
          <a:xfrm>
            <a:off x="7001301" y="2146073"/>
            <a:ext cx="4995081" cy="440120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smtClean="0"/>
              <a:t>Je potřeba zjistit zdroje případných omezení dat. Při posouzení má AF zohlednit všechny relevantní dokumenty k procesu zpracování dat, a pokud dokumenty neexistují, musí získat informace od pracovníků pojišťovny. AF to nemusí udělat osobně, může někoho pověřit.</a:t>
            </a:r>
          </a:p>
          <a:p>
            <a:pPr>
              <a:buFont typeface="Arial" pitchFamily="34" charset="0"/>
              <a:buChar char="•"/>
            </a:pPr>
            <a:endParaRPr lang="cs-CZ" sz="2000" dirty="0" smtClean="0"/>
          </a:p>
          <a:p>
            <a:pPr>
              <a:buFont typeface="Arial" pitchFamily="34" charset="0"/>
              <a:buChar char="•"/>
            </a:pPr>
            <a:endParaRPr lang="cs-CZ" sz="2000" dirty="0" smtClean="0"/>
          </a:p>
          <a:p>
            <a:pPr>
              <a:buFont typeface="Arial" pitchFamily="34" charset="0"/>
              <a:buChar char="•"/>
            </a:pPr>
            <a:endParaRPr lang="cs-CZ" sz="2000" dirty="0" smtClean="0"/>
          </a:p>
          <a:p>
            <a:r>
              <a:rPr lang="cs-CZ" sz="2000" dirty="0" smtClean="0"/>
              <a:t>1. AF zjistí problém a hledá řešení v aktuálním výpočtu. </a:t>
            </a:r>
          </a:p>
          <a:p>
            <a:r>
              <a:rPr lang="cs-CZ" sz="2000" dirty="0" smtClean="0"/>
              <a:t>2. AF doporučuje zlepšení, aby byl problém odstraněn (dlouhodobé hledisko). Oba kroky dokumentuje (např. v AF reportu).</a:t>
            </a:r>
          </a:p>
        </p:txBody>
      </p:sp>
    </p:spTree>
    <p:extLst>
      <p:ext uri="{BB962C8B-B14F-4D97-AF65-F5344CB8AC3E}">
        <p14:creationId xmlns:p14="http://schemas.microsoft.com/office/powerpoint/2010/main" val="293139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TR – </a:t>
            </a:r>
            <a:r>
              <a:rPr lang="cs-CZ" dirty="0" smtClean="0"/>
              <a:t>48/1c) kvalita dat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21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>
          <a:xfrm>
            <a:off x="304800" y="1790700"/>
            <a:ext cx="11734800" cy="5067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i="1" dirty="0" smtClean="0">
                <a:solidFill>
                  <a:srgbClr val="0070C0"/>
                </a:solidFill>
              </a:rPr>
              <a:t>L3 TR </a:t>
            </a:r>
          </a:p>
          <a:p>
            <a:pPr marL="0" indent="0">
              <a:buNone/>
            </a:pPr>
            <a:r>
              <a:rPr lang="cs-CZ" sz="2000" b="1" dirty="0"/>
              <a:t>Omezení údajů </a:t>
            </a:r>
            <a:endParaRPr lang="cs-CZ" sz="2000" b="1" dirty="0" smtClean="0"/>
          </a:p>
          <a:p>
            <a:pPr marL="0" indent="0">
              <a:buNone/>
            </a:pPr>
            <a:r>
              <a:rPr lang="cs-CZ" sz="2000" dirty="0" smtClean="0"/>
              <a:t>1.38</a:t>
            </a:r>
            <a:r>
              <a:rPr lang="cs-CZ" sz="2000" dirty="0"/>
              <a:t>. Pojišťovny a zajišťovny dbají na to, aby pojistněmatematická funkce řídicímu orgánu doporučovala, které postupy by mohly zlepšit kvalitu a kvantitu dostupných údajů. Za tímto účelem pojistněmatematická funkce zjišťuje zdroje významných omezení a navrhuje řešení. Při návrhu řešení bere v úvahu jeho účinnost a dobu potřebnou k jeho realizaci. </a:t>
            </a:r>
          </a:p>
          <a:p>
            <a:pPr marL="0" indent="0">
              <a:buNone/>
            </a:pPr>
            <a:r>
              <a:rPr lang="cs-CZ" sz="2000" dirty="0"/>
              <a:t>1.40. Pojišťovny a zajišťovny dbají na to, aby pojistněmatematická funkce dokumentovala omezení údajů, a to včetně nejméně: </a:t>
            </a:r>
          </a:p>
          <a:p>
            <a:pPr marL="400050" lvl="1" indent="0">
              <a:buNone/>
            </a:pPr>
            <a:r>
              <a:rPr lang="cs-CZ" sz="1600" dirty="0" smtClean="0"/>
              <a:t>a</a:t>
            </a:r>
            <a:r>
              <a:rPr lang="cs-CZ" sz="1600" dirty="0"/>
              <a:t>) popisu nedostatků včetně příčin a odkazů na jiné dokumenty, které je zjistily; </a:t>
            </a:r>
          </a:p>
          <a:p>
            <a:pPr marL="400050" lvl="1" indent="0">
              <a:buNone/>
            </a:pPr>
            <a:r>
              <a:rPr lang="cs-CZ" sz="1600" dirty="0" smtClean="0"/>
              <a:t>b</a:t>
            </a:r>
            <a:r>
              <a:rPr lang="cs-CZ" sz="1600" dirty="0"/>
              <a:t>) souhrnného vysvětlení dopadu nedostatků v rozsahu výpočtu technických rezerv co do jeho významnosti a způsobu, jak tento proces ovlivňuje; </a:t>
            </a:r>
          </a:p>
          <a:p>
            <a:pPr marL="400050" lvl="1" indent="0">
              <a:buNone/>
            </a:pPr>
            <a:r>
              <a:rPr lang="cs-CZ" sz="1600" dirty="0" smtClean="0"/>
              <a:t>c</a:t>
            </a:r>
            <a:r>
              <a:rPr lang="cs-CZ" sz="1600" dirty="0"/>
              <a:t>) popisu kroků, které pojistněmatematická funkce provedla ke zjištění nedostatků vedle případných dalších zdrojů a dokumentů; </a:t>
            </a:r>
          </a:p>
          <a:p>
            <a:pPr marL="400050" lvl="1" indent="0">
              <a:buNone/>
            </a:pPr>
            <a:r>
              <a:rPr lang="cs-CZ" sz="1600" dirty="0" smtClean="0"/>
              <a:t>d</a:t>
            </a:r>
            <a:r>
              <a:rPr lang="cs-CZ" sz="1600" dirty="0"/>
              <a:t>) popisu toho, jak lze tyto situace v krátkodobém termínu napravit, a včetně příslušných doporučení ke zlepšení kvality údajů v budoucnu. </a:t>
            </a:r>
          </a:p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endParaRPr lang="en-US" sz="2000" dirty="0"/>
          </a:p>
          <a:p>
            <a:pPr marL="400050" lvl="1" indent="0">
              <a:buNone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97201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TR – </a:t>
            </a:r>
            <a:r>
              <a:rPr lang="cs-CZ" dirty="0" smtClean="0"/>
              <a:t>48/1d) nejlepší odhady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22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dirty="0" smtClean="0">
                <a:solidFill>
                  <a:schemeClr val="accent2">
                    <a:lumMod val="75000"/>
                  </a:schemeClr>
                </a:solidFill>
              </a:rPr>
              <a:t>48/1d) </a:t>
            </a:r>
            <a:r>
              <a:rPr lang="cs-CZ" sz="2000" dirty="0">
                <a:solidFill>
                  <a:schemeClr val="accent2">
                    <a:lumMod val="75000"/>
                  </a:schemeClr>
                </a:solidFill>
              </a:rPr>
              <a:t>srovnává nejlepší odhady se </a:t>
            </a:r>
            <a:r>
              <a:rPr lang="cs-CZ" sz="2000" dirty="0" smtClean="0">
                <a:solidFill>
                  <a:schemeClr val="accent2">
                    <a:lumMod val="75000"/>
                  </a:schemeClr>
                </a:solidFill>
              </a:rPr>
              <a:t>zkušeností</a:t>
            </a:r>
            <a:endParaRPr lang="cs-CZ" sz="20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cs-CZ" sz="2000" i="1" dirty="0">
                <a:solidFill>
                  <a:srgbClr val="0070C0"/>
                </a:solidFill>
              </a:rPr>
              <a:t>L2 Článek 272 odst. </a:t>
            </a:r>
            <a:r>
              <a:rPr lang="cs-CZ" sz="2000" i="1" dirty="0" smtClean="0">
                <a:solidFill>
                  <a:srgbClr val="0070C0"/>
                </a:solidFill>
              </a:rPr>
              <a:t>4</a:t>
            </a:r>
          </a:p>
          <a:p>
            <a:pPr marL="0" indent="0">
              <a:buNone/>
            </a:pPr>
            <a:r>
              <a:rPr lang="cs-CZ" sz="2000" dirty="0" smtClean="0"/>
              <a:t>Pojistněmatematická </a:t>
            </a:r>
            <a:r>
              <a:rPr lang="cs-CZ" sz="2000" dirty="0"/>
              <a:t>funkce při porovnávání nejlepších odhadů se zkušenostmi přezkoumává kvalitu minulých nejlepších odhadů a poznatky získané při tomto posouzení využívá ke zlepšení kvality současných výpočtů. Porovnání nejlepších odhadů se zkušenostmi musí zahrnovat srovnání mezi zjištěnými hodnotami a odhady, z nichž výpočet nejlepších odhadů vycházel, aby bylo možné učinit závěry ohledně přiměřenosti, přesnosti a úplnosti údajů a předpokladů, které byly použity, a ohledně metodik, které byly uplatněny při výpočtu</a:t>
            </a:r>
            <a:r>
              <a:rPr lang="cs-CZ" sz="2000" dirty="0" smtClean="0"/>
              <a:t>.</a:t>
            </a:r>
          </a:p>
          <a:p>
            <a:pPr marL="0" indent="0">
              <a:buNone/>
            </a:pPr>
            <a:r>
              <a:rPr lang="cs-CZ" sz="2000" i="1" dirty="0" smtClean="0">
                <a:solidFill>
                  <a:srgbClr val="0070C0"/>
                </a:solidFill>
              </a:rPr>
              <a:t>L3 Gov</a:t>
            </a:r>
            <a:endParaRPr lang="cs-CZ" sz="2000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cs-CZ" sz="2000" b="1" dirty="0"/>
              <a:t>Obecný pokyn 49 – Porovnávání se zkušenostmi </a:t>
            </a:r>
            <a:endParaRPr lang="cs-CZ" sz="2000" dirty="0"/>
          </a:p>
          <a:p>
            <a:pPr marL="0" indent="0">
              <a:buNone/>
            </a:pPr>
            <a:r>
              <a:rPr lang="cs-CZ" sz="2000" dirty="0"/>
              <a:t>1.98 Společnost by měla zajistit, aby </a:t>
            </a:r>
            <a:r>
              <a:rPr lang="cs-CZ" sz="2000" dirty="0" err="1"/>
              <a:t>pojistněmatematická</a:t>
            </a:r>
            <a:r>
              <a:rPr lang="cs-CZ" sz="2000" dirty="0"/>
              <a:t> funkce správnímu, řídicímu nebo kontrolnímu orgánu podávala zprávy o veškerých podstatných odchylkách nejlepších odhadů od skutečných zkušeností. Tyto zprávy by měly zkoumat příčiny odchylek a případně také navrhnout změny v předpokladech a úpravy modelu oceňování s cílem zpřesnit výpočet nejlepších odhadů</a:t>
            </a:r>
            <a:r>
              <a:rPr lang="cs-CZ" sz="2000" dirty="0" smtClean="0"/>
              <a:t>.</a:t>
            </a:r>
            <a:r>
              <a:rPr lang="en-US" sz="2000" dirty="0" smtClean="0"/>
              <a:t> </a:t>
            </a:r>
            <a:endParaRPr lang="cs-CZ" sz="2000" dirty="0" smtClean="0"/>
          </a:p>
        </p:txBody>
      </p:sp>
    </p:spTree>
    <p:extLst>
      <p:ext uri="{BB962C8B-B14F-4D97-AF65-F5344CB8AC3E}">
        <p14:creationId xmlns:p14="http://schemas.microsoft.com/office/powerpoint/2010/main" val="420290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TR – </a:t>
            </a:r>
            <a:r>
              <a:rPr lang="cs-CZ" dirty="0" smtClean="0"/>
              <a:t>48/1d) nejlepší odhady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23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cs-CZ" sz="2000" i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cs-CZ" sz="2000" i="1" dirty="0" smtClean="0">
                <a:solidFill>
                  <a:srgbClr val="0070C0"/>
                </a:solidFill>
              </a:rPr>
              <a:t>L3 TR</a:t>
            </a:r>
          </a:p>
          <a:p>
            <a:pPr marL="0" indent="0">
              <a:buNone/>
            </a:pPr>
            <a:r>
              <a:rPr lang="cs-CZ" sz="2000" b="1" dirty="0"/>
              <a:t>Ověřování </a:t>
            </a:r>
            <a:endParaRPr lang="cs-CZ" sz="2000" b="1" dirty="0" smtClean="0"/>
          </a:p>
          <a:p>
            <a:pPr marL="0" indent="0">
              <a:buNone/>
            </a:pPr>
            <a:r>
              <a:rPr lang="cs-CZ" sz="2000" dirty="0" smtClean="0"/>
              <a:t>1.145.Pojišťovny </a:t>
            </a:r>
            <a:r>
              <a:rPr lang="cs-CZ" sz="2000" dirty="0"/>
              <a:t>a zajišťovny dbají na to, aby pojistněmatematická funkce: </a:t>
            </a:r>
          </a:p>
          <a:p>
            <a:pPr marL="800100" lvl="2" indent="0">
              <a:buNone/>
            </a:pPr>
            <a:r>
              <a:rPr lang="cs-CZ" sz="1600" dirty="0"/>
              <a:t>a) zjišťovala celkovou odchylku mezi očekávaným a skutečným škodním průběhem; </a:t>
            </a:r>
          </a:p>
          <a:p>
            <a:pPr marL="800100" lvl="2" indent="0">
              <a:buNone/>
            </a:pPr>
            <a:r>
              <a:rPr lang="cs-CZ" sz="1600" dirty="0"/>
              <a:t>b) celkovou odchylku rozdělila na její hlavní zdroje a analyzovala její příčiny; </a:t>
            </a:r>
          </a:p>
          <a:p>
            <a:pPr marL="800100" lvl="2" indent="0">
              <a:buNone/>
            </a:pPr>
            <a:r>
              <a:rPr lang="cs-CZ" sz="1600" dirty="0"/>
              <a:t>c) v případě, že odchylka pravděpodobně není dočasnou výchylkou, vypracovala doporučení o změnách použitého modelu nebo použitých předpokladů. </a:t>
            </a:r>
          </a:p>
        </p:txBody>
      </p:sp>
      <p:sp>
        <p:nvSpPr>
          <p:cNvPr id="6" name="TextovéPole 2"/>
          <p:cNvSpPr txBox="1"/>
          <p:nvPr/>
        </p:nvSpPr>
        <p:spPr>
          <a:xfrm>
            <a:off x="401988" y="4725489"/>
            <a:ext cx="11424063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smtClean="0"/>
              <a:t>AF srovnává nejlepší odhady se zkušeností (realitou).</a:t>
            </a:r>
          </a:p>
          <a:p>
            <a:pPr>
              <a:buFont typeface="Arial" pitchFamily="34" charset="0"/>
              <a:buChar char="•"/>
            </a:pPr>
            <a:r>
              <a:rPr lang="cs-CZ" sz="2000" dirty="0" smtClean="0"/>
              <a:t>Co je to skutečný škodní průběh? Jaké v něm mají být započteny rezervy?</a:t>
            </a:r>
          </a:p>
        </p:txBody>
      </p:sp>
    </p:spTree>
    <p:extLst>
      <p:ext uri="{BB962C8B-B14F-4D97-AF65-F5344CB8AC3E}">
        <p14:creationId xmlns:p14="http://schemas.microsoft.com/office/powerpoint/2010/main" val="311657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TR – </a:t>
            </a:r>
            <a:r>
              <a:rPr lang="cs-CZ" dirty="0" smtClean="0"/>
              <a:t>48/1f) dohled při nedostatku dat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24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>
          <a:xfrm>
            <a:off x="304800" y="1790700"/>
            <a:ext cx="11734800" cy="39413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1800" dirty="0" smtClean="0">
                <a:solidFill>
                  <a:schemeClr val="accent2">
                    <a:lumMod val="75000"/>
                  </a:schemeClr>
                </a:solidFill>
              </a:rPr>
              <a:t>48/1f) </a:t>
            </a:r>
            <a:r>
              <a:rPr lang="cs-CZ" sz="1800" dirty="0">
                <a:solidFill>
                  <a:schemeClr val="accent2">
                    <a:lumMod val="75000"/>
                  </a:schemeClr>
                </a:solidFill>
              </a:rPr>
              <a:t>dohlíží na výpočet technických rezerv v případech stanovených v článku </a:t>
            </a:r>
            <a:r>
              <a:rPr lang="cs-CZ" sz="1800" dirty="0" smtClean="0">
                <a:solidFill>
                  <a:schemeClr val="accent2">
                    <a:lumMod val="75000"/>
                  </a:schemeClr>
                </a:solidFill>
              </a:rPr>
              <a:t>82</a:t>
            </a:r>
            <a:endParaRPr lang="cs-CZ" sz="18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cs-CZ" sz="1800" i="1" dirty="0">
                <a:solidFill>
                  <a:srgbClr val="0070C0"/>
                </a:solidFill>
              </a:rPr>
              <a:t>L3 TR </a:t>
            </a:r>
            <a:endParaRPr lang="cs-CZ" sz="1800" i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cs-CZ" sz="1800" b="1" dirty="0" smtClean="0"/>
              <a:t>Tržní </a:t>
            </a:r>
            <a:r>
              <a:rPr lang="cs-CZ" sz="1800" b="1" dirty="0"/>
              <a:t>údaje </a:t>
            </a:r>
            <a:endParaRPr lang="cs-CZ" sz="1800" dirty="0"/>
          </a:p>
          <a:p>
            <a:pPr marL="0" indent="0">
              <a:buNone/>
            </a:pPr>
            <a:r>
              <a:rPr lang="cs-CZ" sz="1800" dirty="0"/>
              <a:t>1.43. Pro posouzení správnosti, vhodnosti a úplnosti externích údajů pojišťovny a zajišťovny zajistí, aby pojistněmatematická funkce znala a při své analýze zohlednila spolehlivost zdrojů údajů a konzistentnost a stabilitu svého procesu sběru a zveřejňování informací. </a:t>
            </a:r>
          </a:p>
          <a:p>
            <a:pPr marL="0" indent="0">
              <a:buNone/>
            </a:pPr>
            <a:r>
              <a:rPr lang="cs-CZ" sz="1800" dirty="0"/>
              <a:t>1.44. Pojišťovny a zajišťovny dbají na to, aby pojistněmatematická funkce zohlednila všechny reálné předpoklady a příslušné metodiky uplatněné při získávání údajů, a to včetně úpravy nebo zjednodušení nezpracovaných údajů. Pojistněmatematická funkce musí vědět a zohledňovat, zda byly u externích údajů provedeny nějaké změny, a to v předpokladech, souvisejících metodik, nebo jiných postupech, které se sběru externích údajů týkají. </a:t>
            </a:r>
          </a:p>
          <a:p>
            <a:pPr marL="0" indent="0">
              <a:buNone/>
            </a:pPr>
            <a:r>
              <a:rPr lang="cs-CZ" sz="1800" dirty="0"/>
              <a:t>1.45. Ve všech proveditelných a odpovídajících případech pojišťovny a zajišťovny dbají na to, aby pojistněmatematická funkce měřila kvalitu dostupných údajů v kontextu analýzy, co se týče dostupného srovnatelného oboru nebo dostupných srovnatelných tržních údajů, a zejména požadavků podle čl. 76 odst. 3 směrnice Solventnost II. Pojistněmatematická funkce musí zjistit a pochopit významné odchylky. Tato analýza může odkazovat na specifičnost dané konkrétní rizikově homogenní skupiny, která je předmětem ocenění</a:t>
            </a:r>
            <a:r>
              <a:rPr lang="cs-CZ" sz="1800" dirty="0" smtClean="0"/>
              <a:t>. </a:t>
            </a:r>
            <a:endParaRPr lang="cs-CZ" sz="1800" dirty="0"/>
          </a:p>
        </p:txBody>
      </p:sp>
      <p:sp>
        <p:nvSpPr>
          <p:cNvPr id="6" name="TextovéPole 2"/>
          <p:cNvSpPr txBox="1"/>
          <p:nvPr/>
        </p:nvSpPr>
        <p:spPr>
          <a:xfrm>
            <a:off x="341194" y="5616449"/>
            <a:ext cx="11614245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 smtClean="0"/>
              <a:t>Je potřeba dobře vědět, co je tam za data, jak vznikla a co se s nimi dělá.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Formulace L3 ohledně externích dat jsou příliš silné. AF nemůže vždy naplnit, že musí identifikovat a pochopit významné odchylky mezi srovnatelnými tržními daty (např. nemůže jít až k jejich zdroji, nebo data poskytnuta v agregované podobě).</a:t>
            </a:r>
          </a:p>
        </p:txBody>
      </p:sp>
    </p:spTree>
    <p:extLst>
      <p:ext uri="{BB962C8B-B14F-4D97-AF65-F5344CB8AC3E}">
        <p14:creationId xmlns:p14="http://schemas.microsoft.com/office/powerpoint/2010/main" val="3025900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25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 algn="ctr">
              <a:spcBef>
                <a:spcPts val="1200"/>
              </a:spcBef>
              <a:buNone/>
            </a:pPr>
            <a:endParaRPr lang="cs-CZ" altLang="cs-CZ" sz="5800" dirty="0" smtClean="0">
              <a:solidFill>
                <a:schemeClr val="accent2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cs-CZ" altLang="cs-CZ" sz="5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Vyjádření názoru</a:t>
            </a:r>
          </a:p>
        </p:txBody>
      </p:sp>
    </p:spTree>
    <p:extLst>
      <p:ext uri="{BB962C8B-B14F-4D97-AF65-F5344CB8AC3E}">
        <p14:creationId xmlns:p14="http://schemas.microsoft.com/office/powerpoint/2010/main" val="226196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Názor – 48/1g) na koncepci upisování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26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dirty="0" smtClean="0">
                <a:solidFill>
                  <a:schemeClr val="accent2">
                    <a:lumMod val="75000"/>
                  </a:schemeClr>
                </a:solidFill>
              </a:rPr>
              <a:t>48/1g) vyjadřuje </a:t>
            </a:r>
            <a:r>
              <a:rPr lang="cs-CZ" sz="2000" dirty="0">
                <a:solidFill>
                  <a:schemeClr val="accent2">
                    <a:lumMod val="75000"/>
                  </a:schemeClr>
                </a:solidFill>
              </a:rPr>
              <a:t>názor na celkovou koncepci </a:t>
            </a:r>
            <a:r>
              <a:rPr lang="cs-CZ" sz="2000" dirty="0" smtClean="0">
                <a:solidFill>
                  <a:schemeClr val="accent2">
                    <a:lumMod val="75000"/>
                  </a:schemeClr>
                </a:solidFill>
              </a:rPr>
              <a:t>upisování</a:t>
            </a:r>
            <a:endParaRPr lang="cs-CZ" sz="2000" dirty="0"/>
          </a:p>
          <a:p>
            <a:pPr marL="0" indent="0">
              <a:buNone/>
            </a:pPr>
            <a:r>
              <a:rPr lang="cs-CZ" sz="2000" i="1" dirty="0">
                <a:solidFill>
                  <a:srgbClr val="0070C0"/>
                </a:solidFill>
              </a:rPr>
              <a:t>L2 Článek 272 odst. </a:t>
            </a:r>
            <a:r>
              <a:rPr lang="cs-CZ" sz="2000" i="1" dirty="0" smtClean="0">
                <a:solidFill>
                  <a:srgbClr val="0070C0"/>
                </a:solidFill>
              </a:rPr>
              <a:t>6</a:t>
            </a:r>
            <a:endParaRPr lang="cs-CZ" sz="2000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cs-CZ" sz="2000" dirty="0" smtClean="0"/>
              <a:t>Pokud </a:t>
            </a:r>
            <a:r>
              <a:rPr lang="cs-CZ" sz="2000" dirty="0"/>
              <a:t>jde o koncepci upisování, názor, který má pojistněmatematická funkce vyjádřit v souladu s čl. 48 odst. 1 písm. g) směrnice 2009/138/ES, musí přinejmenším obsahovat závěry k těmto otázkám: </a:t>
            </a:r>
            <a:endParaRPr lang="cs-CZ" sz="2000" dirty="0" smtClean="0"/>
          </a:p>
          <a:p>
            <a:pPr lvl="1" indent="-342900">
              <a:buAutoNum type="alphaLcParenR"/>
            </a:pPr>
            <a:r>
              <a:rPr lang="cs-CZ" sz="1600" dirty="0" smtClean="0"/>
              <a:t>dostatečnosti </a:t>
            </a:r>
            <a:r>
              <a:rPr lang="cs-CZ" sz="1600" dirty="0"/>
              <a:t>pojistného, které má být získáno na krytí budoucích nároků na pojistná plnění a nákladů, zejména s ohledem na podkladová rizika (včetně upisovacích rizik), a dopadu opcí a záruk, jež obsahují pojistné a zajistné smlouvy, na dostatečnost pojistného</a:t>
            </a:r>
            <a:r>
              <a:rPr lang="cs-CZ" sz="1600" dirty="0" smtClean="0"/>
              <a:t>;</a:t>
            </a:r>
          </a:p>
          <a:p>
            <a:pPr lvl="1" indent="-342900">
              <a:buAutoNum type="alphaLcParenR"/>
            </a:pPr>
            <a:r>
              <a:rPr lang="cs-CZ" sz="1600" dirty="0" smtClean="0"/>
              <a:t>vlivu </a:t>
            </a:r>
            <a:r>
              <a:rPr lang="cs-CZ" sz="1600" dirty="0"/>
              <a:t>inflace, právního rizika, změny ve složení portfolia pojišťovny nebo zajišťovny a vlivu systémů, jež upravují výši pojistného, které platí pojistníci, směrem nahoru nebo dolů v závislosti na minulých pojistných událostech (systémy bonus-malus), nebo obdobných systémů, v aplikaci na konkrétní homogenní rizikové skupiny; </a:t>
            </a:r>
            <a:endParaRPr lang="cs-CZ" sz="1600" dirty="0" smtClean="0"/>
          </a:p>
          <a:p>
            <a:pPr lvl="1" indent="-342900">
              <a:buAutoNum type="alphaLcParenR"/>
            </a:pPr>
            <a:r>
              <a:rPr lang="cs-CZ" sz="1600" dirty="0" smtClean="0"/>
              <a:t>postupné </a:t>
            </a:r>
            <a:r>
              <a:rPr lang="cs-CZ" sz="1600" dirty="0"/>
              <a:t>tendenci portfolia pojistných smluv přitahovat nebo zachovávat pojištěné osoby s vyšším rizikovým profilem (negativní výběr</a:t>
            </a:r>
            <a:r>
              <a:rPr lang="cs-CZ" sz="1600" dirty="0" smtClean="0"/>
              <a:t>). </a:t>
            </a:r>
            <a:endParaRPr lang="cs-CZ" sz="1600" dirty="0"/>
          </a:p>
        </p:txBody>
      </p:sp>
      <p:sp>
        <p:nvSpPr>
          <p:cNvPr id="6" name="TextovéPole 2"/>
          <p:cNvSpPr txBox="1"/>
          <p:nvPr/>
        </p:nvSpPr>
        <p:spPr>
          <a:xfrm>
            <a:off x="383969" y="5394722"/>
            <a:ext cx="11424063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 smtClean="0"/>
              <a:t>Vyjádření AF k</a:t>
            </a:r>
            <a:r>
              <a:rPr lang="cs-CZ" dirty="0"/>
              <a:t> </a:t>
            </a:r>
            <a:r>
              <a:rPr lang="cs-CZ" dirty="0" smtClean="0"/>
              <a:t>tvorbě produktů např. </a:t>
            </a:r>
            <a:r>
              <a:rPr lang="en-US" dirty="0" smtClean="0"/>
              <a:t>product development committee</a:t>
            </a:r>
            <a:r>
              <a:rPr lang="cs-CZ" dirty="0" smtClean="0"/>
              <a:t>. </a:t>
            </a:r>
          </a:p>
          <a:p>
            <a:r>
              <a:rPr lang="cs-CZ" dirty="0" smtClean="0"/>
              <a:t>Obecně - vyjádření z pohledu finanční stability pojišťovny (výsledek, dopady na kapitál).</a:t>
            </a:r>
          </a:p>
          <a:p>
            <a:r>
              <a:rPr lang="cs-CZ" dirty="0" smtClean="0"/>
              <a:t>Vyjádření k upisovací politice (dokument společnosti) a souladu reálného vývoje s touto koncepcí.</a:t>
            </a:r>
            <a:endParaRPr lang="cs-C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104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6475" y="274638"/>
            <a:ext cx="1097280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Názor – 48/1h) na adekvátnost zaj. ujednání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27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>
          <a:xfrm>
            <a:off x="304800" y="1790700"/>
            <a:ext cx="11734800" cy="31277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 smtClean="0">
                <a:solidFill>
                  <a:schemeClr val="accent2">
                    <a:lumMod val="75000"/>
                  </a:schemeClr>
                </a:solidFill>
              </a:rPr>
              <a:t>48/1h) vyjadřuje </a:t>
            </a:r>
            <a:r>
              <a:rPr lang="cs-CZ" sz="2000" dirty="0">
                <a:solidFill>
                  <a:schemeClr val="accent2">
                    <a:lumMod val="75000"/>
                  </a:schemeClr>
                </a:solidFill>
              </a:rPr>
              <a:t>názor na adekvátnost zajistných ujednání</a:t>
            </a:r>
            <a:endParaRPr lang="cs-CZ" sz="2000" dirty="0"/>
          </a:p>
          <a:p>
            <a:pPr marL="0" indent="0">
              <a:buNone/>
            </a:pPr>
            <a:r>
              <a:rPr lang="cs-CZ" sz="2000" i="1" dirty="0">
                <a:solidFill>
                  <a:srgbClr val="0070C0"/>
                </a:solidFill>
              </a:rPr>
              <a:t>L2 Článek 272 odst. </a:t>
            </a:r>
            <a:r>
              <a:rPr lang="cs-CZ" sz="2000" i="1" dirty="0" smtClean="0">
                <a:solidFill>
                  <a:srgbClr val="0070C0"/>
                </a:solidFill>
              </a:rPr>
              <a:t>7</a:t>
            </a:r>
          </a:p>
          <a:p>
            <a:pPr marL="0" indent="0">
              <a:buNone/>
            </a:pPr>
            <a:r>
              <a:rPr lang="cs-CZ" sz="2000" dirty="0"/>
              <a:t>Pokud jde o adekvátnost zajistných ujednání, názor, který má pojistněmatematická funkce vyjádřit v souladu s čl. 48 odst. 1 písm. h) směrnice 2009/138/ES, musí obsahovat analýzu přiměřenosti těchto prvků</a:t>
            </a:r>
            <a:r>
              <a:rPr lang="cs-CZ" sz="2000" dirty="0" smtClean="0"/>
              <a:t>:</a:t>
            </a:r>
          </a:p>
          <a:p>
            <a:pPr marL="857250" lvl="1" indent="-457200">
              <a:buAutoNum type="alphaLcParenR"/>
            </a:pPr>
            <a:r>
              <a:rPr lang="cs-CZ" sz="1600" dirty="0" smtClean="0"/>
              <a:t>rizikového </a:t>
            </a:r>
            <a:r>
              <a:rPr lang="cs-CZ" sz="1600" dirty="0"/>
              <a:t>profilu a koncepce upisování pojišťovny nebo zajišťovny</a:t>
            </a:r>
            <a:r>
              <a:rPr lang="cs-CZ" sz="1600" dirty="0" smtClean="0"/>
              <a:t>;</a:t>
            </a:r>
          </a:p>
          <a:p>
            <a:pPr marL="857250" lvl="1" indent="-457200">
              <a:buAutoNum type="alphaLcParenR"/>
            </a:pPr>
            <a:r>
              <a:rPr lang="cs-CZ" sz="1600" dirty="0" smtClean="0"/>
              <a:t>poskytovatelů </a:t>
            </a:r>
            <a:r>
              <a:rPr lang="cs-CZ" sz="1600" dirty="0"/>
              <a:t>zajištění s ohledem na jejich úvěrovou pozici; </a:t>
            </a:r>
            <a:endParaRPr lang="cs-CZ" sz="1600" dirty="0" smtClean="0"/>
          </a:p>
          <a:p>
            <a:pPr marL="857250" lvl="1" indent="-457200">
              <a:buAutoNum type="alphaLcParenR"/>
            </a:pPr>
            <a:r>
              <a:rPr lang="cs-CZ" sz="1600" dirty="0" smtClean="0"/>
              <a:t>očekávané </a:t>
            </a:r>
            <a:r>
              <a:rPr lang="cs-CZ" sz="1600" dirty="0"/>
              <a:t>krytí při zátěžových scénářích ve vztahu ke koncepci upisování; </a:t>
            </a:r>
            <a:endParaRPr lang="cs-CZ" sz="1600" dirty="0" smtClean="0"/>
          </a:p>
          <a:p>
            <a:pPr marL="857250" lvl="1" indent="-457200">
              <a:buAutoNum type="alphaLcParenR"/>
            </a:pPr>
            <a:r>
              <a:rPr lang="cs-CZ" sz="1600" dirty="0" smtClean="0"/>
              <a:t>výpočet </a:t>
            </a:r>
            <a:r>
              <a:rPr lang="cs-CZ" sz="1600" dirty="0"/>
              <a:t>částek vymahatelných ze zajistných smluv a od zvláštních účelových jednotek. </a:t>
            </a:r>
            <a:endParaRPr lang="cs-CZ" sz="1600" i="1" dirty="0">
              <a:solidFill>
                <a:srgbClr val="0070C0"/>
              </a:solidFill>
            </a:endParaRPr>
          </a:p>
        </p:txBody>
      </p:sp>
      <p:sp>
        <p:nvSpPr>
          <p:cNvPr id="6" name="TextovéPole 2"/>
          <p:cNvSpPr txBox="1"/>
          <p:nvPr/>
        </p:nvSpPr>
        <p:spPr>
          <a:xfrm>
            <a:off x="383967" y="4918472"/>
            <a:ext cx="11424063" cy="147732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 smtClean="0"/>
              <a:t>Zátěžové scénáře – vyjádření k fungování zajištění v různých situacích, na různé ukazatele, spolupráce s risk managementem.</a:t>
            </a:r>
          </a:p>
          <a:p>
            <a:r>
              <a:rPr lang="cs-CZ" dirty="0" smtClean="0"/>
              <a:t>Není zde přímo požadavek na vyjádření k efektivitě zajištění , ani definice efektivity zajištění. </a:t>
            </a:r>
          </a:p>
          <a:p>
            <a:r>
              <a:rPr lang="cs-CZ" dirty="0" smtClean="0"/>
              <a:t>Transparentní komunikace výsledků tj. dopadů zajištění.</a:t>
            </a:r>
            <a:endParaRPr lang="cs-CZ" dirty="0"/>
          </a:p>
          <a:p>
            <a:r>
              <a:rPr lang="cs-CZ" dirty="0" smtClean="0"/>
              <a:t>Vyjádření k postoupeným rezervám.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28915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Názor - 48/1g,h) na koncepci upisování a adekvátnost zajistných ujednání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28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s-CZ" sz="2000" i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cs-CZ" sz="2000" i="1" dirty="0" smtClean="0">
                <a:solidFill>
                  <a:srgbClr val="0070C0"/>
                </a:solidFill>
              </a:rPr>
              <a:t>L3 Gov</a:t>
            </a:r>
            <a:endParaRPr lang="cs-CZ" sz="2000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cs-CZ" sz="2000" b="1" dirty="0"/>
              <a:t>Obecný pokyn 50 – Koncepce upisování a zajištění </a:t>
            </a:r>
            <a:endParaRPr lang="cs-CZ" sz="2000" dirty="0"/>
          </a:p>
          <a:p>
            <a:pPr marL="0" indent="0">
              <a:buNone/>
            </a:pPr>
            <a:r>
              <a:rPr lang="cs-CZ" sz="2000" dirty="0"/>
              <a:t>1.99. Společnost by měla zajistit, že </a:t>
            </a:r>
            <a:r>
              <a:rPr lang="cs-CZ" sz="2000" dirty="0" err="1"/>
              <a:t>pojistněmatematická</a:t>
            </a:r>
            <a:r>
              <a:rPr lang="cs-CZ" sz="2000" dirty="0"/>
              <a:t> funkce, jestliže poskytuje své stanovisko ke koncepci upisování a zajištění, zohledňuje vzájemné vztahy mezi touto koncepcí, zajistnými smlouvami a technickými rezervami. </a:t>
            </a:r>
          </a:p>
        </p:txBody>
      </p:sp>
      <p:sp>
        <p:nvSpPr>
          <p:cNvPr id="6" name="TextovéPole 2"/>
          <p:cNvSpPr txBox="1"/>
          <p:nvPr/>
        </p:nvSpPr>
        <p:spPr>
          <a:xfrm>
            <a:off x="345869" y="4785122"/>
            <a:ext cx="11424063" cy="123110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 smtClean="0"/>
              <a:t>Adekvátní zohlednění zajištění v technických rezervách postoupených zajistitelům.</a:t>
            </a:r>
            <a:endParaRPr lang="cs-CZ" dirty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5937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29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 algn="ctr">
              <a:spcBef>
                <a:spcPts val="1200"/>
              </a:spcBef>
              <a:buNone/>
            </a:pPr>
            <a:endParaRPr lang="cs-CZ" altLang="cs-CZ" sz="5800" dirty="0" smtClean="0">
              <a:solidFill>
                <a:schemeClr val="accent2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cs-CZ" altLang="cs-CZ" sz="5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Řízení rizik</a:t>
            </a:r>
          </a:p>
        </p:txBody>
      </p:sp>
    </p:spTree>
    <p:extLst>
      <p:ext uri="{BB962C8B-B14F-4D97-AF65-F5344CB8AC3E}">
        <p14:creationId xmlns:p14="http://schemas.microsoft.com/office/powerpoint/2010/main" val="27613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Řízení rizik – 48/1i)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30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>
          <a:xfrm>
            <a:off x="304800" y="1790700"/>
            <a:ext cx="11734800" cy="5067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dirty="0" smtClean="0">
                <a:solidFill>
                  <a:schemeClr val="accent2">
                    <a:lumMod val="75000"/>
                  </a:schemeClr>
                </a:solidFill>
              </a:rPr>
              <a:t>48/1i) </a:t>
            </a:r>
            <a:r>
              <a:rPr lang="cs-CZ" sz="2000" dirty="0">
                <a:solidFill>
                  <a:schemeClr val="accent2">
                    <a:lumMod val="75000"/>
                  </a:schemeClr>
                </a:solidFill>
              </a:rPr>
              <a:t>přispívá k účinnému provádění systému řízení rizik uvedeného v článku 44, zejména pokud jde o konstrukci rizikových modelů, které jsou podkladem výpočtu kapitálových požadavků stanovených v kapitole VI oddílech 4 a 5 a pokud jde o posouzení uvedené v článku 45</a:t>
            </a:r>
          </a:p>
          <a:p>
            <a:pPr marL="0" indent="0">
              <a:buNone/>
            </a:pPr>
            <a:r>
              <a:rPr lang="cs-CZ" sz="2000" i="1" dirty="0" smtClean="0">
                <a:solidFill>
                  <a:srgbClr val="0070C0"/>
                </a:solidFill>
              </a:rPr>
              <a:t>L3 Gov</a:t>
            </a:r>
          </a:p>
          <a:p>
            <a:pPr marL="0" indent="0">
              <a:buNone/>
            </a:pPr>
            <a:r>
              <a:rPr lang="cs-CZ" sz="2000" b="1" dirty="0"/>
              <a:t>Obecný pokyn 51 – </a:t>
            </a:r>
            <a:r>
              <a:rPr lang="cs-CZ" sz="2000" b="1" dirty="0" err="1"/>
              <a:t>Pojistněmatematická</a:t>
            </a:r>
            <a:r>
              <a:rPr lang="cs-CZ" sz="2000" b="1" dirty="0"/>
              <a:t> funkce společnosti a interní model, který je předmětem procesu před podáním žádosti o jeho schválení </a:t>
            </a:r>
            <a:endParaRPr lang="cs-CZ" sz="2000" dirty="0"/>
          </a:p>
          <a:p>
            <a:pPr marL="0" indent="0">
              <a:buNone/>
            </a:pPr>
            <a:r>
              <a:rPr lang="cs-CZ" sz="2000" dirty="0"/>
              <a:t>1.100.Společnost by měla požadovat, že se </a:t>
            </a:r>
            <a:r>
              <a:rPr lang="cs-CZ" sz="2000" dirty="0" err="1"/>
              <a:t>pojistněmatematická</a:t>
            </a:r>
            <a:r>
              <a:rPr lang="cs-CZ" sz="2000" dirty="0"/>
              <a:t> funkce v průběhu předběžného posuzování interních modelů podílí na určení rizik spadajících do jejich oblasti působnosti, jež zahrnuje interní model. </a:t>
            </a:r>
            <a:r>
              <a:rPr lang="cs-CZ" sz="2000" dirty="0" err="1"/>
              <a:t>Pojistněmatematická</a:t>
            </a:r>
            <a:r>
              <a:rPr lang="cs-CZ" sz="2000" dirty="0"/>
              <a:t> funkce by se měla rovněž podílet na odvození vazeb mezi těmito riziky a rovněž vazeb mezi těmito a dalšími riziky. Toto zapojení vychází z odborné analýzy a měly by se v něm odrážet zkušenosti a odborné znalosti </a:t>
            </a:r>
            <a:r>
              <a:rPr lang="cs-CZ" sz="2000" dirty="0" err="1"/>
              <a:t>pojistněmatematické</a:t>
            </a:r>
            <a:r>
              <a:rPr lang="cs-CZ" sz="2000" dirty="0"/>
              <a:t> funkce. </a:t>
            </a:r>
          </a:p>
        </p:txBody>
      </p:sp>
      <p:sp>
        <p:nvSpPr>
          <p:cNvPr id="6" name="TextovéPole 2"/>
          <p:cNvSpPr txBox="1"/>
          <p:nvPr/>
        </p:nvSpPr>
        <p:spPr>
          <a:xfrm>
            <a:off x="345868" y="5504616"/>
            <a:ext cx="11424063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 err="1" smtClean="0"/>
              <a:t>Aktuárská</a:t>
            </a:r>
            <a:r>
              <a:rPr lang="cs-CZ" dirty="0" smtClean="0"/>
              <a:t> funkce vzhledem ke svému know-how aktivně přispívá nebo přímo provádí některé výpočty ekonomického kapitálu, zejména v oblasti pojistných rizik. </a:t>
            </a:r>
          </a:p>
          <a:p>
            <a:r>
              <a:rPr lang="cs-CZ" dirty="0" smtClean="0"/>
              <a:t>Vzhledem k tomu, že jde u </a:t>
            </a:r>
            <a:r>
              <a:rPr lang="cs-CZ" dirty="0" err="1" smtClean="0"/>
              <a:t>aktuárské</a:t>
            </a:r>
            <a:r>
              <a:rPr lang="cs-CZ" dirty="0" smtClean="0"/>
              <a:t> funkce i u funkce řízení rizik o 2. linii obrany lze očekávat úzké propojení činnosti a koordinaci výpočtů jak pro standardní, tak interní model.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7284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Řízení rizik – 48/1i)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31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>
          <a:xfrm>
            <a:off x="304800" y="1790700"/>
            <a:ext cx="11734800" cy="50673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r>
              <a:rPr lang="cs-CZ" sz="2000" i="1" dirty="0" smtClean="0">
                <a:solidFill>
                  <a:srgbClr val="0070C0"/>
                </a:solidFill>
              </a:rPr>
              <a:t>L3 ORSA</a:t>
            </a:r>
            <a:endParaRPr lang="cs-CZ" sz="2000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cs-CZ" sz="2000" b="1" dirty="0"/>
              <a:t>Obecný pokyn 11 – Průběžná shoda s technickými rezervami </a:t>
            </a:r>
            <a:endParaRPr lang="cs-CZ" sz="2000" dirty="0"/>
          </a:p>
          <a:p>
            <a:pPr marL="0" indent="0">
              <a:buNone/>
            </a:pPr>
            <a:r>
              <a:rPr lang="cs-CZ" sz="2000" dirty="0"/>
              <a:t>1.25 Podnik by měl zajistit pojistně-matematickou funkci, která: </a:t>
            </a:r>
          </a:p>
          <a:p>
            <a:pPr marL="400050" lvl="1" indent="0">
              <a:buNone/>
            </a:pPr>
            <a:r>
              <a:rPr lang="cs-CZ" sz="1600" dirty="0"/>
              <a:t>a) poskytuje vstupy ohledně toho, zda společnost soustavně dodržuje požadavky týkající se výpočtu technických rezerv; </a:t>
            </a:r>
          </a:p>
          <a:p>
            <a:pPr marL="400050" lvl="1" indent="0">
              <a:buNone/>
            </a:pPr>
            <a:r>
              <a:rPr lang="cs-CZ" sz="1600" dirty="0"/>
              <a:t>b) identifikuje potenciální rizika plynoucí z nejistoty spojené s tímto výpočtem. </a:t>
            </a:r>
          </a:p>
        </p:txBody>
      </p:sp>
      <p:sp>
        <p:nvSpPr>
          <p:cNvPr id="6" name="TextovéPole 2"/>
          <p:cNvSpPr txBox="1"/>
          <p:nvPr/>
        </p:nvSpPr>
        <p:spPr>
          <a:xfrm>
            <a:off x="345869" y="4785122"/>
            <a:ext cx="11424063" cy="147732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 smtClean="0"/>
              <a:t>Vzhledem k tomu, že </a:t>
            </a:r>
            <a:r>
              <a:rPr lang="cs-CZ" dirty="0" err="1" smtClean="0"/>
              <a:t>aktuárská</a:t>
            </a:r>
            <a:r>
              <a:rPr lang="cs-CZ" dirty="0" smtClean="0"/>
              <a:t> funkce koordinuje a ověřuje výpočet technických rezerv, tuto svoji zodpovědnost přenáší i do ORSA procesu. </a:t>
            </a:r>
          </a:p>
          <a:p>
            <a:r>
              <a:rPr lang="cs-CZ" dirty="0" smtClean="0"/>
              <a:t>Toto posouzení se musí objevit v ORSA reportu a obsahovat také nejistoty ve smyslu dostatečnosti, kvality dat, případně další omezení, která mohou mít na výslednou hodnotu rezerv vliv.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4941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32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 algn="ctr">
              <a:spcBef>
                <a:spcPts val="1200"/>
              </a:spcBef>
              <a:buNone/>
            </a:pPr>
            <a:endParaRPr lang="cs-CZ" altLang="cs-CZ" sz="5800" dirty="0" smtClean="0">
              <a:solidFill>
                <a:schemeClr val="accent2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cs-CZ" altLang="cs-CZ" sz="5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Reporting</a:t>
            </a:r>
          </a:p>
        </p:txBody>
      </p:sp>
    </p:spTree>
    <p:extLst>
      <p:ext uri="{BB962C8B-B14F-4D97-AF65-F5344CB8AC3E}">
        <p14:creationId xmlns:p14="http://schemas.microsoft.com/office/powerpoint/2010/main" val="320777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Reporting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33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 smtClean="0">
                <a:solidFill>
                  <a:schemeClr val="accent2">
                    <a:lumMod val="75000"/>
                  </a:schemeClr>
                </a:solidFill>
              </a:rPr>
              <a:t>48/1e) informuje </a:t>
            </a:r>
            <a:r>
              <a:rPr lang="cs-CZ" sz="2000" dirty="0">
                <a:solidFill>
                  <a:schemeClr val="accent2">
                    <a:lumMod val="75000"/>
                  </a:schemeClr>
                </a:solidFill>
              </a:rPr>
              <a:t>správní, řídící nebo kontrolní orgán o spolehlivosti a adekvátnosti výpočtu technických </a:t>
            </a:r>
            <a:r>
              <a:rPr lang="cs-CZ" sz="2000" dirty="0" smtClean="0">
                <a:solidFill>
                  <a:schemeClr val="accent2">
                    <a:lumMod val="75000"/>
                  </a:schemeClr>
                </a:solidFill>
              </a:rPr>
              <a:t>rezerv</a:t>
            </a:r>
          </a:p>
          <a:p>
            <a:pPr marL="0" indent="0">
              <a:buNone/>
            </a:pPr>
            <a:endParaRPr lang="cs-CZ" sz="20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cs-CZ" sz="2000" i="1" dirty="0" smtClean="0">
                <a:solidFill>
                  <a:srgbClr val="0070C0"/>
                </a:solidFill>
              </a:rPr>
              <a:t>L2 </a:t>
            </a:r>
            <a:r>
              <a:rPr lang="cs-CZ" sz="2000" i="1" dirty="0">
                <a:solidFill>
                  <a:srgbClr val="0070C0"/>
                </a:solidFill>
              </a:rPr>
              <a:t>Článek 272 odst. 5</a:t>
            </a:r>
            <a:endParaRPr lang="cs-CZ" sz="2000" dirty="0"/>
          </a:p>
          <a:p>
            <a:pPr marL="0" lvl="1" indent="0">
              <a:buNone/>
            </a:pPr>
            <a:r>
              <a:rPr lang="cs-CZ" sz="2000" dirty="0"/>
              <a:t>Informace o výpočtu technických rezerv předkládané správnímu, řídícímu nebo kontrolnímu orgánu musí přinejmenším obsahovat odůvodněnou analýzu spolehlivosti a přiměřenosti jejich výpočtu a analýzu zdrojů a míry nejistoty odhadu technických rezerv. Tuto odůvodněnou analýzu musí doprovázet analýza citlivosti, která obsahuje zjištění citlivosti technických rezerv vůči každému z hlavních rizik spojených se závazky, které jsou kryty v technických rezervách. Pojistněmatematická funkce musí jasně uvést a vysvětlit veškeré obavy, které může mít ohledně přiměřenosti technických rezerv. </a:t>
            </a:r>
            <a:endParaRPr lang="cs-CZ" sz="2000" dirty="0" smtClean="0"/>
          </a:p>
          <a:p>
            <a:pPr marL="0" lvl="1" indent="0">
              <a:buNone/>
            </a:pPr>
            <a:endParaRPr lang="cs-CZ" sz="2000" dirty="0"/>
          </a:p>
          <a:p>
            <a:pPr marL="0" lvl="1" indent="0">
              <a:buNone/>
            </a:pPr>
            <a:endParaRPr lang="cs-CZ" sz="2000" dirty="0" smtClean="0"/>
          </a:p>
          <a:p>
            <a:pPr marL="0" lvl="1" indent="0">
              <a:buNone/>
            </a:pPr>
            <a:endParaRPr lang="cs-CZ" sz="2000" dirty="0"/>
          </a:p>
          <a:p>
            <a:pPr marL="0" lvl="1" indent="0">
              <a:buNone/>
            </a:pPr>
            <a:endParaRPr lang="cs-CZ" sz="2000" dirty="0" smtClean="0"/>
          </a:p>
        </p:txBody>
      </p:sp>
      <p:sp>
        <p:nvSpPr>
          <p:cNvPr id="6" name="TextovéPole 5"/>
          <p:cNvSpPr txBox="1"/>
          <p:nvPr/>
        </p:nvSpPr>
        <p:spPr>
          <a:xfrm>
            <a:off x="3441868" y="2169246"/>
            <a:ext cx="191390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cs-CZ" dirty="0" smtClean="0"/>
              <a:t>představenstvo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413660" y="4914341"/>
            <a:ext cx="11424063" cy="147732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cs-CZ" dirty="0" smtClean="0"/>
              <a:t>AF </a:t>
            </a:r>
            <a:r>
              <a:rPr lang="cs-CZ" dirty="0"/>
              <a:t>informuje o tom, co </a:t>
            </a:r>
            <a:r>
              <a:rPr lang="cs-CZ" dirty="0" smtClean="0"/>
              <a:t>provedla </a:t>
            </a:r>
            <a:r>
              <a:rPr lang="cs-CZ" dirty="0"/>
              <a:t>podle předchozích odstavců článku 48 (koordinace výpočtu TR, validace apod.). Zde jde v podstatě o auditní výrok: proces proběhl dobře</a:t>
            </a:r>
            <a:r>
              <a:rPr lang="cs-CZ" dirty="0" smtClean="0"/>
              <a:t>. </a:t>
            </a:r>
            <a:r>
              <a:rPr lang="cs-CZ" dirty="0"/>
              <a:t>Tohle vyjádření je vhodné dělat pravidelně např. na </a:t>
            </a:r>
            <a:r>
              <a:rPr lang="cs-CZ" dirty="0" smtClean="0"/>
              <a:t>„</a:t>
            </a:r>
            <a:r>
              <a:rPr lang="en-US" dirty="0" smtClean="0"/>
              <a:t>Reserving</a:t>
            </a:r>
            <a:r>
              <a:rPr lang="cs-CZ" dirty="0" smtClean="0"/>
              <a:t> </a:t>
            </a:r>
            <a:r>
              <a:rPr lang="en-US" dirty="0" smtClean="0"/>
              <a:t>committee</a:t>
            </a:r>
            <a:r>
              <a:rPr lang="cs-CZ" dirty="0" smtClean="0"/>
              <a:t>“ nebo jiným způsobem představenstvu.</a:t>
            </a:r>
          </a:p>
          <a:p>
            <a:endParaRPr lang="cs-CZ" dirty="0"/>
          </a:p>
          <a:p>
            <a:r>
              <a:rPr lang="cs-CZ" dirty="0"/>
              <a:t>Citlivostí je </a:t>
            </a:r>
            <a:r>
              <a:rPr lang="cs-CZ" dirty="0" smtClean="0"/>
              <a:t>patrně myšlena zejména citlivost </a:t>
            </a:r>
            <a:r>
              <a:rPr lang="cs-CZ" dirty="0"/>
              <a:t>na použité </a:t>
            </a:r>
            <a:r>
              <a:rPr lang="cs-CZ" dirty="0" smtClean="0"/>
              <a:t>parametry, ale také např. na volbu modelu.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6104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Reporting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34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i="1" dirty="0" smtClean="0">
                <a:solidFill>
                  <a:srgbClr val="0070C0"/>
                </a:solidFill>
              </a:rPr>
              <a:t>L2 </a:t>
            </a:r>
            <a:r>
              <a:rPr lang="cs-CZ" sz="2000" i="1" dirty="0">
                <a:solidFill>
                  <a:srgbClr val="0070C0"/>
                </a:solidFill>
              </a:rPr>
              <a:t>Článek 272 odst. </a:t>
            </a:r>
            <a:r>
              <a:rPr lang="cs-CZ" sz="2000" i="1" dirty="0" smtClean="0">
                <a:solidFill>
                  <a:srgbClr val="0070C0"/>
                </a:solidFill>
              </a:rPr>
              <a:t>8</a:t>
            </a:r>
          </a:p>
          <a:p>
            <a:pPr marL="0" indent="0">
              <a:buNone/>
            </a:pPr>
            <a:r>
              <a:rPr lang="cs-CZ" sz="2000" dirty="0"/>
              <a:t>Pojistněmatematická funkce alespoň jednou do roka vypracuje písemnou zprávu, která se předkládá správnímu, řídícímu nebo kontrolnímu orgánu. Zpráva zdokumentuje všechny úkoly, které pojistněmatematická funkce plnila, a jejich výsledky, jasně určí veškeré nedostatky a poskytne doporučení ohledně toho, jak by tyto nedostatky měly být odstraněny</a:t>
            </a:r>
            <a:r>
              <a:rPr lang="cs-CZ" sz="2000" dirty="0" smtClean="0"/>
              <a:t>.</a:t>
            </a:r>
          </a:p>
          <a:p>
            <a:pPr marL="0" indent="0">
              <a:buNone/>
            </a:pPr>
            <a:endParaRPr lang="cs-CZ" sz="2000" i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cs-CZ" sz="2000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cs-CZ" sz="2000" i="1" dirty="0" smtClean="0">
                <a:solidFill>
                  <a:srgbClr val="0070C0"/>
                </a:solidFill>
              </a:rPr>
              <a:t>L2 </a:t>
            </a:r>
            <a:r>
              <a:rPr lang="cs-CZ" sz="2000" i="1" dirty="0">
                <a:solidFill>
                  <a:srgbClr val="0070C0"/>
                </a:solidFill>
              </a:rPr>
              <a:t>Článek 294 odst. 7</a:t>
            </a:r>
          </a:p>
          <a:p>
            <a:pPr marL="0" indent="0">
              <a:buNone/>
            </a:pPr>
            <a:r>
              <a:rPr lang="cs-CZ" sz="2000" dirty="0"/>
              <a:t>Zpráva o solventnosti a finanční situaci obsahuje popis toho, jak je prováděna pojistněmatematická funkce dané pojišťovny nebo zajišťovny.</a:t>
            </a:r>
          </a:p>
          <a:p>
            <a:pPr marL="0" indent="0">
              <a:buNone/>
            </a:pPr>
            <a:endParaRPr lang="cs-CZ" sz="2000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cs-CZ" sz="2000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cs-CZ" sz="2000" i="1" dirty="0">
              <a:solidFill>
                <a:srgbClr val="0070C0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415635" y="5426941"/>
            <a:ext cx="11424063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cs-CZ" dirty="0" smtClean="0"/>
              <a:t>Toto nemusí sepisovat AFH osobně, stačí, že to do této zprávy někdo (odpovědný za </a:t>
            </a:r>
            <a:r>
              <a:rPr lang="cs-CZ" dirty="0"/>
              <a:t>tvorbu </a:t>
            </a:r>
            <a:r>
              <a:rPr lang="cs-CZ" dirty="0" smtClean="0"/>
              <a:t>Zprávy </a:t>
            </a:r>
            <a:r>
              <a:rPr lang="cs-CZ" dirty="0"/>
              <a:t>o solventnosti a finanční </a:t>
            </a:r>
            <a:r>
              <a:rPr lang="cs-CZ" dirty="0" smtClean="0"/>
              <a:t>situaci“) vykopíruje např. z AF </a:t>
            </a:r>
            <a:r>
              <a:rPr lang="cs-CZ" dirty="0" err="1" smtClean="0"/>
              <a:t>Policy</a:t>
            </a:r>
            <a:r>
              <a:rPr lang="cs-CZ" dirty="0" smtClean="0"/>
              <a:t>.</a:t>
            </a:r>
            <a:endParaRPr lang="cs-CZ" sz="16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425535" y="3477466"/>
            <a:ext cx="11424063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cs-CZ" dirty="0" smtClean="0"/>
              <a:t>Dokumentace – stačí odkazy na jiné dokumenty, uvedení výsledků, nedostatků a doporučení. Lze odkázat mj. na reporty podávané na „</a:t>
            </a:r>
            <a:r>
              <a:rPr lang="cs-CZ" dirty="0" err="1" smtClean="0"/>
              <a:t>Reserving</a:t>
            </a:r>
            <a:r>
              <a:rPr lang="cs-CZ" dirty="0" smtClean="0"/>
              <a:t> </a:t>
            </a:r>
            <a:r>
              <a:rPr lang="cs-CZ" dirty="0" err="1" smtClean="0"/>
              <a:t>committee</a:t>
            </a:r>
            <a:r>
              <a:rPr lang="cs-CZ" dirty="0" smtClean="0"/>
              <a:t>“, bude k tomu standard SAP2?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1471237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Reporting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35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i="1" dirty="0" smtClean="0">
                <a:solidFill>
                  <a:srgbClr val="0070C0"/>
                </a:solidFill>
              </a:rPr>
              <a:t>L2 </a:t>
            </a:r>
            <a:r>
              <a:rPr lang="cs-CZ" sz="2000" i="1" dirty="0">
                <a:solidFill>
                  <a:srgbClr val="0070C0"/>
                </a:solidFill>
              </a:rPr>
              <a:t>Článek 308 odst. 7</a:t>
            </a:r>
          </a:p>
          <a:p>
            <a:pPr marL="0" indent="0">
              <a:buNone/>
            </a:pPr>
            <a:r>
              <a:rPr lang="cs-CZ" sz="2000" dirty="0"/>
              <a:t>Pokud jde o pojistněmatematickou funkci, pravidelná zpráva orgánům dohledu obsahuje přehled činností vykonaných pojistněmatematickou funkcí v každé z oblastí, za které nese během období, o němž se podává zpráva, odpovědnost, a popis způsobu, jímž pojistněmatematická funkce přispívá k účinnému provádění systému řízení rizik daného podniku. </a:t>
            </a:r>
            <a:endParaRPr lang="cs-CZ" sz="2000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cs-CZ" sz="2000" i="1" dirty="0">
              <a:solidFill>
                <a:srgbClr val="0070C0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415635" y="3693191"/>
            <a:ext cx="11424063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cs-CZ" dirty="0" smtClean="0"/>
              <a:t>Je to soupis činností AF + příspěvků k systému řízení rizik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61987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Shrnutí diskuse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D2A9F8-12B6-46DB-8F6B-EE4CEBDA4923}" type="slidenum">
              <a:rPr lang="cs-CZ" smtClean="0"/>
              <a:pPr/>
              <a:t>36</a:t>
            </a:fld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s-CZ" altLang="cs-CZ" sz="2800" dirty="0" smtClean="0">
                <a:cs typeface="Arial" panose="020B0604020202020204" pitchFamily="34" charset="0"/>
              </a:rPr>
              <a:t>…</a:t>
            </a:r>
            <a:endParaRPr lang="cs-CZ" altLang="cs-CZ" sz="2800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20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17501" y="685801"/>
            <a:ext cx="7645400" cy="3149929"/>
          </a:xfrm>
        </p:spPr>
        <p:txBody>
          <a:bodyPr>
            <a:normAutofit fontScale="90000"/>
          </a:bodyPr>
          <a:lstStyle/>
          <a:p>
            <a:r>
              <a:rPr lang="cs-CZ" sz="6000" dirty="0" smtClean="0">
                <a:solidFill>
                  <a:srgbClr val="C00000"/>
                </a:solidFill>
              </a:rPr>
              <a:t/>
            </a:r>
            <a:br>
              <a:rPr lang="cs-CZ" sz="6000" dirty="0" smtClean="0">
                <a:solidFill>
                  <a:srgbClr val="C00000"/>
                </a:solidFill>
              </a:rPr>
            </a:br>
            <a:r>
              <a:rPr lang="cs-CZ" sz="6000" dirty="0" smtClean="0">
                <a:solidFill>
                  <a:srgbClr val="C00000"/>
                </a:solidFill>
              </a:rPr>
              <a:t>Děkujeme za pozornost</a:t>
            </a:r>
            <a:r>
              <a:rPr lang="cs-CZ" dirty="0" smtClean="0">
                <a:solidFill>
                  <a:srgbClr val="C00000"/>
                </a:solidFill>
              </a:rPr>
              <a:t/>
            </a:r>
            <a:br>
              <a:rPr lang="cs-CZ" dirty="0" smtClean="0">
                <a:solidFill>
                  <a:srgbClr val="C00000"/>
                </a:solidFill>
              </a:rPr>
            </a:br>
            <a:r>
              <a:rPr lang="cs-CZ" dirty="0" smtClean="0">
                <a:solidFill>
                  <a:srgbClr val="C00000"/>
                </a:solidFill>
              </a:rPr>
              <a:t/>
            </a:r>
            <a:br>
              <a:rPr lang="cs-CZ" dirty="0" smtClean="0">
                <a:solidFill>
                  <a:srgbClr val="C00000"/>
                </a:solidFill>
              </a:rPr>
            </a:br>
            <a:r>
              <a:rPr lang="cs-CZ" altLang="cs-CZ" sz="5300" dirty="0">
                <a:cs typeface="Arial" panose="020B0604020202020204" pitchFamily="34" charset="0"/>
              </a:rPr>
              <a:t/>
            </a:r>
            <a:br>
              <a:rPr lang="cs-CZ" altLang="cs-CZ" sz="5300" dirty="0">
                <a:cs typeface="Arial" panose="020B0604020202020204" pitchFamily="34" charset="0"/>
              </a:rPr>
            </a:br>
            <a:endParaRPr lang="cs-CZ" sz="5300" dirty="0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4294967295"/>
          </p:nvPr>
        </p:nvSpPr>
        <p:spPr>
          <a:xfrm>
            <a:off x="9347200" y="6356350"/>
            <a:ext cx="2844800" cy="365125"/>
          </a:xfrm>
        </p:spPr>
        <p:txBody>
          <a:bodyPr/>
          <a:lstStyle/>
          <a:p>
            <a:fld id="{16D2A9F8-12B6-46DB-8F6B-EE4CEBDA4923}" type="slidenum">
              <a:rPr lang="cs-CZ" smtClean="0"/>
              <a:pPr/>
              <a:t>37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034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2561</TotalTime>
  <Words>4612</Words>
  <Application>Microsoft Office PowerPoint</Application>
  <PresentationFormat>Širokoúhlá obrazovka</PresentationFormat>
  <Paragraphs>488</Paragraphs>
  <Slides>37</Slides>
  <Notes>37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37</vt:i4>
      </vt:variant>
    </vt:vector>
  </HeadingPairs>
  <TitlesOfParts>
    <vt:vector size="41" baseType="lpstr">
      <vt:lpstr>Arial</vt:lpstr>
      <vt:lpstr>Calibri</vt:lpstr>
      <vt:lpstr>Wingdings</vt:lpstr>
      <vt:lpstr>Motiv systému Office</vt:lpstr>
      <vt:lpstr> Aktuárská funkce   </vt:lpstr>
      <vt:lpstr>Úvod</vt:lpstr>
      <vt:lpstr>Aktuárská činnost a Aktuárská Funkce</vt:lpstr>
      <vt:lpstr>Význam slov</vt:lpstr>
      <vt:lpstr>Legislativa</vt:lpstr>
      <vt:lpstr>L1</vt:lpstr>
      <vt:lpstr>Prezentace aplikace PowerPoint</vt:lpstr>
      <vt:lpstr>TR – 48/1a) koordinace výpočtu</vt:lpstr>
      <vt:lpstr>TR – 48/1a) koordinace výpočtu</vt:lpstr>
      <vt:lpstr>TR – 48/1a) koordinace výpočtu</vt:lpstr>
      <vt:lpstr>TR – 48/1a) koordinace výpočtu</vt:lpstr>
      <vt:lpstr>TR – 48/1a) koordinace výpočtu</vt:lpstr>
      <vt:lpstr>TR – 48/1a) koordinace výpočtu</vt:lpstr>
      <vt:lpstr>TR – 48/1a) koordinace výpočtu</vt:lpstr>
      <vt:lpstr>TR – 48/1b) přiměřenost metod</vt:lpstr>
      <vt:lpstr>TR – 48/1b) přiměřenost metod</vt:lpstr>
      <vt:lpstr>TR – 48/1c) kvalita dat</vt:lpstr>
      <vt:lpstr>TR – 48/1c) kvalita dat</vt:lpstr>
      <vt:lpstr>TR – 48/1c) kvalita dat</vt:lpstr>
      <vt:lpstr>TR – 48/1c) kvalita dat</vt:lpstr>
      <vt:lpstr>TR – 48/1c) kvalita dat</vt:lpstr>
      <vt:lpstr>TR – 48/1d) nejlepší odhady</vt:lpstr>
      <vt:lpstr>TR – 48/1d) nejlepší odhady</vt:lpstr>
      <vt:lpstr>TR – 48/1f) dohled při nedostatku dat</vt:lpstr>
      <vt:lpstr>Prezentace aplikace PowerPoint</vt:lpstr>
      <vt:lpstr>Názor – 48/1g) na koncepci upisování</vt:lpstr>
      <vt:lpstr>Názor – 48/1h) na adekvátnost zaj. ujednání</vt:lpstr>
      <vt:lpstr>Názor - 48/1g,h) na koncepci upisování a adekvátnost zajistných ujednání</vt:lpstr>
      <vt:lpstr>Prezentace aplikace PowerPoint</vt:lpstr>
      <vt:lpstr>Řízení rizik – 48/1i)</vt:lpstr>
      <vt:lpstr>Řízení rizik – 48/1i)</vt:lpstr>
      <vt:lpstr>Prezentace aplikace PowerPoint</vt:lpstr>
      <vt:lpstr>Reporting</vt:lpstr>
      <vt:lpstr>Reporting</vt:lpstr>
      <vt:lpstr>Reporting</vt:lpstr>
      <vt:lpstr>Shrnutí diskuse</vt:lpstr>
      <vt:lpstr> Děkujeme za pozornost   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Aktuárské standardy  Vladimíra Unzeitigová Jan Šváb</dc:title>
  <dc:creator>Poslušný Jan</dc:creator>
  <cp:lastModifiedBy>Marcela</cp:lastModifiedBy>
  <cp:revision>183</cp:revision>
  <cp:lastPrinted>2015-09-11T10:10:06Z</cp:lastPrinted>
  <dcterms:created xsi:type="dcterms:W3CDTF">2015-05-07T08:42:17Z</dcterms:created>
  <dcterms:modified xsi:type="dcterms:W3CDTF">2015-10-18T17:46:35Z</dcterms:modified>
</cp:coreProperties>
</file>