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80" r:id="rId4"/>
    <p:sldId id="269" r:id="rId5"/>
    <p:sldId id="306" r:id="rId6"/>
    <p:sldId id="270" r:id="rId7"/>
    <p:sldId id="301" r:id="rId8"/>
    <p:sldId id="284" r:id="rId9"/>
    <p:sldId id="299" r:id="rId10"/>
    <p:sldId id="302" r:id="rId11"/>
    <p:sldId id="271" r:id="rId12"/>
    <p:sldId id="298" r:id="rId13"/>
    <p:sldId id="292" r:id="rId14"/>
    <p:sldId id="295" r:id="rId15"/>
    <p:sldId id="296" r:id="rId16"/>
    <p:sldId id="297" r:id="rId17"/>
    <p:sldId id="303" r:id="rId18"/>
    <p:sldId id="293" r:id="rId19"/>
    <p:sldId id="300" r:id="rId20"/>
    <p:sldId id="294" r:id="rId21"/>
    <p:sldId id="307" r:id="rId22"/>
    <p:sldId id="272" r:id="rId23"/>
    <p:sldId id="273" r:id="rId24"/>
    <p:sldId id="282" r:id="rId25"/>
    <p:sldId id="308" r:id="rId26"/>
    <p:sldId id="274" r:id="rId27"/>
    <p:sldId id="304" r:id="rId28"/>
    <p:sldId id="309" r:id="rId29"/>
    <p:sldId id="283" r:id="rId30"/>
    <p:sldId id="276" r:id="rId31"/>
    <p:sldId id="262" r:id="rId3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CC"/>
    <a:srgbClr val="FFFFCC"/>
    <a:srgbClr val="CCE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83503" autoAdjust="0"/>
  </p:normalViewPr>
  <p:slideViewPr>
    <p:cSldViewPr snapToGrid="0">
      <p:cViewPr>
        <p:scale>
          <a:sx n="80" d="100"/>
          <a:sy n="80" d="100"/>
        </p:scale>
        <p:origin x="-1770" y="-4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90E99-666F-4521-B5D6-8A9867CD4DFB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8C63C-2171-4379-8D95-0B3DEDC9F2E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6836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3C322-1362-41B9-9B10-3692E9AFD1F8}" type="datetimeFigureOut">
              <a:rPr lang="en-GB" smtClean="0"/>
              <a:t>07/10/2015</a:t>
            </a:fld>
            <a:endParaRPr lang="en-GB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FE59-24CB-44F1-8AD4-FAE45F9F64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93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260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297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265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400" b="1" baseline="0" dirty="0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FE59-24CB-44F1-8AD4-FAE45F9F64AB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93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70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490173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410321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274683"/>
            <a:ext cx="36576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274683"/>
            <a:ext cx="107696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1989034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 userDrawn="1"/>
        </p:nvSpPr>
        <p:spPr>
          <a:xfrm flipH="1">
            <a:off x="-842621" y="4541744"/>
            <a:ext cx="13935767" cy="31544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501" y="685801"/>
            <a:ext cx="7645400" cy="2743199"/>
          </a:xfrm>
        </p:spPr>
        <p:txBody>
          <a:bodyPr anchor="t">
            <a:normAutofit/>
          </a:bodyPr>
          <a:lstStyle>
            <a:lvl1pPr algn="l">
              <a:spcAft>
                <a:spcPts val="1200"/>
              </a:spcAft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282" y="953028"/>
            <a:ext cx="8895919" cy="452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-461710" y="3813317"/>
            <a:ext cx="3817056" cy="1431009"/>
            <a:chOff x="8162255" y="989164"/>
            <a:chExt cx="1188965" cy="445741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0346" y="989615"/>
              <a:ext cx="600874" cy="445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2255" y="989164"/>
              <a:ext cx="600874" cy="4452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Zástupný symbol pro text 12"/>
          <p:cNvSpPr>
            <a:spLocks noGrp="1"/>
          </p:cNvSpPr>
          <p:nvPr userDrawn="1">
            <p:ph type="body" sz="quarter" idx="10"/>
          </p:nvPr>
        </p:nvSpPr>
        <p:spPr>
          <a:xfrm>
            <a:off x="292100" y="5480176"/>
            <a:ext cx="11645900" cy="1174623"/>
          </a:xfrm>
        </p:spPr>
        <p:txBody>
          <a:bodyPr/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6354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 userDrawn="1"/>
        </p:nvSpPr>
        <p:spPr>
          <a:xfrm flipH="1">
            <a:off x="-842626" y="-1054100"/>
            <a:ext cx="13935767" cy="2945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grpSp>
        <p:nvGrpSpPr>
          <p:cNvPr id="7" name="Skupina 6"/>
          <p:cNvGrpSpPr/>
          <p:nvPr userDrawn="1"/>
        </p:nvGrpSpPr>
        <p:grpSpPr>
          <a:xfrm>
            <a:off x="4440" y="278886"/>
            <a:ext cx="12168105" cy="1410150"/>
            <a:chOff x="4440" y="85701"/>
            <a:chExt cx="12168105" cy="1410150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1578" y="85701"/>
              <a:ext cx="2770967" cy="14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9" name="Skupina 8"/>
            <p:cNvGrpSpPr/>
            <p:nvPr/>
          </p:nvGrpSpPr>
          <p:grpSpPr>
            <a:xfrm>
              <a:off x="4704075" y="978407"/>
              <a:ext cx="4711540" cy="449808"/>
              <a:chOff x="4639680" y="978407"/>
              <a:chExt cx="4711540" cy="449808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6988307" y="978407"/>
                <a:ext cx="2362913" cy="447507"/>
                <a:chOff x="6988307" y="978407"/>
                <a:chExt cx="2362913" cy="447507"/>
              </a:xfrm>
            </p:grpSpPr>
            <p:grpSp>
              <p:nvGrpSpPr>
                <p:cNvPr id="26" name="Skupina 25"/>
                <p:cNvGrpSpPr/>
                <p:nvPr/>
              </p:nvGrpSpPr>
              <p:grpSpPr>
                <a:xfrm>
                  <a:off x="8162255" y="978407"/>
                  <a:ext cx="1188965" cy="446795"/>
                  <a:chOff x="8162255" y="978407"/>
                  <a:chExt cx="1188965" cy="446795"/>
                </a:xfrm>
              </p:grpSpPr>
              <p:pic>
                <p:nvPicPr>
                  <p:cNvPr id="2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9912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78407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80624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9912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9912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8292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0" name="Skupina 9"/>
            <p:cNvGrpSpPr/>
            <p:nvPr/>
          </p:nvGrpSpPr>
          <p:grpSpPr>
            <a:xfrm>
              <a:off x="4440" y="978407"/>
              <a:ext cx="4711540" cy="449341"/>
              <a:chOff x="4639680" y="976738"/>
              <a:chExt cx="4711540" cy="449341"/>
            </a:xfrm>
          </p:grpSpPr>
          <p:grpSp>
            <p:nvGrpSpPr>
              <p:cNvPr id="11" name="Skupina 10"/>
              <p:cNvGrpSpPr/>
              <p:nvPr/>
            </p:nvGrpSpPr>
            <p:grpSpPr>
              <a:xfrm>
                <a:off x="6988307" y="976738"/>
                <a:ext cx="2362913" cy="449341"/>
                <a:chOff x="6988307" y="976738"/>
                <a:chExt cx="2362913" cy="449341"/>
              </a:xfrm>
            </p:grpSpPr>
            <p:grpSp>
              <p:nvGrpSpPr>
                <p:cNvPr id="16" name="Skupina 15"/>
                <p:cNvGrpSpPr/>
                <p:nvPr/>
              </p:nvGrpSpPr>
              <p:grpSpPr>
                <a:xfrm>
                  <a:off x="8162255" y="976738"/>
                  <a:ext cx="1188965" cy="449341"/>
                  <a:chOff x="8162255" y="976738"/>
                  <a:chExt cx="1188965" cy="449341"/>
                </a:xfrm>
              </p:grpSpPr>
              <p:pic>
                <p:nvPicPr>
                  <p:cNvPr id="19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6738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80789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7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78243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6738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6738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7895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5" name="Zástupný symbol pro zápatí 3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36" name="Zástupný symbol pro číslo snímku 3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7460" y="288797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Zástupný symbol pro obsah 61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52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0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1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N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4445" y="278886"/>
            <a:ext cx="12168105" cy="1410150"/>
            <a:chOff x="4440" y="85701"/>
            <a:chExt cx="12168105" cy="1410150"/>
          </a:xfrm>
        </p:grpSpPr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1578" y="85701"/>
              <a:ext cx="2770967" cy="1410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0" name="Skupina 9"/>
            <p:cNvGrpSpPr/>
            <p:nvPr/>
          </p:nvGrpSpPr>
          <p:grpSpPr>
            <a:xfrm>
              <a:off x="4704075" y="978407"/>
              <a:ext cx="4711540" cy="449808"/>
              <a:chOff x="4639680" y="978407"/>
              <a:chExt cx="4711540" cy="449808"/>
            </a:xfrm>
          </p:grpSpPr>
          <p:grpSp>
            <p:nvGrpSpPr>
              <p:cNvPr id="22" name="Skupina 21"/>
              <p:cNvGrpSpPr/>
              <p:nvPr/>
            </p:nvGrpSpPr>
            <p:grpSpPr>
              <a:xfrm>
                <a:off x="6988307" y="978407"/>
                <a:ext cx="2362913" cy="447507"/>
                <a:chOff x="6988307" y="978407"/>
                <a:chExt cx="2362913" cy="447507"/>
              </a:xfrm>
            </p:grpSpPr>
            <p:grpSp>
              <p:nvGrpSpPr>
                <p:cNvPr id="27" name="Skupina 26"/>
                <p:cNvGrpSpPr/>
                <p:nvPr/>
              </p:nvGrpSpPr>
              <p:grpSpPr>
                <a:xfrm>
                  <a:off x="8162255" y="978407"/>
                  <a:ext cx="1188965" cy="446795"/>
                  <a:chOff x="8162255" y="978407"/>
                  <a:chExt cx="1188965" cy="446795"/>
                </a:xfrm>
              </p:grpSpPr>
              <p:pic>
                <p:nvPicPr>
                  <p:cNvPr id="3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9912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3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78407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2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80624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9912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2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9912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8292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80624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11" name="Skupina 10"/>
            <p:cNvGrpSpPr/>
            <p:nvPr/>
          </p:nvGrpSpPr>
          <p:grpSpPr>
            <a:xfrm>
              <a:off x="4440" y="978407"/>
              <a:ext cx="4711540" cy="449341"/>
              <a:chOff x="4639680" y="976738"/>
              <a:chExt cx="4711540" cy="449341"/>
            </a:xfrm>
          </p:grpSpPr>
          <p:grpSp>
            <p:nvGrpSpPr>
              <p:cNvPr id="12" name="Skupina 11"/>
              <p:cNvGrpSpPr/>
              <p:nvPr/>
            </p:nvGrpSpPr>
            <p:grpSpPr>
              <a:xfrm>
                <a:off x="6988307" y="976738"/>
                <a:ext cx="2362913" cy="449341"/>
                <a:chOff x="6988307" y="976738"/>
                <a:chExt cx="2362913" cy="449341"/>
              </a:xfrm>
            </p:grpSpPr>
            <p:grpSp>
              <p:nvGrpSpPr>
                <p:cNvPr id="17" name="Skupina 16"/>
                <p:cNvGrpSpPr/>
                <p:nvPr/>
              </p:nvGrpSpPr>
              <p:grpSpPr>
                <a:xfrm>
                  <a:off x="8162255" y="976738"/>
                  <a:ext cx="1188965" cy="449341"/>
                  <a:chOff x="8162255" y="976738"/>
                  <a:chExt cx="1188965" cy="449341"/>
                </a:xfrm>
              </p:grpSpPr>
              <p:pic>
                <p:nvPicPr>
                  <p:cNvPr id="20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750346" y="976738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pic>
                <p:nvPicPr>
                  <p:cNvPr id="21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8162255" y="980789"/>
                    <a:ext cx="600874" cy="445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pic>
              <p:nvPicPr>
                <p:cNvPr id="18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76398" y="978243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9" name="Picture 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88307" y="976738"/>
                  <a:ext cx="600874" cy="445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01719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13628" y="976738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1" y="978955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9680" y="978243"/>
                <a:ext cx="600874" cy="4452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304803" y="1803400"/>
            <a:ext cx="11722100" cy="44831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20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 flipH="1">
            <a:off x="-842620" y="6027644"/>
            <a:ext cx="13935767" cy="154155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200" y="152409"/>
            <a:ext cx="11557000" cy="113029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9413" y="1706773"/>
            <a:ext cx="12571413" cy="528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46077" y="1482726"/>
            <a:ext cx="7867651" cy="4271963"/>
          </a:xfrm>
        </p:spPr>
        <p:txBody>
          <a:bodyPr/>
          <a:lstStyle>
            <a:lvl1pPr marL="742950" indent="-742950">
              <a:buFont typeface="+mj-lt"/>
              <a:buAutoNum type="arabicPeriod"/>
              <a:defRPr/>
            </a:lvl1pPr>
            <a:lvl2pPr marL="971550" indent="-514350">
              <a:buFont typeface="+mj-lt"/>
              <a:buAutoNum type="arabicPeriod"/>
              <a:defRPr/>
            </a:lvl2pPr>
            <a:lvl3pPr marL="1428750" indent="-514350">
              <a:buFont typeface="+mj-lt"/>
              <a:buAutoNum type="arabicPeriod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42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 flipH="1">
            <a:off x="5386547" y="-662151"/>
            <a:ext cx="7478116" cy="791602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85229" y="346849"/>
            <a:ext cx="5980907" cy="1923393"/>
          </a:xfrm>
        </p:spPr>
        <p:txBody>
          <a:bodyPr anchor="t">
            <a:normAutofit/>
          </a:bodyPr>
          <a:lstStyle>
            <a:lvl1pPr>
              <a:defRPr sz="4400" b="1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365" y="2098525"/>
            <a:ext cx="6232635" cy="502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188915" y="346075"/>
            <a:ext cx="5549900" cy="63230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17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4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5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1" y="825500"/>
            <a:ext cx="5232400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81" y="825272"/>
            <a:ext cx="5235985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25421" y="241300"/>
            <a:ext cx="5235579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47280" y="241300"/>
            <a:ext cx="5239781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5126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4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5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5" y="825500"/>
            <a:ext cx="6796689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7094485" y="825272"/>
            <a:ext cx="3692579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25421" y="241300"/>
            <a:ext cx="6800819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7091810" y="241300"/>
            <a:ext cx="3695255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7413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30331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c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4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74099" y="2844805"/>
            <a:ext cx="5905498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4081641" y="825500"/>
            <a:ext cx="6796689" cy="54800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299337" y="825272"/>
            <a:ext cx="3692579" cy="548029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4103856" y="241300"/>
            <a:ext cx="6800819" cy="4826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296665" y="241300"/>
            <a:ext cx="3695255" cy="48260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6393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4" y="-572604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305" y="2794006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203201" y="4019550"/>
            <a:ext cx="5232400" cy="228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81" y="4019472"/>
            <a:ext cx="5235985" cy="22861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206373" y="3517903"/>
            <a:ext cx="5235579" cy="428073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28232" y="3517903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3" y="850900"/>
            <a:ext cx="10579100" cy="2616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3" y="355600"/>
            <a:ext cx="106045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5393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1" y="-572605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305" y="2794006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5562601" y="831850"/>
            <a:ext cx="5232400" cy="24828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81" y="3841664"/>
            <a:ext cx="5235985" cy="2482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0" name="Zástupný symbol pro text 39"/>
          <p:cNvSpPr>
            <a:spLocks noGrp="1"/>
          </p:cNvSpPr>
          <p:nvPr>
            <p:ph type="body" sz="quarter" idx="14"/>
          </p:nvPr>
        </p:nvSpPr>
        <p:spPr>
          <a:xfrm>
            <a:off x="5565773" y="355607"/>
            <a:ext cx="5235579" cy="428073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66332" y="3365500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3" y="838200"/>
            <a:ext cx="5219700" cy="54737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52324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125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c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délník 34"/>
          <p:cNvSpPr/>
          <p:nvPr userDrawn="1"/>
        </p:nvSpPr>
        <p:spPr>
          <a:xfrm flipH="1">
            <a:off x="10553701" y="-572605"/>
            <a:ext cx="2341769" cy="7884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8623305" y="2794006"/>
            <a:ext cx="6007097" cy="1130299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GB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10972800" y="0"/>
            <a:ext cx="1219200" cy="50165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3" name="Zástupný symbol pro obsah 32"/>
          <p:cNvSpPr>
            <a:spLocks noGrp="1"/>
          </p:cNvSpPr>
          <p:nvPr>
            <p:ph sz="quarter" idx="12"/>
          </p:nvPr>
        </p:nvSpPr>
        <p:spPr>
          <a:xfrm>
            <a:off x="5562601" y="346844"/>
            <a:ext cx="5232400" cy="296785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pic>
        <p:nvPicPr>
          <p:cNvPr id="34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1205" y="5463135"/>
            <a:ext cx="1980795" cy="1394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5551081" y="3841664"/>
            <a:ext cx="5235985" cy="24829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42" name="Zástupný symbol pro text 41"/>
          <p:cNvSpPr>
            <a:spLocks noGrp="1"/>
          </p:cNvSpPr>
          <p:nvPr>
            <p:ph type="body" sz="quarter" idx="15"/>
          </p:nvPr>
        </p:nvSpPr>
        <p:spPr>
          <a:xfrm>
            <a:off x="5566332" y="3365500"/>
            <a:ext cx="5239781" cy="428073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6"/>
          </p:nvPr>
        </p:nvSpPr>
        <p:spPr>
          <a:xfrm>
            <a:off x="203203" y="838200"/>
            <a:ext cx="5219700" cy="54737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7"/>
          </p:nvPr>
        </p:nvSpPr>
        <p:spPr>
          <a:xfrm>
            <a:off x="203200" y="355600"/>
            <a:ext cx="5232400" cy="428400"/>
          </a:xfrm>
          <a:solidFill>
            <a:schemeClr val="accent2"/>
          </a:solidFill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43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4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429028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14899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9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9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9434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13056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22C63-DA55-4FAD-82DD-21614580286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61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9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470703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35843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9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B56E8-751C-4567-80D8-94393E9110B3}" type="datetimeFigureOut">
              <a:rPr lang="cs-CZ" smtClean="0"/>
              <a:t>7.10.2015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9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Nový vizuální styl - ukázky snímků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9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2A9F8-12B6-46DB-8F6B-EE4CEBDA492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72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61" r:id="rId15"/>
    <p:sldLayoutId id="2147483660" r:id="rId16"/>
    <p:sldLayoutId id="2147483664" r:id="rId17"/>
    <p:sldLayoutId id="2147483665" r:id="rId18"/>
    <p:sldLayoutId id="2147483659" r:id="rId19"/>
    <p:sldLayoutId id="2147483666" r:id="rId20"/>
    <p:sldLayoutId id="2147483662" r:id="rId21"/>
    <p:sldLayoutId id="2147483663" r:id="rId22"/>
    <p:sldLayoutId id="2147483667" r:id="rId2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501" y="685801"/>
            <a:ext cx="7645400" cy="3161804"/>
          </a:xfrm>
        </p:spPr>
        <p:txBody>
          <a:bodyPr>
            <a:normAutofit fontScale="90000"/>
          </a:bodyPr>
          <a:lstStyle/>
          <a:p>
            <a:r>
              <a:rPr lang="cs-CZ" altLang="cs-CZ" sz="6000" dirty="0" smtClean="0">
                <a:solidFill>
                  <a:srgbClr val="C00000"/>
                </a:solidFill>
                <a:cs typeface="Arial" panose="020B0604020202020204" pitchFamily="34" charset="0"/>
              </a:rPr>
              <a:t/>
            </a:r>
            <a:br>
              <a:rPr lang="cs-CZ" altLang="cs-CZ" sz="6000" dirty="0" smtClean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cs-CZ" altLang="cs-CZ" sz="6000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Aktuárská</a:t>
            </a:r>
            <a:r>
              <a:rPr lang="cs-CZ" altLang="cs-CZ" sz="60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cs-CZ" altLang="cs-CZ" sz="6000" dirty="0" smtClean="0">
                <a:solidFill>
                  <a:srgbClr val="C00000"/>
                </a:solidFill>
                <a:cs typeface="Arial" panose="020B0604020202020204" pitchFamily="34" charset="0"/>
              </a:rPr>
              <a:t>funkce</a:t>
            </a:r>
            <a:r>
              <a:rPr lang="cs-CZ" alt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>
                <a:cs typeface="Arial" panose="020B0604020202020204" pitchFamily="34" charset="0"/>
              </a:rPr>
              <a:t>Diskusní setkání</a:t>
            </a:r>
            <a:endParaRPr lang="cs-CZ" altLang="cs-CZ" dirty="0" smtClean="0"/>
          </a:p>
          <a:p>
            <a:r>
              <a:rPr lang="cs-CZ" altLang="cs-CZ" dirty="0" smtClean="0">
                <a:cs typeface="Arial" panose="020B0604020202020204" pitchFamily="34" charset="0"/>
              </a:rPr>
              <a:t>20. října </a:t>
            </a:r>
            <a:r>
              <a:rPr lang="cs-CZ" altLang="cs-CZ" dirty="0" smtClean="0">
                <a:cs typeface="Arial" panose="020B0604020202020204" pitchFamily="34" charset="0"/>
              </a:rPr>
              <a:t>2015</a:t>
            </a:r>
            <a:endParaRPr lang="en-GB" altLang="cs-CZ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4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 – 48/1a) koordinace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78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Článek 272 odst. 1</a:t>
            </a:r>
          </a:p>
          <a:p>
            <a:pPr marL="0" indent="0">
              <a:buNone/>
            </a:pPr>
            <a:r>
              <a:rPr lang="cs-CZ" sz="2000" dirty="0" smtClean="0"/>
              <a:t>Při koordinaci výpočtu technických rezerv musí </a:t>
            </a:r>
            <a:r>
              <a:rPr lang="cs-CZ" sz="2000" dirty="0" err="1" smtClean="0"/>
              <a:t>pojistněmatematická</a:t>
            </a:r>
            <a:r>
              <a:rPr lang="cs-CZ" sz="2000" dirty="0" smtClean="0"/>
              <a:t> funkce zahrnovat všechny tyto úkoly:</a:t>
            </a:r>
          </a:p>
          <a:p>
            <a:pPr marL="400050" lvl="1" indent="0">
              <a:buNone/>
            </a:pPr>
            <a:r>
              <a:rPr lang="cs-CZ" sz="1600" dirty="0" smtClean="0"/>
              <a:t>a) aplikovat metodiky a postupy pro posouzení dostatečnosti technických rezerv a zajistit, aby jejich výpočet byl v souladu s požadavky stanovenými v článcích 75 až 86 směrnice 2009/138/ES;</a:t>
            </a:r>
          </a:p>
          <a:p>
            <a:pPr marL="400050" lvl="1" indent="0">
              <a:buNone/>
            </a:pP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b) posuzovat nejistotu spojenou s odhady prováděnými v rámci výpočtu technických rezerv;</a:t>
            </a:r>
          </a:p>
          <a:p>
            <a:pPr marL="400050" lvl="1" indent="0">
              <a:buNone/>
            </a:pP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c) zajistit, aby jakákoli omezení údajů používaných pro výpočet technických rezerv byla náležitě řešena; </a:t>
            </a:r>
          </a:p>
          <a:p>
            <a:pPr marL="400050" lvl="1" indent="0">
              <a:buNone/>
            </a:pP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d) zajistit, aby v případech uvedených v článku 82 směrnice 2009/138/ES byly používány nejvhodnější aproximace pro účely výpočtu nejlepšího odhadu;</a:t>
            </a:r>
          </a:p>
          <a:p>
            <a:pPr marL="400050" lvl="1" indent="0">
              <a:buNone/>
            </a:pP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e) zajistit, aby byly určeny homogenní rizikové skupiny pojistných a zajistných závazků pro účely náležitého posouzení podkladových rizik;</a:t>
            </a:r>
          </a:p>
          <a:p>
            <a:pPr marL="400050" lvl="1" indent="0">
              <a:buNone/>
            </a:pP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f) posuzovat relevantní informace, které poskytují finanční trhy, a obecně dostupné údaje o upisovacích rizicích a zajistit integraci těchto informací a údajů do posuzování technických rezerv;</a:t>
            </a:r>
          </a:p>
          <a:p>
            <a:pPr marL="400050" lvl="1" indent="0">
              <a:buNone/>
            </a:pP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g) porovnávat veškeré podstatné meziroční rozdíly ve výpočtu technických rezerv a odůvodnit je;</a:t>
            </a:r>
          </a:p>
          <a:p>
            <a:pPr marL="400050" lvl="1" indent="0">
              <a:buNone/>
            </a:pPr>
            <a:r>
              <a:rPr lang="cs-CZ" sz="1600" dirty="0" smtClean="0">
                <a:solidFill>
                  <a:schemeClr val="accent2">
                    <a:lumMod val="75000"/>
                  </a:schemeClr>
                </a:solidFill>
              </a:rPr>
              <a:t>h) zajistit, aby bylo prováděno náležité posouzení opcí a záruk, jež obsahují pojistné a zajistné smlouvy. </a:t>
            </a:r>
            <a:endParaRPr lang="cs-CZ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15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48/1b) přiměřenost metod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48/1b) zajišťuje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přiměřenost používaných metodik a podkladových modelů, jakož i předpokladů učiněných při výpočtu technických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rezerv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</a:t>
            </a:r>
            <a:r>
              <a:rPr lang="cs-CZ" sz="2000" i="1" dirty="0">
                <a:solidFill>
                  <a:srgbClr val="0070C0"/>
                </a:solidFill>
              </a:rPr>
              <a:t>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2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Pojistněmatematická </a:t>
            </a:r>
            <a:r>
              <a:rPr lang="cs-CZ" sz="2000" dirty="0"/>
              <a:t>funkce posuzuje, zda metodiky a předpoklady používané při výpočtu technických rezerv jsou vhodné pro konkrétní druhy pojištění poskytované pojišťovnou nebo zajišťovnou a z hlediska způsobu řízení její činnosti, a to s ohledem na dostupné </a:t>
            </a:r>
            <a:r>
              <a:rPr lang="cs-CZ" sz="2000" dirty="0" smtClean="0"/>
              <a:t>údaje.</a:t>
            </a:r>
          </a:p>
        </p:txBody>
      </p:sp>
    </p:spTree>
    <p:extLst>
      <p:ext uri="{BB962C8B-B14F-4D97-AF65-F5344CB8AC3E}">
        <p14:creationId xmlns:p14="http://schemas.microsoft.com/office/powerpoint/2010/main" val="387390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48/1b) přiměřenost metod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7763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L3 TR</a:t>
            </a:r>
          </a:p>
          <a:p>
            <a:pPr marL="0" indent="0">
              <a:buNone/>
            </a:pPr>
            <a:r>
              <a:rPr lang="cs-CZ" sz="2000" b="1" dirty="0"/>
              <a:t>Přezkoumání a ověření kvality údajů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/>
              <a:t>1.23.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brala v úvahu vztah mezi závěry analýzy kvality údajů a výběrem metod, které se použijí k ocenění technických rezerv. </a:t>
            </a:r>
          </a:p>
          <a:p>
            <a:pPr marL="0" indent="0">
              <a:buNone/>
            </a:pPr>
            <a:r>
              <a:rPr lang="cs-CZ" sz="2000" dirty="0"/>
              <a:t>1.24.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analyzovala, nakolik použité údaje odpovídajícím způsobem podporují předpoklady, z nichž vycházejí metodiky, které se použijí při ocenění technických rezerv. Pokud údaje dané metodiky dostatečně nepodporují, pojišťovna nebo zajišťovna zvolí jinou metodiku. </a:t>
            </a:r>
          </a:p>
          <a:p>
            <a:pPr marL="0" indent="0">
              <a:buNone/>
            </a:pPr>
            <a:r>
              <a:rPr lang="cs-CZ" sz="2000" dirty="0"/>
              <a:t>1.25. Při posuzování úplnosti údajů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brala v úvahu, zda počet pozorování a podrobnost dostupných údajů splňují požadavky, které musí být pro použití dané metodiky splněny u vstupních údajů. </a:t>
            </a:r>
            <a:endParaRPr lang="cs-CZ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Posouzení přiměřenosti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1.83</a:t>
            </a:r>
            <a:r>
              <a:rPr lang="cs-CZ" sz="2000" dirty="0"/>
              <a:t>. Pojišťovny a zajišťovny dbají na to, aby pojistněmatematická funkce byla schopna vysvětlit, které metody se používají k výpočtu technických rezerv a proč byly zvoleny. </a:t>
            </a:r>
          </a:p>
        </p:txBody>
      </p:sp>
    </p:spTree>
    <p:extLst>
      <p:ext uri="{BB962C8B-B14F-4D97-AF65-F5344CB8AC3E}">
        <p14:creationId xmlns:p14="http://schemas.microsoft.com/office/powerpoint/2010/main" val="155805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4621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48/1c)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posuzuje dostatečnost a kvalitu údajů používaných při výpočtu technických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rezerv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3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err="1" smtClean="0"/>
              <a:t>Pojistněmatematická</a:t>
            </a:r>
            <a:r>
              <a:rPr lang="cs-CZ" sz="2000" dirty="0" smtClean="0"/>
              <a:t> </a:t>
            </a:r>
            <a:r>
              <a:rPr lang="cs-CZ" sz="2000" dirty="0"/>
              <a:t>funkce posuzuje, zda systémy informačních technologií používané při výpočtu technických rezerv dostatečně podporují pojistněmatematické a statistické postupy.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L3 Gov</a:t>
            </a:r>
          </a:p>
          <a:p>
            <a:pPr marL="0" indent="0">
              <a:buNone/>
            </a:pPr>
            <a:r>
              <a:rPr lang="sv-SE" sz="2000" b="1" dirty="0"/>
              <a:t>Obecný pokyn 48 – Kvalita údajů </a:t>
            </a:r>
            <a:endParaRPr lang="sv-SE" sz="2000" dirty="0"/>
          </a:p>
          <a:p>
            <a:pPr marL="0" indent="0">
              <a:buNone/>
            </a:pPr>
            <a:r>
              <a:rPr lang="cs-CZ" sz="2000" dirty="0"/>
              <a:t>1.97. Společnost by měla požadovat, že </a:t>
            </a:r>
            <a:r>
              <a:rPr lang="cs-CZ" sz="2000" dirty="0" err="1"/>
              <a:t>pojistněmatematická</a:t>
            </a:r>
            <a:r>
              <a:rPr lang="cs-CZ" sz="2000" dirty="0"/>
              <a:t> funkce společnosti porovnává soulad interních a externích údajů používaných při výpočtu technických rezerv s normami kvality údajů stanovenými ve směrnici Solventnost II a aby v zájmu zvýšení kvality údajů případně předložila doporučení týkající se interních postupů, aby bylo zajištěno, že společnost bude schopna splňovat příslušný požadavek směrnice Solventnost II. </a:t>
            </a:r>
            <a:r>
              <a:rPr lang="en-US" sz="2000" dirty="0" smtClean="0"/>
              <a:t> 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3146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8872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i="1" dirty="0" smtClean="0">
                <a:solidFill>
                  <a:srgbClr val="0070C0"/>
                </a:solidFill>
              </a:rPr>
              <a:t>L3 TR </a:t>
            </a:r>
          </a:p>
          <a:p>
            <a:pPr marL="0" indent="0">
              <a:buNone/>
            </a:pPr>
            <a:r>
              <a:rPr lang="cs-CZ" sz="2000" b="1" dirty="0" smtClean="0"/>
              <a:t>Přezkoumání </a:t>
            </a:r>
            <a:r>
              <a:rPr lang="cs-CZ" sz="2000" b="1" dirty="0"/>
              <a:t>a ověření kvality údajů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1.20</a:t>
            </a:r>
            <a:r>
              <a:rPr lang="cs-CZ" sz="2000" dirty="0"/>
              <a:t>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posuzovala správnost a úplnost údajů dostatečnou kontrolou tak, aby byla splněna kritéria podle předchozích obecných pokynů a aby bylo umožněno zjištění relevantních nedostatků. </a:t>
            </a:r>
          </a:p>
          <a:p>
            <a:pPr marL="0" indent="0">
              <a:buNone/>
            </a:pPr>
            <a:r>
              <a:rPr lang="cs-CZ" sz="2000" dirty="0" smtClean="0"/>
              <a:t>1.21</a:t>
            </a:r>
            <a:r>
              <a:rPr lang="cs-CZ" sz="2000" dirty="0"/>
              <a:t>. Pojišťovny a zajišťovny dbají na to, aby se toto posouzení provádělo na dostatečně podrobné úrovni. </a:t>
            </a:r>
          </a:p>
          <a:p>
            <a:pPr marL="0" indent="0">
              <a:buNone/>
            </a:pPr>
            <a:r>
              <a:rPr lang="cs-CZ" sz="2000" dirty="0"/>
              <a:t>1.22.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zohledňovala závěry relevantních analýz, které byly provedeny při externím přezkoumání, dochází-li k přezkoumání kvality údajů v souvislosti s výpočtem technických rezerv. </a:t>
            </a:r>
          </a:p>
          <a:p>
            <a:pPr marL="0" indent="0">
              <a:buNone/>
            </a:pPr>
            <a:r>
              <a:rPr lang="cs-CZ" sz="2000" dirty="0"/>
              <a:t>1.26. Pojišťovny a zajišťovny vyžadují,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brala při ověřování údajů v úvahu zdroj údajů a jejich zamýšlené použití. </a:t>
            </a:r>
          </a:p>
          <a:p>
            <a:pPr marL="0" indent="0">
              <a:buNone/>
            </a:pPr>
            <a:r>
              <a:rPr lang="cs-CZ" sz="2000" dirty="0" smtClean="0"/>
              <a:t>1.28</a:t>
            </a:r>
            <a:r>
              <a:rPr lang="cs-CZ" sz="2000" dirty="0"/>
              <a:t>. Pojišťovny a zajišťovny dbají na to, aby v rámci koordinace technických rezerv pojistněmatematická funkce také koordinovala posouzení a ověření relevantních údajů, které se použijí při ocenění</a:t>
            </a:r>
            <a:r>
              <a:rPr lang="cs-CZ" sz="2000" dirty="0" smtClean="0"/>
              <a:t>.</a:t>
            </a:r>
            <a:endParaRPr lang="en-US" sz="2000" dirty="0"/>
          </a:p>
          <a:p>
            <a:pPr marL="400050" lvl="1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5154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 </a:t>
            </a:r>
          </a:p>
          <a:p>
            <a:pPr marL="0" indent="0">
              <a:buNone/>
            </a:pPr>
            <a:r>
              <a:rPr lang="cs-CZ" sz="2000" b="1" dirty="0"/>
              <a:t>Přezkoumání a ověření kvality údajů </a:t>
            </a:r>
          </a:p>
          <a:p>
            <a:pPr marL="0" indent="0">
              <a:buNone/>
            </a:pPr>
            <a:r>
              <a:rPr lang="es-ES" sz="2000" dirty="0"/>
              <a:t>1.29. Koordinací se rozumí nejméně: </a:t>
            </a:r>
          </a:p>
          <a:p>
            <a:pPr marL="800100" lvl="2" indent="0">
              <a:buNone/>
            </a:pPr>
            <a:r>
              <a:rPr lang="cs-CZ" sz="1600" dirty="0"/>
              <a:t>a) výběr údajů, které se při ocenění použijí, a to s přihlédnutím ke kritériu přesnosti, vhodnosti a úplnosti údajů při zohlednění metodik, které jsou pro výpočet nejvhodnější. K tomu se použijí odpovídající nástroje, kterými se provede kontrola případných významných rozdílů zjištěných v údajích z jednoho roku a v dalších příslušných analýzách; </a:t>
            </a:r>
          </a:p>
          <a:p>
            <a:pPr marL="800100" lvl="2" indent="0">
              <a:buNone/>
            </a:pPr>
            <a:r>
              <a:rPr lang="cs-CZ" sz="1600" dirty="0"/>
              <a:t>b) podání zprávy o doporučeních ke zlepšení interních procesů, která se považují za relevantní pro lepší dodržování kritérií podle bodu a); </a:t>
            </a:r>
          </a:p>
          <a:p>
            <a:pPr marL="800100" lvl="2" indent="0">
              <a:buNone/>
            </a:pPr>
            <a:r>
              <a:rPr lang="cs-CZ" sz="1600" dirty="0"/>
              <a:t>c) určení případů, které vyžadují dodatečné externí údaje; </a:t>
            </a:r>
          </a:p>
          <a:p>
            <a:pPr marL="800100" lvl="2" indent="0">
              <a:buNone/>
            </a:pPr>
            <a:r>
              <a:rPr lang="cs-CZ" sz="1600" dirty="0"/>
              <a:t>d) posouzení kvality externích údajů stejně jako u interních údajů, se zvláštním důrazem na to, zda se pro zlepšení kvality interních údajů vyžadují tržní údaje, kdy by se měly tržní údaje případně použít, zda dostupné údaje zkvalitnit, a případně jak; </a:t>
            </a:r>
            <a:endParaRPr lang="cs-CZ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420796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 </a:t>
            </a:r>
          </a:p>
          <a:p>
            <a:pPr marL="0" indent="0">
              <a:buNone/>
            </a:pPr>
            <a:r>
              <a:rPr lang="cs-CZ" sz="2000" b="1" dirty="0"/>
              <a:t>Omezení údajů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/>
              <a:t>1.30.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posuzovala přesnost, úplnost a vhodnost údajů tak, aby zjistila jejich případná významná omezení. Jsou-li taková omezení zjištěna, je třeba také zjistit jejich zdroje. </a:t>
            </a:r>
          </a:p>
          <a:p>
            <a:pPr marL="0" indent="0">
              <a:buNone/>
            </a:pPr>
            <a:r>
              <a:rPr lang="cs-CZ" sz="2000" dirty="0"/>
              <a:t>1.31. Ke zjištění a posouzení důsledků případných nedostatků, které by mohly ovlivnit plnění požadavků kvality údajů, pojišťovny a zajišťovny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zohledňovala všechny dostupné relevantní dokumenty týkající se interních procesů a postupů sběru, ukládání a ověřování údajů, které se používají pro oceňování technických rezerv, a v případě potřeby získávala konkrétnější údaje od pracovníků, kteří se těchto procesů účastní. </a:t>
            </a:r>
          </a:p>
          <a:p>
            <a:pPr marL="0" indent="0">
              <a:buNone/>
            </a:pPr>
            <a:r>
              <a:rPr lang="cs-CZ" sz="2000" dirty="0"/>
              <a:t>1.32. Pojišťovny a zajišťovny také dbají na to,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koordinovala příslušné činnosti, které slouží k posuzování důsledků nedostatků zjištěných u dostupných údajů pro výpočet technických rezerv, tak, aby zjistila, zda jsou dostupné údaje pro zamýšlený účel vhodné, nebo zda je třeba získat údaje jiné. </a:t>
            </a:r>
          </a:p>
          <a:p>
            <a:pPr marL="0" indent="0">
              <a:buNone/>
            </a:pPr>
            <a:r>
              <a:rPr lang="cs-CZ" sz="2000" dirty="0"/>
              <a:t>1.33. Jsou-li u údajů zjištěny nedostatky, pojišťovny a zajišťovny zajistí,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posoudila, zda lze s ohledem na účel údajů jejich kvalitu zlepšit jejich úpravou nebo doplněním.</a:t>
            </a:r>
            <a:endParaRPr lang="en-US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139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48/1c) kvalita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 </a:t>
            </a:r>
          </a:p>
          <a:p>
            <a:pPr marL="0" indent="0">
              <a:buNone/>
            </a:pPr>
            <a:r>
              <a:rPr lang="cs-CZ" sz="2000" b="1" dirty="0"/>
              <a:t>Omezení údajů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1.38</a:t>
            </a:r>
            <a:r>
              <a:rPr lang="cs-CZ" sz="2000" dirty="0"/>
              <a:t>. Pojišťovny a zajišťovny dbají na to, aby pojistněmatematická funkce řídicímu orgánu doporučovala, které postupy by mohly zlepšit kvalitu a kvantitu dostupných údajů. Za tímto účelem pojistněmatematická funkce zjišťuje zdroje významných omezení a navrhuje řešení. Při návrhu řešení bere v úvahu jeho účinnost a dobu potřebnou k jeho realizaci. </a:t>
            </a:r>
          </a:p>
          <a:p>
            <a:pPr marL="0" indent="0">
              <a:buNone/>
            </a:pPr>
            <a:r>
              <a:rPr lang="cs-CZ" sz="2000" dirty="0"/>
              <a:t>1.40. Pojišťovny a zajišťovny dbají na to, aby pojistněmatematická funkce dokumentovala omezení údajů, a to včetně nejméně: </a:t>
            </a:r>
          </a:p>
          <a:p>
            <a:pPr marL="400050" lvl="1" indent="0">
              <a:buNone/>
            </a:pPr>
            <a:r>
              <a:rPr lang="cs-CZ" sz="1600" dirty="0" smtClean="0"/>
              <a:t>a</a:t>
            </a:r>
            <a:r>
              <a:rPr lang="cs-CZ" sz="1600" dirty="0"/>
              <a:t>) popisu nedostatků včetně příčin a odkazů na jiné dokumenty, které je zjistily; </a:t>
            </a:r>
          </a:p>
          <a:p>
            <a:pPr marL="400050" lvl="1" indent="0">
              <a:buNone/>
            </a:pPr>
            <a:r>
              <a:rPr lang="cs-CZ" sz="1600" dirty="0" smtClean="0"/>
              <a:t>b</a:t>
            </a:r>
            <a:r>
              <a:rPr lang="cs-CZ" sz="1600" dirty="0"/>
              <a:t>) souhrnného vysvětlení dopadu nedostatků v rozsahu výpočtu technických rezerv co do jeho významnosti a způsobu, jak tento proces ovlivňuje; </a:t>
            </a:r>
          </a:p>
          <a:p>
            <a:pPr marL="400050" lvl="1" indent="0">
              <a:buNone/>
            </a:pPr>
            <a:r>
              <a:rPr lang="cs-CZ" sz="1600" dirty="0" smtClean="0"/>
              <a:t>c</a:t>
            </a:r>
            <a:r>
              <a:rPr lang="cs-CZ" sz="1600" dirty="0"/>
              <a:t>) popisu kroků, které pojistněmatematická funkce provedla ke zjištění nedostatků vedle případných dalších zdrojů a dokumentů; </a:t>
            </a:r>
          </a:p>
          <a:p>
            <a:pPr marL="400050" lvl="1" indent="0">
              <a:buNone/>
            </a:pPr>
            <a:r>
              <a:rPr lang="cs-CZ" sz="1600" dirty="0" smtClean="0"/>
              <a:t>d</a:t>
            </a:r>
            <a:r>
              <a:rPr lang="cs-CZ" sz="1600" dirty="0"/>
              <a:t>) popisu toho, jak lze tyto situace v krátkodobém termínu napravit, a včetně příslušných doporučení ke zlepšení kvality údajů v budoucnu.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72017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48/1d) nejlepší odhady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48/1d)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srovnává nejlepší odhady se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zkušeností</a:t>
            </a:r>
            <a:endParaRPr lang="cs-CZ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4</a:t>
            </a:r>
          </a:p>
          <a:p>
            <a:pPr marL="0" indent="0">
              <a:buNone/>
            </a:pPr>
            <a:r>
              <a:rPr lang="cs-CZ" sz="2000" dirty="0" smtClean="0"/>
              <a:t>Pojistněmatematická </a:t>
            </a:r>
            <a:r>
              <a:rPr lang="cs-CZ" sz="2000" dirty="0"/>
              <a:t>funkce při porovnávání nejlepších odhadů se zkušenostmi přezkoumává kvalitu minulých nejlepších odhadů a poznatky získané při tomto posouzení využívá ke zlepšení kvality současných výpočtů. Porovnání nejlepších odhadů se zkušenostmi musí zahrnovat srovnání mezi zjištěnými hodnotami a odhady, z nichž výpočet nejlepších odhadů vycházel, aby bylo možné učinit závěry ohledně přiměřenosti, přesnosti a úplnosti údajů a předpokladů, které byly použity, a ohledně metodik, které byly uplatněny při výpočtu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Gov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Obecný pokyn 49 – Porovnávání se zkušenostmi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1.98 Společnost by měla zajistit,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správnímu, řídicímu nebo kontrolnímu orgánu podávala zprávy o veškerých podstatných odchylkách nejlepších odhadů od skutečných zkušeností. Tyto zprávy by měly zkoumat příčiny odchylek a případně také navrhnout změny v předpokladech a úpravy modelu oceňování s cílem zpřesnit výpočet nejlepších odhadů</a:t>
            </a:r>
            <a:r>
              <a:rPr lang="cs-CZ" sz="2000" dirty="0" smtClean="0"/>
              <a:t>.</a:t>
            </a:r>
            <a:r>
              <a:rPr lang="en-US" sz="2000" dirty="0" smtClean="0"/>
              <a:t> 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20290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48/1d) nejlepší odhady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</a:t>
            </a:r>
          </a:p>
          <a:p>
            <a:pPr marL="0" indent="0">
              <a:buNone/>
            </a:pPr>
            <a:r>
              <a:rPr lang="cs-CZ" sz="2000" b="1" dirty="0"/>
              <a:t>Ověřování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1.145.Pojišťovny </a:t>
            </a:r>
            <a:r>
              <a:rPr lang="cs-CZ" sz="2000" dirty="0"/>
              <a:t>a zajišťovny dbají na to, aby pojistněmatematická funkce: </a:t>
            </a:r>
          </a:p>
          <a:p>
            <a:pPr marL="800100" lvl="2" indent="0">
              <a:buNone/>
            </a:pPr>
            <a:r>
              <a:rPr lang="cs-CZ" sz="1600" dirty="0"/>
              <a:t>a) zjišťovala celkovou odchylku mezi očekávaným a skutečným škodním průběhem; </a:t>
            </a:r>
          </a:p>
          <a:p>
            <a:pPr marL="800100" lvl="2" indent="0">
              <a:buNone/>
            </a:pPr>
            <a:r>
              <a:rPr lang="cs-CZ" sz="1600" dirty="0"/>
              <a:t>b) celkovou odchylku rozdělila na její hlavní zdroje a analyzovala její příčiny; </a:t>
            </a:r>
          </a:p>
          <a:p>
            <a:pPr marL="800100" lvl="2" indent="0">
              <a:buNone/>
            </a:pPr>
            <a:r>
              <a:rPr lang="cs-CZ" sz="1600" dirty="0"/>
              <a:t>c) v případě, že odchylka pravděpodobně není dočasnou výchylkou, vypracovala doporučení o změnách použitého modelu nebo použitých předpokladů. </a:t>
            </a:r>
          </a:p>
        </p:txBody>
      </p:sp>
    </p:spTree>
    <p:extLst>
      <p:ext uri="{BB962C8B-B14F-4D97-AF65-F5344CB8AC3E}">
        <p14:creationId xmlns:p14="http://schemas.microsoft.com/office/powerpoint/2010/main" val="311657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Výklad legislativy Solventnosti II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Zaměřené na obsah AF (pro pojišťovnu, ne zajišťovnu, ne skupinu)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Co</a:t>
            </a:r>
            <a:r>
              <a:rPr lang="cs-CZ" altLang="cs-CZ" sz="2800" dirty="0" smtClean="0">
                <a:cs typeface="Arial" panose="020B0604020202020204" pitchFamily="34" charset="0"/>
              </a:rPr>
              <a:t> má AF dělat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Ne </a:t>
            </a:r>
            <a:r>
              <a:rPr lang="cs-CZ" altLang="cs-CZ" sz="28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jak</a:t>
            </a:r>
            <a:r>
              <a:rPr lang="cs-CZ" altLang="cs-CZ" sz="2800" dirty="0" smtClean="0">
                <a:cs typeface="Arial" panose="020B0604020202020204" pitchFamily="34" charset="0"/>
              </a:rPr>
              <a:t> dělat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Od obecného k detailnímu (L1-&gt; L3), ale po tématech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Diskuse</a:t>
            </a:r>
          </a:p>
        </p:txBody>
      </p:sp>
    </p:spTree>
    <p:extLst>
      <p:ext uri="{BB962C8B-B14F-4D97-AF65-F5344CB8AC3E}">
        <p14:creationId xmlns:p14="http://schemas.microsoft.com/office/powerpoint/2010/main" val="173344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</a:t>
            </a:r>
            <a:r>
              <a:rPr lang="cs-CZ" dirty="0" smtClean="0"/>
              <a:t>48/1f) dohled při nedostatku dat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48/1f) 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dohlíží na výpočet technických rezerv v případech stanovených v článku </a:t>
            </a:r>
            <a:r>
              <a:rPr lang="cs-CZ" sz="1800" dirty="0" smtClean="0">
                <a:solidFill>
                  <a:schemeClr val="accent2">
                    <a:lumMod val="75000"/>
                  </a:schemeClr>
                </a:solidFill>
              </a:rPr>
              <a:t>82</a:t>
            </a:r>
            <a:endParaRPr lang="cs-CZ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1800" i="1" dirty="0">
                <a:solidFill>
                  <a:srgbClr val="0070C0"/>
                </a:solidFill>
              </a:rPr>
              <a:t>L3 TR </a:t>
            </a:r>
            <a:endParaRPr lang="cs-CZ" sz="18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1800" b="1" dirty="0" smtClean="0"/>
              <a:t>Tržní </a:t>
            </a:r>
            <a:r>
              <a:rPr lang="cs-CZ" sz="1800" b="1" dirty="0"/>
              <a:t>údaje 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1.43. Pro posouzení správnosti, vhodnosti a úplnosti externích údajů pojišťovny a zajišťovny zajistí, aby pojistněmatematická funkce znala a při své analýze zohlednila spolehlivost zdrojů údajů a konzistentnost a stabilitu svého procesu sběru a zveřejňování informací. </a:t>
            </a:r>
          </a:p>
          <a:p>
            <a:pPr marL="0" indent="0">
              <a:buNone/>
            </a:pPr>
            <a:r>
              <a:rPr lang="cs-CZ" sz="1800" dirty="0"/>
              <a:t>1.44. Pojišťovny a zajišťovny dbají na to, aby pojistněmatematická funkce zohlednila všechny reálné předpoklady a příslušné metodiky uplatněné při získávání údajů, a to včetně úpravy nebo zjednodušení nezpracovaných údajů. Pojistněmatematická funkce musí vědět a zohledňovat, zda byly u externích údajů provedeny nějaké změny, a to v předpokladech, souvisejících metodik, nebo jiných postupech, které se sběru externích údajů týkají. </a:t>
            </a:r>
          </a:p>
          <a:p>
            <a:pPr marL="0" indent="0">
              <a:buNone/>
            </a:pPr>
            <a:r>
              <a:rPr lang="cs-CZ" sz="1800" dirty="0"/>
              <a:t>1.45. Ve všech proveditelných a odpovídajících případech pojišťovny a zajišťovny dbají na to, aby pojistněmatematická funkce měřila kvalitu dostupných údajů v kontextu analýzy, co se týče dostupného srovnatelného oboru nebo dostupných srovnatelných tržních údajů, a zejména požadavků podle čl. 76 odst. 3 směrnice Solventnost II. Pojistněmatematická funkce musí zjistit a pochopit významné odchylky. Tato analýza může odkazovat na specifičnost dané konkrétní rizikově homogenní skupiny, která je předmětem ocenění</a:t>
            </a:r>
            <a:r>
              <a:rPr lang="cs-CZ" sz="1800" dirty="0" smtClean="0"/>
              <a:t>. </a:t>
            </a:r>
            <a:endParaRPr lang="cs-CZ" sz="1800" dirty="0"/>
          </a:p>
          <a:p>
            <a:pPr marL="400050" lvl="1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2590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cs-CZ" altLang="cs-CZ" sz="58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5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Vyjádření názoru</a:t>
            </a:r>
          </a:p>
        </p:txBody>
      </p:sp>
    </p:spTree>
    <p:extLst>
      <p:ext uri="{BB962C8B-B14F-4D97-AF65-F5344CB8AC3E}">
        <p14:creationId xmlns:p14="http://schemas.microsoft.com/office/powerpoint/2010/main" val="226196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Názor – 48/1g) na koncepci upisování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48/1g) vyjadřuje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názor na celkovou koncepci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upisování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6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Pokud </a:t>
            </a:r>
            <a:r>
              <a:rPr lang="cs-CZ" sz="2000" dirty="0"/>
              <a:t>jde o koncepci upisování, názor, který má pojistněmatematická funkce vyjádřit v souladu s čl. 48 odst. 1 písm. g) směrnice 2009/138/ES, musí přinejmenším obsahovat závěry k těmto otázkám: </a:t>
            </a:r>
            <a:endParaRPr lang="cs-CZ" sz="2000" dirty="0" smtClean="0"/>
          </a:p>
          <a:p>
            <a:pPr lvl="1" indent="-342900">
              <a:buAutoNum type="alphaLcParenR"/>
            </a:pPr>
            <a:r>
              <a:rPr lang="cs-CZ" sz="1600" dirty="0" smtClean="0"/>
              <a:t>dostatečnosti </a:t>
            </a:r>
            <a:r>
              <a:rPr lang="cs-CZ" sz="1600" dirty="0"/>
              <a:t>pojistného, které má být získáno na krytí budoucích nároků na pojistná plnění a nákladů, zejména s ohledem na podkladová rizika (včetně upisovacích rizik), a dopadu opcí a záruk, jež obsahují pojistné a zajistné smlouvy, na dostatečnost pojistného</a:t>
            </a:r>
            <a:r>
              <a:rPr lang="cs-CZ" sz="1600" dirty="0" smtClean="0"/>
              <a:t>;</a:t>
            </a:r>
          </a:p>
          <a:p>
            <a:pPr lvl="1" indent="-342900">
              <a:buAutoNum type="alphaLcParenR"/>
            </a:pPr>
            <a:r>
              <a:rPr lang="cs-CZ" sz="1600" dirty="0" smtClean="0"/>
              <a:t>vlivu </a:t>
            </a:r>
            <a:r>
              <a:rPr lang="cs-CZ" sz="1600" dirty="0"/>
              <a:t>inflace, právního rizika, změny ve složení portfolia pojišťovny nebo zajišťovny a vlivu systémů, jež upravují výši pojistného, které platí pojistníci, směrem nahoru nebo dolů v závislosti na minulých pojistných událostech (systémy bonus-malus), nebo obdobných systémů, v aplikaci na konkrétní homogenní rizikové skupiny; </a:t>
            </a:r>
            <a:endParaRPr lang="cs-CZ" sz="1600" dirty="0" smtClean="0"/>
          </a:p>
          <a:p>
            <a:pPr lvl="1" indent="-342900">
              <a:buAutoNum type="alphaLcParenR"/>
            </a:pPr>
            <a:r>
              <a:rPr lang="cs-CZ" sz="1600" dirty="0" smtClean="0"/>
              <a:t>postupné </a:t>
            </a:r>
            <a:r>
              <a:rPr lang="cs-CZ" sz="1600" dirty="0"/>
              <a:t>tendenci portfolia pojistných smluv přitahovat nebo zachovávat pojištěné osoby s vyšším rizikovým profilem (negativní výběr</a:t>
            </a:r>
            <a:r>
              <a:rPr lang="cs-CZ" sz="1600" dirty="0" smtClean="0"/>
              <a:t>).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7190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475" y="274638"/>
            <a:ext cx="109728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Názor – 48/1h) na adekvátnost zaj. ujednání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48/1h) vyjadřuje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názor na adekvátnost zajistných ujednání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7</a:t>
            </a:r>
          </a:p>
          <a:p>
            <a:pPr marL="0" indent="0">
              <a:buNone/>
            </a:pPr>
            <a:r>
              <a:rPr lang="cs-CZ" sz="2000" dirty="0"/>
              <a:t>Pokud jde o adekvátnost zajistných ujednání, názor, který má pojistněmatematická funkce vyjádřit v souladu s čl. 48 odst. 1 písm. h) směrnice 2009/138/ES, musí obsahovat analýzu přiměřenosti těchto prvků</a:t>
            </a:r>
            <a:r>
              <a:rPr lang="cs-CZ" sz="2000" dirty="0" smtClean="0"/>
              <a:t>:</a:t>
            </a:r>
          </a:p>
          <a:p>
            <a:pPr marL="857250" lvl="1" indent="-457200">
              <a:buAutoNum type="alphaLcParenR"/>
            </a:pPr>
            <a:r>
              <a:rPr lang="cs-CZ" sz="1600" dirty="0" smtClean="0"/>
              <a:t>rizikového </a:t>
            </a:r>
            <a:r>
              <a:rPr lang="cs-CZ" sz="1600" dirty="0"/>
              <a:t>profilu a koncepce upisování pojišťovny nebo zajišťovny</a:t>
            </a:r>
            <a:r>
              <a:rPr lang="cs-CZ" sz="1600" dirty="0" smtClean="0"/>
              <a:t>;</a:t>
            </a:r>
          </a:p>
          <a:p>
            <a:pPr marL="857250" lvl="1" indent="-457200">
              <a:buAutoNum type="alphaLcParenR"/>
            </a:pPr>
            <a:r>
              <a:rPr lang="cs-CZ" sz="1600" dirty="0" smtClean="0"/>
              <a:t>poskytovatelů </a:t>
            </a:r>
            <a:r>
              <a:rPr lang="cs-CZ" sz="1600" dirty="0"/>
              <a:t>zajištění s ohledem na jejich úvěrovou pozici; </a:t>
            </a:r>
            <a:endParaRPr lang="cs-CZ" sz="1600" dirty="0" smtClean="0"/>
          </a:p>
          <a:p>
            <a:pPr marL="857250" lvl="1" indent="-457200">
              <a:buAutoNum type="alphaLcParenR"/>
            </a:pPr>
            <a:r>
              <a:rPr lang="cs-CZ" sz="1600" dirty="0" smtClean="0"/>
              <a:t>očekávané </a:t>
            </a:r>
            <a:r>
              <a:rPr lang="cs-CZ" sz="1600" dirty="0"/>
              <a:t>krytí při zátěžových scénářích ve vztahu ke koncepci upisování; </a:t>
            </a:r>
            <a:endParaRPr lang="cs-CZ" sz="1600" dirty="0" smtClean="0"/>
          </a:p>
          <a:p>
            <a:pPr marL="857250" lvl="1" indent="-457200">
              <a:buAutoNum type="alphaLcParenR"/>
            </a:pPr>
            <a:r>
              <a:rPr lang="cs-CZ" sz="1600" dirty="0" smtClean="0"/>
              <a:t>výpočet </a:t>
            </a:r>
            <a:r>
              <a:rPr lang="cs-CZ" sz="1600" dirty="0"/>
              <a:t>částek vymahatelných ze zajistných smluv a od zvláštních účelových jednotek. </a:t>
            </a:r>
            <a:endParaRPr lang="cs-CZ" sz="16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26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Názor - 48/1g,h) na koncepci upisování a adekvátnost zajistných ujednání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Gov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Obecný pokyn 50 – Koncepce upisování a zajištění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1.99. Společnost by měla zajistit, že </a:t>
            </a:r>
            <a:r>
              <a:rPr lang="cs-CZ" sz="2000" dirty="0" err="1"/>
              <a:t>pojistněmatematická</a:t>
            </a:r>
            <a:r>
              <a:rPr lang="cs-CZ" sz="2000" dirty="0"/>
              <a:t> funkce, jestliže poskytuje své stanovisko ke koncepci upisování a zajištění, zohledňuje vzájemné vztahy mezi touto koncepcí, zajistnými smlouvami a technickými rezervami. </a:t>
            </a:r>
          </a:p>
        </p:txBody>
      </p:sp>
    </p:spTree>
    <p:extLst>
      <p:ext uri="{BB962C8B-B14F-4D97-AF65-F5344CB8AC3E}">
        <p14:creationId xmlns:p14="http://schemas.microsoft.com/office/powerpoint/2010/main" val="232758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cs-CZ" altLang="cs-CZ" sz="58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5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Řízení rizik</a:t>
            </a:r>
          </a:p>
        </p:txBody>
      </p:sp>
    </p:spTree>
    <p:extLst>
      <p:ext uri="{BB962C8B-B14F-4D97-AF65-F5344CB8AC3E}">
        <p14:creationId xmlns:p14="http://schemas.microsoft.com/office/powerpoint/2010/main" val="27613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Řízení rizik – 48/1i)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48/1i)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přispívá k účinnému provádění systému řízení rizik uvedeného v článku 44, zejména pokud jde o konstrukci rizikových modelů, které jsou podkladem výpočtu kapitálových požadavků stanovených v kapitole VI oddílech 4 a 5 a pokud jde o posouzení uvedené v článku 45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Gov</a:t>
            </a:r>
          </a:p>
          <a:p>
            <a:pPr marL="0" indent="0">
              <a:buNone/>
            </a:pPr>
            <a:r>
              <a:rPr lang="cs-CZ" sz="2000" b="1" dirty="0"/>
              <a:t>Obecný pokyn 51 – </a:t>
            </a:r>
            <a:r>
              <a:rPr lang="cs-CZ" sz="2000" b="1" dirty="0" err="1"/>
              <a:t>Pojistněmatematická</a:t>
            </a:r>
            <a:r>
              <a:rPr lang="cs-CZ" sz="2000" b="1" dirty="0"/>
              <a:t> funkce společnosti a interní model, který je předmětem procesu před podáním žádosti o jeho schválení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1.100.Společnost by měla požadovat, že se </a:t>
            </a:r>
            <a:r>
              <a:rPr lang="cs-CZ" sz="2000" dirty="0" err="1"/>
              <a:t>pojistněmatematická</a:t>
            </a:r>
            <a:r>
              <a:rPr lang="cs-CZ" sz="2000" dirty="0"/>
              <a:t> funkce v průběhu předběžného posuzování interních modelů podílí na určení rizik spadajících do jejich oblasti působnosti, jež zahrnuje interní model. </a:t>
            </a:r>
            <a:r>
              <a:rPr lang="cs-CZ" sz="2000" dirty="0" err="1"/>
              <a:t>Pojistněmatematická</a:t>
            </a:r>
            <a:r>
              <a:rPr lang="cs-CZ" sz="2000" dirty="0"/>
              <a:t> funkce by se měla rovněž podílet na odvození vazeb mezi těmito riziky a rovněž vazeb mezi těmito a dalšími riziky. Toto zapojení vychází z odborné analýzy a měly by se v něm odrážet zkušenosti a odborné znalosti </a:t>
            </a:r>
            <a:r>
              <a:rPr lang="cs-CZ" sz="2000" dirty="0" err="1"/>
              <a:t>pojistněmatematické</a:t>
            </a:r>
            <a:r>
              <a:rPr lang="cs-CZ" sz="2000" dirty="0"/>
              <a:t> funkce. </a:t>
            </a:r>
          </a:p>
        </p:txBody>
      </p:sp>
    </p:spTree>
    <p:extLst>
      <p:ext uri="{BB962C8B-B14F-4D97-AF65-F5344CB8AC3E}">
        <p14:creationId xmlns:p14="http://schemas.microsoft.com/office/powerpoint/2010/main" val="354930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Řízení rizik – 48/1i)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700"/>
            <a:ext cx="11734800" cy="50673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ORSA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sz="2000" b="1" dirty="0"/>
              <a:t>Obecný pokyn 11 – Průběžná shoda s technickými rezervami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1.25 Podnik by měl zajistit pojistně-matematickou funkci, která: </a:t>
            </a:r>
          </a:p>
          <a:p>
            <a:pPr marL="400050" lvl="1" indent="0">
              <a:buNone/>
            </a:pPr>
            <a:r>
              <a:rPr lang="cs-CZ" sz="1600" dirty="0"/>
              <a:t>a) poskytuje vstupy ohledně toho, zda společnost soustavně dodržuje požadavky týkající se výpočtu technických rezerv; </a:t>
            </a:r>
          </a:p>
          <a:p>
            <a:pPr marL="400050" lvl="1" indent="0">
              <a:buNone/>
            </a:pPr>
            <a:r>
              <a:rPr lang="cs-CZ" sz="1600" dirty="0"/>
              <a:t>b) identifikuje potenciální rizika plynoucí z nejistoty spojené s tímto výpočtem. </a:t>
            </a:r>
          </a:p>
        </p:txBody>
      </p:sp>
    </p:spTree>
    <p:extLst>
      <p:ext uri="{BB962C8B-B14F-4D97-AF65-F5344CB8AC3E}">
        <p14:creationId xmlns:p14="http://schemas.microsoft.com/office/powerpoint/2010/main" val="225269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cs-CZ" altLang="cs-CZ" sz="58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5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320777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Reporting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48/1e) informuje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správní, řídící nebo kontrolní orgán o spolehlivosti a adekvátnosti výpočtu technických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rezerv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</a:t>
            </a:r>
            <a:r>
              <a:rPr lang="cs-CZ" sz="2000" i="1" dirty="0">
                <a:solidFill>
                  <a:srgbClr val="0070C0"/>
                </a:solidFill>
              </a:rPr>
              <a:t>Článek 272 odst. 5</a:t>
            </a:r>
            <a:endParaRPr lang="cs-CZ" sz="2000" dirty="0"/>
          </a:p>
          <a:p>
            <a:pPr marL="0" lvl="1" indent="0">
              <a:buNone/>
            </a:pPr>
            <a:r>
              <a:rPr lang="cs-CZ" sz="2000" dirty="0"/>
              <a:t>Informace o výpočtu technických rezerv předkládané správnímu, řídícímu nebo kontrolnímu orgánu musí přinejmenším obsahovat odůvodněnou analýzu spolehlivosti a přiměřenosti jejich výpočtu a analýzu zdrojů a míry nejistoty odhadu technických rezerv. Tuto odůvodněnou analýzu musí doprovázet analýza citlivosti, která obsahuje zjištění citlivosti technických rezerv vůči každému z hlavních rizik spojených se závazky, které jsou kryty v technických rezervách. Pojistněmatematická funkce musí jasně uvést a vysvětlit veškeré obavy, které může mít ohledně přiměřenosti technických rezerv. </a:t>
            </a:r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</a:t>
            </a:r>
            <a:r>
              <a:rPr lang="cs-CZ" sz="2000" i="1" dirty="0">
                <a:solidFill>
                  <a:srgbClr val="0070C0"/>
                </a:solidFill>
              </a:rPr>
              <a:t>Článek 272 odst. </a:t>
            </a:r>
            <a:r>
              <a:rPr lang="cs-CZ" sz="2000" i="1" dirty="0" smtClean="0">
                <a:solidFill>
                  <a:srgbClr val="0070C0"/>
                </a:solidFill>
              </a:rPr>
              <a:t>8</a:t>
            </a:r>
          </a:p>
          <a:p>
            <a:pPr marL="0" indent="0">
              <a:buNone/>
            </a:pPr>
            <a:r>
              <a:rPr lang="cs-CZ" sz="2000" dirty="0"/>
              <a:t>Pojistněmatematická funkce alespoň jednou do roka vypracuje písemnou zprávu, která se předkládá správnímu, řídícímu nebo kontrolnímu orgánu. Zpráva zdokumentuje všechny úkoly, které pojistněmatematická funkce plnila, a jejich výsledky, jasně určí veškeré nedostatky a poskytne doporučení ohledně toho, jak by tyto nedostatky měly být odstraněny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1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L1 = S</a:t>
            </a:r>
            <a:r>
              <a:rPr lang="cs-CZ" sz="2800" dirty="0" smtClean="0"/>
              <a:t>měrnice </a:t>
            </a:r>
            <a:r>
              <a:rPr lang="cs-CZ" sz="2800" dirty="0"/>
              <a:t>2009/138/ES </a:t>
            </a:r>
            <a:endParaRPr lang="cs-CZ" altLang="cs-CZ" sz="2800" dirty="0" smtClean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cs typeface="Arial" panose="020B0604020202020204" pitchFamily="34" charset="0"/>
              </a:rPr>
              <a:t>L2 = Nařízení komise 2015/35 z 10.10.2014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Arial" panose="020B0604020202020204" pitchFamily="34" charset="0"/>
              </a:rPr>
              <a:t>L3 TR = </a:t>
            </a:r>
            <a:r>
              <a:rPr lang="cs-CZ" sz="2800" dirty="0" smtClean="0">
                <a:cs typeface="Arial" panose="020B0604020202020204" pitchFamily="34" charset="0"/>
              </a:rPr>
              <a:t>EIOPA-BoS-14/166, </a:t>
            </a:r>
            <a:r>
              <a:rPr lang="cs-CZ" sz="2800" dirty="0">
                <a:cs typeface="Arial" panose="020B0604020202020204" pitchFamily="34" charset="0"/>
              </a:rPr>
              <a:t>Obecné pokyny k oceňování technických rezerv </a:t>
            </a:r>
            <a:endParaRPr lang="cs-CZ" altLang="cs-CZ" sz="2800" dirty="0"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>
                <a:cs typeface="Arial" panose="020B0604020202020204" pitchFamily="34" charset="0"/>
              </a:rPr>
              <a:t>L3 Gov = </a:t>
            </a:r>
            <a:r>
              <a:rPr lang="cs-CZ" sz="2800" dirty="0"/>
              <a:t>EIOPA-BoS-14/253, </a:t>
            </a:r>
            <a:r>
              <a:rPr lang="cs-CZ" sz="2800" dirty="0" smtClean="0"/>
              <a:t>Obecné pokyny k řídícímu a kontrolnímu systému</a:t>
            </a:r>
            <a:endParaRPr lang="en-US" sz="2800" dirty="0" smtClean="0"/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L3 </a:t>
            </a:r>
            <a:r>
              <a:rPr lang="cs-CZ" altLang="cs-CZ" sz="2800" dirty="0"/>
              <a:t>ORSA = </a:t>
            </a:r>
            <a:r>
              <a:rPr lang="cs-CZ" sz="2800" dirty="0"/>
              <a:t>EIOPA-BoS-14/259, </a:t>
            </a:r>
            <a:r>
              <a:rPr lang="cs-CZ" sz="2800" dirty="0" smtClean="0"/>
              <a:t>Obecné pokyny k vlastnímu posouzení rizik a solventnosti (ORSA)</a:t>
            </a:r>
            <a:r>
              <a:rPr lang="en-US" sz="2800" dirty="0" smtClean="0"/>
              <a:t>  </a:t>
            </a:r>
            <a:endParaRPr lang="en-US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94059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Reporting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</a:t>
            </a:r>
            <a:r>
              <a:rPr lang="cs-CZ" sz="2000" i="1" dirty="0" smtClean="0">
                <a:solidFill>
                  <a:srgbClr val="0070C0"/>
                </a:solidFill>
              </a:rPr>
              <a:t>294 </a:t>
            </a:r>
            <a:r>
              <a:rPr lang="cs-CZ" sz="2000" i="1" dirty="0">
                <a:solidFill>
                  <a:srgbClr val="0070C0"/>
                </a:solidFill>
              </a:rPr>
              <a:t>odst. </a:t>
            </a:r>
            <a:r>
              <a:rPr lang="cs-CZ" sz="2000" i="1" dirty="0" smtClean="0">
                <a:solidFill>
                  <a:srgbClr val="0070C0"/>
                </a:solidFill>
              </a:rPr>
              <a:t>7</a:t>
            </a:r>
          </a:p>
          <a:p>
            <a:pPr marL="0" indent="0">
              <a:buNone/>
            </a:pPr>
            <a:r>
              <a:rPr lang="cs-CZ" sz="2000" dirty="0" smtClean="0"/>
              <a:t>Zpráva </a:t>
            </a:r>
            <a:r>
              <a:rPr lang="cs-CZ" sz="2000" dirty="0"/>
              <a:t>o solventnosti a finanční situaci obsahuje popis toho, jak je prováděna pojistněmatematická funkce dané pojišťovny nebo zajišťovny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L2 Článek 308 odst. 7</a:t>
            </a:r>
          </a:p>
          <a:p>
            <a:pPr marL="0" indent="0">
              <a:buNone/>
            </a:pPr>
            <a:r>
              <a:rPr lang="cs-CZ" sz="2000" dirty="0"/>
              <a:t>Pokud jde o </a:t>
            </a:r>
            <a:r>
              <a:rPr lang="cs-CZ" sz="2000" dirty="0" err="1"/>
              <a:t>pojistněmatematickou</a:t>
            </a:r>
            <a:r>
              <a:rPr lang="cs-CZ" sz="2000" dirty="0"/>
              <a:t> funkci, pravidelná zpráva orgánům dohledu obsahuje přehled činností vykonaných </a:t>
            </a:r>
            <a:r>
              <a:rPr lang="cs-CZ" sz="2000" dirty="0" err="1"/>
              <a:t>pojistněmatematickou</a:t>
            </a:r>
            <a:r>
              <a:rPr lang="cs-CZ" sz="2000" dirty="0"/>
              <a:t> funkcí v každé z oblastí, za které nese během období, o němž se podává zpráva, odpovědnost, a popis způsobu, jímž </a:t>
            </a:r>
            <a:r>
              <a:rPr lang="cs-CZ" sz="2000" dirty="0" err="1"/>
              <a:t>pojistněmatematická</a:t>
            </a:r>
            <a:r>
              <a:rPr lang="cs-CZ" sz="2000" dirty="0"/>
              <a:t> funkce přispívá k účinnému provádění systému řízení rizik daného podniku. </a:t>
            </a:r>
            <a:endParaRPr lang="cs-CZ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1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17501" y="685801"/>
            <a:ext cx="7645400" cy="3149929"/>
          </a:xfrm>
        </p:spPr>
        <p:txBody>
          <a:bodyPr>
            <a:normAutofit fontScale="90000"/>
          </a:bodyPr>
          <a:lstStyle/>
          <a:p>
            <a:r>
              <a:rPr lang="cs-CZ" sz="6000" dirty="0" smtClean="0">
                <a:solidFill>
                  <a:srgbClr val="C00000"/>
                </a:solidFill>
              </a:rPr>
              <a:t/>
            </a:r>
            <a:br>
              <a:rPr lang="cs-CZ" sz="6000" dirty="0" smtClean="0">
                <a:solidFill>
                  <a:srgbClr val="C00000"/>
                </a:solidFill>
              </a:rPr>
            </a:br>
            <a:r>
              <a:rPr lang="cs-CZ" sz="6000" dirty="0" smtClean="0">
                <a:solidFill>
                  <a:srgbClr val="C00000"/>
                </a:solidFill>
              </a:rPr>
              <a:t>Děkujeme </a:t>
            </a:r>
            <a:r>
              <a:rPr lang="cs-CZ" sz="6000" dirty="0" smtClean="0">
                <a:solidFill>
                  <a:srgbClr val="C00000"/>
                </a:solidFill>
              </a:rPr>
              <a:t>za pozornost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altLang="cs-CZ" sz="5300" dirty="0">
                <a:cs typeface="Arial" panose="020B0604020202020204" pitchFamily="34" charset="0"/>
              </a:rPr>
              <a:t/>
            </a:r>
            <a:br>
              <a:rPr lang="cs-CZ" altLang="cs-CZ" sz="5300" dirty="0">
                <a:cs typeface="Arial" panose="020B0604020202020204" pitchFamily="34" charset="0"/>
              </a:rPr>
            </a:br>
            <a:endParaRPr lang="cs-CZ" sz="53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9347200" y="6356350"/>
            <a:ext cx="2844800" cy="365125"/>
          </a:xfrm>
        </p:spPr>
        <p:txBody>
          <a:bodyPr/>
          <a:lstStyle/>
          <a:p>
            <a:fld id="{16D2A9F8-12B6-46DB-8F6B-EE4CEBDA4923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4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19451"/>
            <a:ext cx="11734800" cy="82187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L1 Článek 48 odst. 1</a:t>
            </a:r>
            <a:endParaRPr lang="cs-CZ" sz="2000" dirty="0">
              <a:solidFill>
                <a:srgbClr val="0070C0"/>
              </a:solidFill>
            </a:endParaRPr>
          </a:p>
        </p:txBody>
      </p:sp>
      <p:sp>
        <p:nvSpPr>
          <p:cNvPr id="15" name="Zástupný symbol pro obsah 4"/>
          <p:cNvSpPr txBox="1">
            <a:spLocks/>
          </p:cNvSpPr>
          <p:nvPr/>
        </p:nvSpPr>
        <p:spPr>
          <a:xfrm>
            <a:off x="302819" y="5434400"/>
            <a:ext cx="11699175" cy="1027919"/>
          </a:xfrm>
          <a:prstGeom prst="rect">
            <a:avLst/>
          </a:prstGeom>
          <a:solidFill>
            <a:srgbClr val="CCFF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 startAt="9"/>
            </a:pPr>
            <a:r>
              <a:rPr lang="cs-CZ" sz="1800" dirty="0" smtClean="0"/>
              <a:t>přispívá k účinnému provádění systému řízení rizik uvedeného v článku 44, zejména pokud jde o konstrukci</a:t>
            </a:r>
            <a:br>
              <a:rPr lang="cs-CZ" sz="1800" dirty="0" smtClean="0"/>
            </a:br>
            <a:r>
              <a:rPr lang="cs-CZ" sz="1800" dirty="0" smtClean="0"/>
              <a:t>rizikových modelů, které jsou podkladem výpočtu kapitálových požadavků stanovených v kapitole VI oddílech</a:t>
            </a:r>
            <a:br>
              <a:rPr lang="cs-CZ" sz="1800" dirty="0" smtClean="0"/>
            </a:br>
            <a:r>
              <a:rPr lang="cs-CZ" sz="1800" dirty="0" smtClean="0"/>
              <a:t>4 a 5 a pokud jde o posouzení uvedené v článku 45. </a:t>
            </a:r>
            <a:endParaRPr lang="cs-CZ" altLang="cs-CZ" sz="1800" dirty="0" smtClean="0">
              <a:cs typeface="Arial" panose="020B0604020202020204" pitchFamily="34" charset="0"/>
            </a:endParaRPr>
          </a:p>
          <a:p>
            <a:endParaRPr lang="cs-CZ" sz="1000" dirty="0"/>
          </a:p>
        </p:txBody>
      </p:sp>
      <p:sp>
        <p:nvSpPr>
          <p:cNvPr id="16" name="Zástupný symbol pro obsah 4"/>
          <p:cNvSpPr txBox="1">
            <a:spLocks/>
          </p:cNvSpPr>
          <p:nvPr/>
        </p:nvSpPr>
        <p:spPr>
          <a:xfrm>
            <a:off x="302818" y="4728569"/>
            <a:ext cx="11699175" cy="705831"/>
          </a:xfrm>
          <a:prstGeom prst="rect">
            <a:avLst/>
          </a:prstGeom>
          <a:solidFill>
            <a:srgbClr val="FFCC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 startAt="7"/>
            </a:pPr>
            <a:r>
              <a:rPr lang="cs-CZ" sz="1800" dirty="0" smtClean="0"/>
              <a:t>vyjadřuje názor na celkovou koncepci upisování;</a:t>
            </a:r>
          </a:p>
          <a:p>
            <a:pPr marL="457200" indent="-457200">
              <a:buFont typeface="+mj-lt"/>
              <a:buAutoNum type="alphaLcParenR" startAt="8"/>
            </a:pPr>
            <a:r>
              <a:rPr lang="cs-CZ" sz="1800" dirty="0" smtClean="0"/>
              <a:t>vyjadřuje názor na adekvátnost zajistných ujednání;</a:t>
            </a:r>
          </a:p>
        </p:txBody>
      </p:sp>
      <p:sp>
        <p:nvSpPr>
          <p:cNvPr id="17" name="Zástupný symbol pro obsah 4"/>
          <p:cNvSpPr txBox="1">
            <a:spLocks/>
          </p:cNvSpPr>
          <p:nvPr/>
        </p:nvSpPr>
        <p:spPr>
          <a:xfrm>
            <a:off x="302819" y="4346337"/>
            <a:ext cx="11699175" cy="383606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 startAt="6"/>
            </a:pPr>
            <a:r>
              <a:rPr lang="cs-CZ" sz="1800" dirty="0" smtClean="0"/>
              <a:t>dohlíží na výpočet technických rezerv v případech stanovených v článku 82;</a:t>
            </a:r>
          </a:p>
        </p:txBody>
      </p:sp>
      <p:sp>
        <p:nvSpPr>
          <p:cNvPr id="18" name="Zástupný symbol pro obsah 4"/>
          <p:cNvSpPr txBox="1">
            <a:spLocks/>
          </p:cNvSpPr>
          <p:nvPr/>
        </p:nvSpPr>
        <p:spPr>
          <a:xfrm>
            <a:off x="302824" y="3954484"/>
            <a:ext cx="11699175" cy="381051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 startAt="5"/>
            </a:pPr>
            <a:r>
              <a:rPr lang="cs-CZ" sz="1800" dirty="0" smtClean="0"/>
              <a:t>informuje správní, řídící nebo kontrolní orgán o spolehlivosti a adekvátnosti výpočtu technických rezerv;</a:t>
            </a:r>
            <a:endParaRPr lang="cs-CZ" sz="1800" dirty="0"/>
          </a:p>
        </p:txBody>
      </p:sp>
      <p:sp>
        <p:nvSpPr>
          <p:cNvPr id="19" name="Zástupný symbol pro obsah 4"/>
          <p:cNvSpPr txBox="1">
            <a:spLocks/>
          </p:cNvSpPr>
          <p:nvPr/>
        </p:nvSpPr>
        <p:spPr>
          <a:xfrm>
            <a:off x="302819" y="2413410"/>
            <a:ext cx="11711050" cy="1588574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LcParenR"/>
            </a:pPr>
            <a:r>
              <a:rPr lang="cs-CZ" sz="1800" dirty="0" smtClean="0"/>
              <a:t>koordinuje výpočet technických rezerv;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 smtClean="0"/>
              <a:t>zajišťuje přiměřenost používaných metodik a podkladových modelů, jakož i předpokladů </a:t>
            </a:r>
            <a:br>
              <a:rPr lang="cs-CZ" sz="1800" dirty="0" smtClean="0"/>
            </a:br>
            <a:r>
              <a:rPr lang="cs-CZ" sz="1800" dirty="0" smtClean="0"/>
              <a:t>učiněných při výpočtu technických rezerv;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 smtClean="0"/>
              <a:t>posuzuje dostatečnost a kvalitu údajů používaných při výpočtu technických rezerv;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1800" dirty="0" smtClean="0"/>
              <a:t>srovnává nejlepší odhady se zkušeností;</a:t>
            </a:r>
            <a:endParaRPr lang="cs-CZ" sz="1800" dirty="0"/>
          </a:p>
        </p:txBody>
      </p:sp>
      <p:sp>
        <p:nvSpPr>
          <p:cNvPr id="3" name="TextovéPole 2"/>
          <p:cNvSpPr txBox="1"/>
          <p:nvPr/>
        </p:nvSpPr>
        <p:spPr>
          <a:xfrm rot="19484979">
            <a:off x="10509302" y="2813243"/>
            <a:ext cx="1532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C00000"/>
                </a:solidFill>
              </a:rPr>
              <a:t>Tech.Rez</a:t>
            </a:r>
            <a:r>
              <a:rPr lang="cs-CZ" sz="2400" dirty="0" smtClean="0">
                <a:solidFill>
                  <a:srgbClr val="C00000"/>
                </a:solidFill>
              </a:rPr>
              <a:t>.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 rot="19484979">
            <a:off x="10764356" y="4850651"/>
            <a:ext cx="100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>
                <a:solidFill>
                  <a:srgbClr val="C00000"/>
                </a:solidFill>
              </a:rPr>
              <a:t>Názor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 rot="19484979">
            <a:off x="10508065" y="3807371"/>
            <a:ext cx="1545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</a:rPr>
              <a:t>Reporting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 rot="19484979">
            <a:off x="10595293" y="5717526"/>
            <a:ext cx="158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>
                <a:solidFill>
                  <a:srgbClr val="C00000"/>
                </a:solidFill>
              </a:rPr>
              <a:t>Řízení rizik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5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buNone/>
            </a:pPr>
            <a:endParaRPr lang="cs-CZ" altLang="cs-CZ" sz="5800" dirty="0" smtClean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5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Technické rezervy</a:t>
            </a:r>
          </a:p>
        </p:txBody>
      </p:sp>
    </p:spTree>
    <p:extLst>
      <p:ext uri="{BB962C8B-B14F-4D97-AF65-F5344CB8AC3E}">
        <p14:creationId xmlns:p14="http://schemas.microsoft.com/office/powerpoint/2010/main" val="32698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 – 48/1a) koordinace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78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L3 TR</a:t>
            </a:r>
          </a:p>
          <a:p>
            <a:pPr marL="0" indent="0">
              <a:buNone/>
            </a:pPr>
            <a:r>
              <a:rPr lang="cs-CZ" sz="2000" dirty="0" smtClean="0"/>
              <a:t>1.6</a:t>
            </a:r>
            <a:r>
              <a:rPr lang="cs-CZ" sz="2000" dirty="0"/>
              <a:t>. Příslušné kroky k zajištění hodnověrného výpočtu technických rezerv provádějí osoby, které za tyto výpočty odpovídají. Pojistněmatematická funkce činnost koordinuje a ověřuje. Je třeba, aby podniky od pojistněmatematické funkce i bez výslovného uvedení požadovaly, aby v odpovídajících případech brala v úvahu požadavky Obecných pokynů k oceňování technických rezerv a řídila se Obecnými pokyny k systému řízení a kontroly a požadavky podle článku 272 prováděcích opatření</a:t>
            </a:r>
            <a:r>
              <a:rPr lang="cs-CZ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2145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 – 48/1a) koordinace výpočtu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78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L2 Článek 272 odst. 1</a:t>
            </a:r>
          </a:p>
          <a:p>
            <a:pPr marL="0" indent="0">
              <a:buNone/>
            </a:pPr>
            <a:r>
              <a:rPr lang="cs-CZ" sz="2000" dirty="0" smtClean="0"/>
              <a:t>Při koordinaci výpočtu technických rezerv musí </a:t>
            </a:r>
            <a:r>
              <a:rPr lang="cs-CZ" sz="2000" dirty="0" err="1" smtClean="0"/>
              <a:t>pojistněmatematická</a:t>
            </a:r>
            <a:r>
              <a:rPr lang="cs-CZ" sz="2000" dirty="0" smtClean="0"/>
              <a:t> funkce zahrnovat všechny tyto úkoly:</a:t>
            </a:r>
          </a:p>
          <a:p>
            <a:pPr marL="400050" lvl="1" indent="0">
              <a:buNone/>
            </a:pPr>
            <a:r>
              <a:rPr lang="cs-CZ" sz="1600" dirty="0" smtClean="0"/>
              <a:t>a) aplikovat metodiky a postupy pro posouzení dostatečnosti technických rezerv a zajistit, aby jejich výpočet byl v souladu s požadavky stanovenými v článcích 75 až 86 směrnice 2009/138/ES;</a:t>
            </a:r>
          </a:p>
          <a:p>
            <a:pPr marL="400050" lvl="1" indent="0">
              <a:buNone/>
            </a:pPr>
            <a:r>
              <a:rPr lang="cs-CZ" sz="1600" dirty="0" smtClean="0"/>
              <a:t>b) posuzovat nejistotu spojenou s odhady prováděnými v rámci výpočtu technických rezerv;</a:t>
            </a:r>
          </a:p>
          <a:p>
            <a:pPr marL="400050" lvl="1" indent="0">
              <a:buNone/>
            </a:pPr>
            <a:r>
              <a:rPr lang="cs-CZ" sz="1600" dirty="0" smtClean="0"/>
              <a:t>c) zajistit, aby jakákoli omezení údajů používaných pro výpočet technických rezerv byla náležitě řešena; </a:t>
            </a:r>
          </a:p>
          <a:p>
            <a:pPr marL="400050" lvl="1" indent="0">
              <a:buNone/>
            </a:pPr>
            <a:r>
              <a:rPr lang="cs-CZ" sz="1600" dirty="0" smtClean="0"/>
              <a:t>d) zajistit, aby v případech uvedených v článku 82 směrnice 2009/138/ES byly používány nejvhodnější aproximace pro účely výpočtu nejlepšího odhadu;</a:t>
            </a:r>
          </a:p>
          <a:p>
            <a:pPr marL="400050" lvl="1" indent="0">
              <a:buNone/>
            </a:pPr>
            <a:r>
              <a:rPr lang="cs-CZ" sz="1600" dirty="0" smtClean="0"/>
              <a:t>e) zajistit, aby byly určeny homogenní rizikové skupiny pojistných a zajistných závazků pro účely náležitého posouzení podkladových rizik;</a:t>
            </a:r>
          </a:p>
          <a:p>
            <a:pPr marL="400050" lvl="1" indent="0">
              <a:buNone/>
            </a:pPr>
            <a:r>
              <a:rPr lang="cs-CZ" sz="1600" dirty="0" smtClean="0"/>
              <a:t>f) posuzovat relevantní informace, které poskytují finanční trhy, a obecně dostupné údaje o upisovacích rizicích a zajistit integraci těchto informací a údajů do posuzování technických rezerv;</a:t>
            </a:r>
          </a:p>
          <a:p>
            <a:pPr marL="400050" lvl="1" indent="0">
              <a:buNone/>
            </a:pPr>
            <a:r>
              <a:rPr lang="cs-CZ" sz="1600" dirty="0" smtClean="0"/>
              <a:t>g) porovnávat veškeré podstatné meziroční rozdíly ve výpočtu technických rezerv a odůvodnit je;</a:t>
            </a:r>
          </a:p>
          <a:p>
            <a:pPr marL="400050" lvl="1" indent="0">
              <a:buNone/>
            </a:pPr>
            <a:r>
              <a:rPr lang="cs-CZ" sz="1600" dirty="0" smtClean="0"/>
              <a:t>h) zajistit, aby bylo prováděno náležité posouzení opcí a záruk, jež obsahují pojistné a zajistné smlouvy.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6271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48/1a) koordinace výpočtu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272/1a)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>aplikovat metodiky a postupy pro posouzení dostatečnosti technických rezerv a zajistit, aby jejich výpočet byl v souladu s požadavky stanovenými v článcích 75 až 86 směrnice 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</a:rPr>
              <a:t>2009/138/ES</a:t>
            </a:r>
            <a:endParaRPr lang="cs-CZ" sz="2000" dirty="0"/>
          </a:p>
          <a:p>
            <a:pPr marL="0" indent="0">
              <a:buNone/>
            </a:pPr>
            <a:r>
              <a:rPr lang="cs-CZ" sz="2000" i="1" dirty="0">
                <a:solidFill>
                  <a:srgbClr val="0070C0"/>
                </a:solidFill>
              </a:rPr>
              <a:t>L3 Gov</a:t>
            </a:r>
          </a:p>
          <a:p>
            <a:pPr marL="0" indent="0">
              <a:buNone/>
            </a:pPr>
            <a:r>
              <a:rPr lang="cs-CZ" sz="2000" b="1" dirty="0"/>
              <a:t>Obecný pokyn 47 – Koordinace výpočtu technických rezerv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1.95 Společnost by měla požadovat,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identifikovala jakýkoli nesoulad s požadavky stanovenými v článcích 76 až 83 směrnice Solventnost II, pokud jde o výpočet technických rezerv, a případně navrhla nápravu. </a:t>
            </a:r>
          </a:p>
          <a:p>
            <a:pPr marL="0" indent="0">
              <a:buNone/>
            </a:pPr>
            <a:r>
              <a:rPr lang="cs-CZ" sz="2000" dirty="0"/>
              <a:t>1.96 Společnost by měla požadovat, aby </a:t>
            </a:r>
            <a:r>
              <a:rPr lang="cs-CZ" sz="2000" dirty="0" err="1"/>
              <a:t>pojistněmatematická</a:t>
            </a:r>
            <a:r>
              <a:rPr lang="cs-CZ" sz="2000" dirty="0"/>
              <a:t> funkce vysvětlila případný podstatný vliv změn údajů, metodik nebo předpokladů na výši technických rezerv v období mezi daty ocenění. </a:t>
            </a:r>
          </a:p>
        </p:txBody>
      </p:sp>
    </p:spTree>
    <p:extLst>
      <p:ext uri="{BB962C8B-B14F-4D97-AF65-F5344CB8AC3E}">
        <p14:creationId xmlns:p14="http://schemas.microsoft.com/office/powerpoint/2010/main" val="19785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 – 48/1a) koordinace výpočtu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D2A9F8-12B6-46DB-8F6B-EE4CEBDA4923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2"/>
          </p:nvPr>
        </p:nvSpPr>
        <p:spPr>
          <a:xfrm>
            <a:off x="304800" y="1790699"/>
            <a:ext cx="11734800" cy="4978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 smtClean="0">
                <a:solidFill>
                  <a:srgbClr val="0070C0"/>
                </a:solidFill>
              </a:rPr>
              <a:t>L3 TR</a:t>
            </a:r>
          </a:p>
          <a:p>
            <a:pPr marL="0" indent="0">
              <a:buNone/>
            </a:pPr>
            <a:r>
              <a:rPr lang="cs-CZ" sz="2000" b="1" dirty="0"/>
              <a:t>Ověřování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1.141.Pojišťovny </a:t>
            </a:r>
            <a:r>
              <a:rPr lang="cs-CZ" sz="2000" dirty="0"/>
              <a:t>a zajišťovny po pojistněmatematické funkci požadují, aby zajistila přiměřenost ověřovacího procesu, a to při zohlednění podstatnosti dopadu předpokladů, přibližných vyčíslení a metodik na hodnotu technických rezerv jednotlivě i společně. </a:t>
            </a:r>
          </a:p>
          <a:p>
            <a:pPr marL="0" indent="0">
              <a:buNone/>
            </a:pPr>
            <a:r>
              <a:rPr lang="cs-CZ" sz="2000" dirty="0"/>
              <a:t>1.142.Pojišťovny a zajišťovny po pojistněmatematické funkci požadují, aby se zabývala tím, které přístupy k ověřování a které ověřovací procesy jsou v závislosti na charakteristikách závazku a zamýšleném použití daného přístupu či procesu nejvhodnější. </a:t>
            </a:r>
          </a:p>
          <a:p>
            <a:pPr marL="0" indent="0">
              <a:buNone/>
            </a:pPr>
            <a:r>
              <a:rPr lang="cs-CZ" sz="2000" dirty="0"/>
              <a:t>1.143.Pojišťovny a zajišťovny po pojistněmatematické funkci vyžadují, aby zajistila, že se ověřují jak kvantitativní, kvalitativní hlediska a že ověřování jde nad rámec srovnání odhadů s výsledky. Ověřují se také kvalitativní hlediska jako posouzení kontrolních mechanismů, dokumentace, výkladu a sdělování výsledků. </a:t>
            </a:r>
          </a:p>
          <a:p>
            <a:pPr marL="0" indent="0">
              <a:buNone/>
            </a:pPr>
            <a:r>
              <a:rPr lang="cs-CZ" sz="2000" dirty="0"/>
              <a:t>1.144.Pojišťovny a zajišťovny po pojistněmatematické funkci vyžadují, aby prováděla pravidelný a dynamický ověřovací proces, při němž bude periodicky zlepšovat </a:t>
            </a:r>
            <a:r>
              <a:rPr lang="cs-CZ" sz="2000" dirty="0" smtClean="0"/>
              <a:t>ověřovací </a:t>
            </a:r>
            <a:r>
              <a:rPr lang="cs-CZ" sz="2000" dirty="0"/>
              <a:t>přístupy tak, aby do nich začlenila zkušenosti získané při předchozím ověřování a při reakci na změny trhu a podmínek činnosti.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528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3262</Words>
  <Application>Microsoft Office PowerPoint</Application>
  <PresentationFormat>Vlastní</PresentationFormat>
  <Paragraphs>262</Paragraphs>
  <Slides>31</Slides>
  <Notes>31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systému Office</vt:lpstr>
      <vt:lpstr> Aktuárská funkce   </vt:lpstr>
      <vt:lpstr>Úvod</vt:lpstr>
      <vt:lpstr>Legislativa</vt:lpstr>
      <vt:lpstr>L1</vt:lpstr>
      <vt:lpstr>Prezentace aplikace PowerPoint</vt:lpstr>
      <vt:lpstr>TR – 48/1a) koordinace výpočtu</vt:lpstr>
      <vt:lpstr>TR – 48/1a) koordinace výpočtu</vt:lpstr>
      <vt:lpstr>TR – 48/1a) koordinace výpočtu</vt:lpstr>
      <vt:lpstr>TR – 48/1a) koordinace výpočtu</vt:lpstr>
      <vt:lpstr>TR – 48/1a) koordinace výpočtu</vt:lpstr>
      <vt:lpstr>TR – 48/1b) přiměřenost metod</vt:lpstr>
      <vt:lpstr>TR – 48/1b) přiměřenost metod</vt:lpstr>
      <vt:lpstr>TR – 48/1c) kvalita dat</vt:lpstr>
      <vt:lpstr>TR – 48/1c) kvalita dat</vt:lpstr>
      <vt:lpstr>TR – 48/1c) kvalita dat</vt:lpstr>
      <vt:lpstr>TR – 48/1c) kvalita dat</vt:lpstr>
      <vt:lpstr>TR – 48/1c) kvalita dat</vt:lpstr>
      <vt:lpstr>TR – 48/1d) nejlepší odhady</vt:lpstr>
      <vt:lpstr>TR – 48/1d) nejlepší odhady</vt:lpstr>
      <vt:lpstr>TR – 48/1f) dohled při nedostatku dat</vt:lpstr>
      <vt:lpstr>Prezentace aplikace PowerPoint</vt:lpstr>
      <vt:lpstr>Názor – 48/1g) na koncepci upisování</vt:lpstr>
      <vt:lpstr>Názor – 48/1h) na adekvátnost zaj. ujednání</vt:lpstr>
      <vt:lpstr>Názor - 48/1g,h) na koncepci upisování a adekvátnost zajistných ujednání</vt:lpstr>
      <vt:lpstr>Prezentace aplikace PowerPoint</vt:lpstr>
      <vt:lpstr>Řízení rizik – 48/1i)</vt:lpstr>
      <vt:lpstr>Řízení rizik – 48/1i)</vt:lpstr>
      <vt:lpstr>Prezentace aplikace PowerPoint</vt:lpstr>
      <vt:lpstr>Reporting</vt:lpstr>
      <vt:lpstr>Reporting</vt:lpstr>
      <vt:lpstr> Děkujeme za pozornost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Aktuárské standardy  Vladimíra Unzeitigová Jan Šváb</dc:title>
  <dc:creator>Poslušný Jan</dc:creator>
  <cp:lastModifiedBy>Unzeitigová Vladimíra</cp:lastModifiedBy>
  <cp:revision>146</cp:revision>
  <cp:lastPrinted>2015-09-11T10:10:06Z</cp:lastPrinted>
  <dcterms:created xsi:type="dcterms:W3CDTF">2015-05-07T08:42:17Z</dcterms:created>
  <dcterms:modified xsi:type="dcterms:W3CDTF">2015-10-07T13:47:23Z</dcterms:modified>
</cp:coreProperties>
</file>