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b" ContentType="application/vnd.ms-excel.sheet.binary.macroEnabled.12"/>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8" r:id="rId2"/>
  </p:sldMasterIdLst>
  <p:notesMasterIdLst>
    <p:notesMasterId r:id="rId56"/>
  </p:notesMasterIdLst>
  <p:handoutMasterIdLst>
    <p:handoutMasterId r:id="rId57"/>
  </p:handoutMasterIdLst>
  <p:sldIdLst>
    <p:sldId id="256" r:id="rId3"/>
    <p:sldId id="331" r:id="rId4"/>
    <p:sldId id="333" r:id="rId5"/>
    <p:sldId id="332" r:id="rId6"/>
    <p:sldId id="334" r:id="rId7"/>
    <p:sldId id="335" r:id="rId8"/>
    <p:sldId id="336" r:id="rId9"/>
    <p:sldId id="337" r:id="rId10"/>
    <p:sldId id="338" r:id="rId11"/>
    <p:sldId id="339"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3" r:id="rId36"/>
    <p:sldId id="364" r:id="rId37"/>
    <p:sldId id="365" r:id="rId38"/>
    <p:sldId id="366" r:id="rId39"/>
    <p:sldId id="367" r:id="rId40"/>
    <p:sldId id="368" r:id="rId41"/>
    <p:sldId id="369" r:id="rId42"/>
    <p:sldId id="370" r:id="rId43"/>
    <p:sldId id="371" r:id="rId44"/>
    <p:sldId id="372" r:id="rId45"/>
    <p:sldId id="373" r:id="rId46"/>
    <p:sldId id="374" r:id="rId47"/>
    <p:sldId id="375" r:id="rId48"/>
    <p:sldId id="376" r:id="rId49"/>
    <p:sldId id="377" r:id="rId50"/>
    <p:sldId id="378" r:id="rId51"/>
    <p:sldId id="379" r:id="rId52"/>
    <p:sldId id="380" r:id="rId53"/>
    <p:sldId id="381" r:id="rId54"/>
    <p:sldId id="302" r:id="rId55"/>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Světlý styl 1 – zvýraznění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Střední styl 1 – zvýraznění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75" autoAdjust="0"/>
    <p:restoredTop sz="80896" autoAdjust="0"/>
  </p:normalViewPr>
  <p:slideViewPr>
    <p:cSldViewPr snapToGrid="0">
      <p:cViewPr>
        <p:scale>
          <a:sx n="75" d="100"/>
          <a:sy n="75" d="100"/>
        </p:scale>
        <p:origin x="-2076" y="-594"/>
      </p:cViewPr>
      <p:guideLst>
        <p:guide orient="horz" pos="2160"/>
        <p:guide pos="3840"/>
      </p:guideLst>
    </p:cSldViewPr>
  </p:slideViewPr>
  <p:notesTextViewPr>
    <p:cViewPr>
      <p:scale>
        <a:sx n="1" d="1"/>
        <a:sy n="1" d="1"/>
      </p:scale>
      <p:origin x="0" y="1890"/>
    </p:cViewPr>
  </p:notesTextViewPr>
  <p:notesViewPr>
    <p:cSldViewPr snapToGrid="0">
      <p:cViewPr varScale="1">
        <p:scale>
          <a:sx n="76" d="100"/>
          <a:sy n="76" d="100"/>
        </p:scale>
        <p:origin x="-3924"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9D11F9-2ADA-43FD-AA45-F978EF3E24D9}" type="doc">
      <dgm:prSet loTypeId="urn:microsoft.com/office/officeart/2005/8/layout/hierarchy5" loCatId="hierarchy" qsTypeId="urn:microsoft.com/office/officeart/2005/8/quickstyle/simple1" qsCatId="simple" csTypeId="urn:microsoft.com/office/officeart/2005/8/colors/accent4_5" csCatId="accent4" phldr="1"/>
      <dgm:spPr/>
      <dgm:t>
        <a:bodyPr/>
        <a:lstStyle/>
        <a:p>
          <a:endParaRPr lang="en-US"/>
        </a:p>
      </dgm:t>
    </dgm:pt>
    <dgm:pt modelId="{D6456ED5-1BC2-4F60-8E7F-F95F52AA4613}">
      <dgm:prSet phldrT="[Text]" custT="1"/>
      <dgm:spPr/>
      <dgm:t>
        <a:bodyPr/>
        <a:lstStyle/>
        <a:p>
          <a:r>
            <a:rPr lang="cs-CZ" sz="1800" dirty="0" smtClean="0">
              <a:solidFill>
                <a:srgbClr val="FFFF00"/>
              </a:solidFill>
            </a:rPr>
            <a:t>A Počáteční</a:t>
          </a:r>
          <a:r>
            <a:rPr lang="en-US" sz="1800" dirty="0" smtClean="0">
              <a:solidFill>
                <a:srgbClr val="FFFF00"/>
              </a:solidFill>
            </a:rPr>
            <a:t> </a:t>
          </a:r>
          <a:r>
            <a:rPr lang="cs-CZ" sz="1800" dirty="0" smtClean="0">
              <a:solidFill>
                <a:srgbClr val="FFFF00"/>
              </a:solidFill>
            </a:rPr>
            <a:t>RBNS </a:t>
          </a:r>
          <a:r>
            <a:rPr lang="cs-CZ" sz="1800" dirty="0" smtClean="0"/>
            <a:t>(RBNS k 31.12.201</a:t>
          </a:r>
          <a:r>
            <a:rPr lang="en-US" sz="1800" dirty="0" smtClean="0"/>
            <a:t>2</a:t>
          </a:r>
          <a:r>
            <a:rPr lang="cs-CZ" sz="1800" dirty="0" smtClean="0"/>
            <a:t>)</a:t>
          </a:r>
        </a:p>
        <a:p>
          <a:r>
            <a:rPr lang="cs-CZ" sz="1800" dirty="0" smtClean="0"/>
            <a:t>Škody nastalé a nahlášené k 1.1. 201</a:t>
          </a:r>
          <a:r>
            <a:rPr lang="en-US" sz="1800" dirty="0" smtClean="0"/>
            <a:t>3</a:t>
          </a:r>
          <a:r>
            <a:rPr lang="cs-CZ" sz="1800" dirty="0" smtClean="0"/>
            <a:t>)</a:t>
          </a:r>
          <a:endParaRPr lang="en-US" sz="1800" dirty="0"/>
        </a:p>
      </dgm:t>
    </dgm:pt>
    <dgm:pt modelId="{06492AFA-6BC2-4EDE-BE62-08AA1917C26A}" type="parTrans" cxnId="{523956FA-BA44-4686-8BB3-2DB34E383121}">
      <dgm:prSet/>
      <dgm:spPr/>
      <dgm:t>
        <a:bodyPr/>
        <a:lstStyle/>
        <a:p>
          <a:endParaRPr lang="en-US"/>
        </a:p>
      </dgm:t>
    </dgm:pt>
    <dgm:pt modelId="{767E251D-169A-47F0-B79C-F910A7DB424B}" type="sibTrans" cxnId="{523956FA-BA44-4686-8BB3-2DB34E383121}">
      <dgm:prSet/>
      <dgm:spPr/>
      <dgm:t>
        <a:bodyPr/>
        <a:lstStyle/>
        <a:p>
          <a:endParaRPr lang="en-US"/>
        </a:p>
      </dgm:t>
    </dgm:pt>
    <dgm:pt modelId="{66975BE0-A75C-4762-9E0B-DB2008C7CA31}">
      <dgm:prSet phldrT="[Text]"/>
      <dgm:spPr/>
      <dgm:t>
        <a:bodyPr/>
        <a:lstStyle/>
        <a:p>
          <a:r>
            <a:rPr lang="cs-CZ" dirty="0" smtClean="0">
              <a:solidFill>
                <a:srgbClr val="FFFF00"/>
              </a:solidFill>
            </a:rPr>
            <a:t>B Škody vyplacené z počáteční RBNS</a:t>
          </a:r>
        </a:p>
        <a:p>
          <a:r>
            <a:rPr lang="cs-CZ" dirty="0" smtClean="0"/>
            <a:t>Škody nahlášené před 1.1.2013 a vyplacené během 2013</a:t>
          </a:r>
          <a:endParaRPr lang="en-US" dirty="0"/>
        </a:p>
      </dgm:t>
    </dgm:pt>
    <dgm:pt modelId="{98A65D65-B48A-4F8F-8946-B988B4F96503}" type="parTrans" cxnId="{C8A9E0C2-6870-4767-B268-913ADF36AB67}">
      <dgm:prSet/>
      <dgm:spPr/>
      <dgm:t>
        <a:bodyPr/>
        <a:lstStyle/>
        <a:p>
          <a:endParaRPr lang="en-US"/>
        </a:p>
      </dgm:t>
    </dgm:pt>
    <dgm:pt modelId="{FC88C895-272A-4F72-948C-6A8F479B2EF5}" type="sibTrans" cxnId="{C8A9E0C2-6870-4767-B268-913ADF36AB67}">
      <dgm:prSet/>
      <dgm:spPr/>
      <dgm:t>
        <a:bodyPr/>
        <a:lstStyle/>
        <a:p>
          <a:endParaRPr lang="en-US"/>
        </a:p>
      </dgm:t>
    </dgm:pt>
    <dgm:pt modelId="{92C7601A-4DCB-4B6E-858A-09E754F704C2}">
      <dgm:prSet phldrT="[Text]"/>
      <dgm:spPr/>
      <dgm:t>
        <a:bodyPr/>
        <a:lstStyle/>
        <a:p>
          <a:r>
            <a:rPr lang="cs-CZ" dirty="0" smtClean="0">
              <a:solidFill>
                <a:srgbClr val="FFFF00"/>
              </a:solidFill>
            </a:rPr>
            <a:t>C Zbývající RBNS z počáteční RBNS</a:t>
          </a:r>
        </a:p>
        <a:p>
          <a:r>
            <a:rPr lang="cs-CZ" dirty="0" smtClean="0"/>
            <a:t>Škody nahlášené před 1.1.2013 a nevyplacené během 2013</a:t>
          </a:r>
          <a:endParaRPr lang="en-US" dirty="0"/>
        </a:p>
      </dgm:t>
    </dgm:pt>
    <dgm:pt modelId="{F42DECA5-2D73-463E-B7A9-A2F65CBEE058}" type="parTrans" cxnId="{171AE763-171A-4E58-BC85-F3711584C962}">
      <dgm:prSet/>
      <dgm:spPr/>
      <dgm:t>
        <a:bodyPr/>
        <a:lstStyle/>
        <a:p>
          <a:endParaRPr lang="en-US"/>
        </a:p>
      </dgm:t>
    </dgm:pt>
    <dgm:pt modelId="{7043E5B7-57FE-4617-90EC-2AA569D4A5B8}" type="sibTrans" cxnId="{171AE763-171A-4E58-BC85-F3711584C962}">
      <dgm:prSet/>
      <dgm:spPr/>
      <dgm:t>
        <a:bodyPr/>
        <a:lstStyle/>
        <a:p>
          <a:endParaRPr lang="en-US"/>
        </a:p>
      </dgm:t>
    </dgm:pt>
    <dgm:pt modelId="{010D184F-95D4-450E-8272-517AD459AC47}">
      <dgm:prSet phldrT="[Text]"/>
      <dgm:spPr/>
      <dgm:t>
        <a:bodyPr/>
        <a:lstStyle/>
        <a:p>
          <a:r>
            <a:rPr lang="cs-CZ" dirty="0" smtClean="0"/>
            <a:t>31/12/20</a:t>
          </a:r>
          <a:r>
            <a:rPr lang="en-US" dirty="0" smtClean="0"/>
            <a:t>12</a:t>
          </a:r>
          <a:endParaRPr lang="en-US" dirty="0"/>
        </a:p>
      </dgm:t>
    </dgm:pt>
    <dgm:pt modelId="{FB84BB91-5C2A-4485-90F1-76DF0A9300B1}" type="parTrans" cxnId="{7D19751D-A9C0-47EF-B662-D0A816F6474B}">
      <dgm:prSet/>
      <dgm:spPr/>
      <dgm:t>
        <a:bodyPr/>
        <a:lstStyle/>
        <a:p>
          <a:endParaRPr lang="en-US"/>
        </a:p>
      </dgm:t>
    </dgm:pt>
    <dgm:pt modelId="{097D2AA5-DAA6-4735-A170-005812C7C2A3}" type="sibTrans" cxnId="{7D19751D-A9C0-47EF-B662-D0A816F6474B}">
      <dgm:prSet/>
      <dgm:spPr/>
      <dgm:t>
        <a:bodyPr/>
        <a:lstStyle/>
        <a:p>
          <a:endParaRPr lang="en-US"/>
        </a:p>
      </dgm:t>
    </dgm:pt>
    <dgm:pt modelId="{383B2C57-6DE3-4C8A-873C-7B563A6C2B9D}">
      <dgm:prSet phldrT="[Text]"/>
      <dgm:spPr/>
      <dgm:t>
        <a:bodyPr/>
        <a:lstStyle/>
        <a:p>
          <a:r>
            <a:rPr lang="cs-CZ" dirty="0" smtClean="0"/>
            <a:t>31/12/201</a:t>
          </a:r>
          <a:r>
            <a:rPr lang="en-US" dirty="0" smtClean="0"/>
            <a:t>3</a:t>
          </a:r>
          <a:endParaRPr lang="en-US" dirty="0"/>
        </a:p>
      </dgm:t>
    </dgm:pt>
    <dgm:pt modelId="{A69413B1-1F4F-4152-9C24-408F93392C68}" type="parTrans" cxnId="{2115E771-3CFF-4238-A01E-A51FA50243E1}">
      <dgm:prSet/>
      <dgm:spPr/>
      <dgm:t>
        <a:bodyPr/>
        <a:lstStyle/>
        <a:p>
          <a:endParaRPr lang="en-US"/>
        </a:p>
      </dgm:t>
    </dgm:pt>
    <dgm:pt modelId="{CAAFFF73-B590-444C-9B69-53D8D2B2F092}" type="sibTrans" cxnId="{2115E771-3CFF-4238-A01E-A51FA50243E1}">
      <dgm:prSet/>
      <dgm:spPr/>
      <dgm:t>
        <a:bodyPr/>
        <a:lstStyle/>
        <a:p>
          <a:endParaRPr lang="en-US"/>
        </a:p>
      </dgm:t>
    </dgm:pt>
    <dgm:pt modelId="{2C0AB71F-1471-4CA9-934F-6F8CA38D892A}" type="pres">
      <dgm:prSet presAssocID="{089D11F9-2ADA-43FD-AA45-F978EF3E24D9}" presName="mainComposite" presStyleCnt="0">
        <dgm:presLayoutVars>
          <dgm:chPref val="1"/>
          <dgm:dir/>
          <dgm:animOne val="branch"/>
          <dgm:animLvl val="lvl"/>
          <dgm:resizeHandles val="exact"/>
        </dgm:presLayoutVars>
      </dgm:prSet>
      <dgm:spPr/>
      <dgm:t>
        <a:bodyPr/>
        <a:lstStyle/>
        <a:p>
          <a:endParaRPr lang="en-US"/>
        </a:p>
      </dgm:t>
    </dgm:pt>
    <dgm:pt modelId="{F6D1B4D4-7C99-4240-9DEB-DE4B21DB06A0}" type="pres">
      <dgm:prSet presAssocID="{089D11F9-2ADA-43FD-AA45-F978EF3E24D9}" presName="hierFlow" presStyleCnt="0"/>
      <dgm:spPr/>
    </dgm:pt>
    <dgm:pt modelId="{DDC6E268-C70C-481B-829A-0ADC5CB7A3C7}" type="pres">
      <dgm:prSet presAssocID="{089D11F9-2ADA-43FD-AA45-F978EF3E24D9}" presName="firstBuf" presStyleCnt="0"/>
      <dgm:spPr/>
    </dgm:pt>
    <dgm:pt modelId="{0E54F83F-4F23-4D3E-AE29-19D24E5A0D63}" type="pres">
      <dgm:prSet presAssocID="{089D11F9-2ADA-43FD-AA45-F978EF3E24D9}" presName="hierChild1" presStyleCnt="0">
        <dgm:presLayoutVars>
          <dgm:chPref val="1"/>
          <dgm:animOne val="branch"/>
          <dgm:animLvl val="lvl"/>
        </dgm:presLayoutVars>
      </dgm:prSet>
      <dgm:spPr/>
    </dgm:pt>
    <dgm:pt modelId="{021E585D-2814-4F48-8FEB-F7F593A890C3}" type="pres">
      <dgm:prSet presAssocID="{D6456ED5-1BC2-4F60-8E7F-F95F52AA4613}" presName="Name17" presStyleCnt="0"/>
      <dgm:spPr/>
    </dgm:pt>
    <dgm:pt modelId="{938FCCEA-1BAB-404C-8578-1B1A4027DDE1}" type="pres">
      <dgm:prSet presAssocID="{D6456ED5-1BC2-4F60-8E7F-F95F52AA4613}" presName="level1Shape" presStyleLbl="node0" presStyleIdx="0" presStyleCnt="1">
        <dgm:presLayoutVars>
          <dgm:chPref val="3"/>
        </dgm:presLayoutVars>
      </dgm:prSet>
      <dgm:spPr/>
      <dgm:t>
        <a:bodyPr/>
        <a:lstStyle/>
        <a:p>
          <a:endParaRPr lang="en-US"/>
        </a:p>
      </dgm:t>
    </dgm:pt>
    <dgm:pt modelId="{5FB83E6D-FA01-45A4-B565-B78F2899CB7C}" type="pres">
      <dgm:prSet presAssocID="{D6456ED5-1BC2-4F60-8E7F-F95F52AA4613}" presName="hierChild2" presStyleCnt="0"/>
      <dgm:spPr/>
    </dgm:pt>
    <dgm:pt modelId="{232D2232-142B-457A-AE26-4C2EFECDD330}" type="pres">
      <dgm:prSet presAssocID="{98A65D65-B48A-4F8F-8946-B988B4F96503}" presName="Name25" presStyleLbl="parChTrans1D2" presStyleIdx="0" presStyleCnt="2"/>
      <dgm:spPr/>
      <dgm:t>
        <a:bodyPr/>
        <a:lstStyle/>
        <a:p>
          <a:endParaRPr lang="en-US"/>
        </a:p>
      </dgm:t>
    </dgm:pt>
    <dgm:pt modelId="{04CC7991-3A40-41C9-A297-6DEB4C1E114C}" type="pres">
      <dgm:prSet presAssocID="{98A65D65-B48A-4F8F-8946-B988B4F96503}" presName="connTx" presStyleLbl="parChTrans1D2" presStyleIdx="0" presStyleCnt="2"/>
      <dgm:spPr/>
      <dgm:t>
        <a:bodyPr/>
        <a:lstStyle/>
        <a:p>
          <a:endParaRPr lang="en-US"/>
        </a:p>
      </dgm:t>
    </dgm:pt>
    <dgm:pt modelId="{50A18576-CF8C-41F2-8F02-84A172A25EBD}" type="pres">
      <dgm:prSet presAssocID="{66975BE0-A75C-4762-9E0B-DB2008C7CA31}" presName="Name30" presStyleCnt="0"/>
      <dgm:spPr/>
    </dgm:pt>
    <dgm:pt modelId="{0B3DC84A-7B92-4BA7-BC19-5E675B011899}" type="pres">
      <dgm:prSet presAssocID="{66975BE0-A75C-4762-9E0B-DB2008C7CA31}" presName="level2Shape" presStyleLbl="node2" presStyleIdx="0" presStyleCnt="2"/>
      <dgm:spPr/>
      <dgm:t>
        <a:bodyPr/>
        <a:lstStyle/>
        <a:p>
          <a:endParaRPr lang="en-US"/>
        </a:p>
      </dgm:t>
    </dgm:pt>
    <dgm:pt modelId="{6979D427-67A6-4A1D-80D5-488340C3CA41}" type="pres">
      <dgm:prSet presAssocID="{66975BE0-A75C-4762-9E0B-DB2008C7CA31}" presName="hierChild3" presStyleCnt="0"/>
      <dgm:spPr/>
    </dgm:pt>
    <dgm:pt modelId="{E72E6812-FFE9-4EA0-BB38-ED5BA4C6D6FE}" type="pres">
      <dgm:prSet presAssocID="{F42DECA5-2D73-463E-B7A9-A2F65CBEE058}" presName="Name25" presStyleLbl="parChTrans1D2" presStyleIdx="1" presStyleCnt="2"/>
      <dgm:spPr/>
      <dgm:t>
        <a:bodyPr/>
        <a:lstStyle/>
        <a:p>
          <a:endParaRPr lang="en-US"/>
        </a:p>
      </dgm:t>
    </dgm:pt>
    <dgm:pt modelId="{4E817867-31BE-4B0A-B268-38AC85F42C67}" type="pres">
      <dgm:prSet presAssocID="{F42DECA5-2D73-463E-B7A9-A2F65CBEE058}" presName="connTx" presStyleLbl="parChTrans1D2" presStyleIdx="1" presStyleCnt="2"/>
      <dgm:spPr/>
      <dgm:t>
        <a:bodyPr/>
        <a:lstStyle/>
        <a:p>
          <a:endParaRPr lang="en-US"/>
        </a:p>
      </dgm:t>
    </dgm:pt>
    <dgm:pt modelId="{3060C3B8-6053-49D7-AF0B-9F5B1D39E14A}" type="pres">
      <dgm:prSet presAssocID="{92C7601A-4DCB-4B6E-858A-09E754F704C2}" presName="Name30" presStyleCnt="0"/>
      <dgm:spPr/>
    </dgm:pt>
    <dgm:pt modelId="{23D4EE50-95B8-437B-83A1-5A188B36D64B}" type="pres">
      <dgm:prSet presAssocID="{92C7601A-4DCB-4B6E-858A-09E754F704C2}" presName="level2Shape" presStyleLbl="node2" presStyleIdx="1" presStyleCnt="2"/>
      <dgm:spPr/>
      <dgm:t>
        <a:bodyPr/>
        <a:lstStyle/>
        <a:p>
          <a:endParaRPr lang="en-US"/>
        </a:p>
      </dgm:t>
    </dgm:pt>
    <dgm:pt modelId="{786E59E2-A774-43FF-B4F4-3BAD51570C3F}" type="pres">
      <dgm:prSet presAssocID="{92C7601A-4DCB-4B6E-858A-09E754F704C2}" presName="hierChild3" presStyleCnt="0"/>
      <dgm:spPr/>
    </dgm:pt>
    <dgm:pt modelId="{C0258AE8-2632-4AF0-96F6-880DF51B8367}" type="pres">
      <dgm:prSet presAssocID="{089D11F9-2ADA-43FD-AA45-F978EF3E24D9}" presName="bgShapesFlow" presStyleCnt="0"/>
      <dgm:spPr/>
    </dgm:pt>
    <dgm:pt modelId="{D4811ECF-98F9-4761-B212-790BA53A5602}" type="pres">
      <dgm:prSet presAssocID="{010D184F-95D4-450E-8272-517AD459AC47}" presName="rectComp" presStyleCnt="0"/>
      <dgm:spPr/>
    </dgm:pt>
    <dgm:pt modelId="{B9BDD335-816E-4A8E-83F6-AD8E64048E78}" type="pres">
      <dgm:prSet presAssocID="{010D184F-95D4-450E-8272-517AD459AC47}" presName="bgRect" presStyleLbl="bgShp" presStyleIdx="0" presStyleCnt="2" custLinFactNeighborY="380"/>
      <dgm:spPr/>
      <dgm:t>
        <a:bodyPr/>
        <a:lstStyle/>
        <a:p>
          <a:endParaRPr lang="en-US"/>
        </a:p>
      </dgm:t>
    </dgm:pt>
    <dgm:pt modelId="{D6A7A7BE-DCEC-4011-9470-2DBA05B7B77E}" type="pres">
      <dgm:prSet presAssocID="{010D184F-95D4-450E-8272-517AD459AC47}" presName="bgRectTx" presStyleLbl="bgShp" presStyleIdx="0" presStyleCnt="2">
        <dgm:presLayoutVars>
          <dgm:bulletEnabled val="1"/>
        </dgm:presLayoutVars>
      </dgm:prSet>
      <dgm:spPr/>
      <dgm:t>
        <a:bodyPr/>
        <a:lstStyle/>
        <a:p>
          <a:endParaRPr lang="en-US"/>
        </a:p>
      </dgm:t>
    </dgm:pt>
    <dgm:pt modelId="{5749EAAB-A313-417B-B705-A5002B909BF7}" type="pres">
      <dgm:prSet presAssocID="{010D184F-95D4-450E-8272-517AD459AC47}" presName="spComp" presStyleCnt="0"/>
      <dgm:spPr/>
    </dgm:pt>
    <dgm:pt modelId="{D62A6FCB-EB22-4489-A6D6-47E85E248385}" type="pres">
      <dgm:prSet presAssocID="{010D184F-95D4-450E-8272-517AD459AC47}" presName="hSp" presStyleCnt="0"/>
      <dgm:spPr/>
    </dgm:pt>
    <dgm:pt modelId="{DB8E26D4-0C4F-4B44-8A2E-7D8453362D3C}" type="pres">
      <dgm:prSet presAssocID="{383B2C57-6DE3-4C8A-873C-7B563A6C2B9D}" presName="rectComp" presStyleCnt="0"/>
      <dgm:spPr/>
    </dgm:pt>
    <dgm:pt modelId="{E9215F8F-560D-4D9A-9091-62A20BCDC7DA}" type="pres">
      <dgm:prSet presAssocID="{383B2C57-6DE3-4C8A-873C-7B563A6C2B9D}" presName="bgRect" presStyleLbl="bgShp" presStyleIdx="1" presStyleCnt="2"/>
      <dgm:spPr/>
      <dgm:t>
        <a:bodyPr/>
        <a:lstStyle/>
        <a:p>
          <a:endParaRPr lang="en-US"/>
        </a:p>
      </dgm:t>
    </dgm:pt>
    <dgm:pt modelId="{490FE6B6-D888-45C6-B39C-6043ED064206}" type="pres">
      <dgm:prSet presAssocID="{383B2C57-6DE3-4C8A-873C-7B563A6C2B9D}" presName="bgRectTx" presStyleLbl="bgShp" presStyleIdx="1" presStyleCnt="2">
        <dgm:presLayoutVars>
          <dgm:bulletEnabled val="1"/>
        </dgm:presLayoutVars>
      </dgm:prSet>
      <dgm:spPr/>
      <dgm:t>
        <a:bodyPr/>
        <a:lstStyle/>
        <a:p>
          <a:endParaRPr lang="en-US"/>
        </a:p>
      </dgm:t>
    </dgm:pt>
  </dgm:ptLst>
  <dgm:cxnLst>
    <dgm:cxn modelId="{523956FA-BA44-4686-8BB3-2DB34E383121}" srcId="{089D11F9-2ADA-43FD-AA45-F978EF3E24D9}" destId="{D6456ED5-1BC2-4F60-8E7F-F95F52AA4613}" srcOrd="0" destOrd="0" parTransId="{06492AFA-6BC2-4EDE-BE62-08AA1917C26A}" sibTransId="{767E251D-169A-47F0-B79C-F910A7DB424B}"/>
    <dgm:cxn modelId="{2D7F914D-9BAD-48EC-8D23-2D159A197F75}" type="presOf" srcId="{010D184F-95D4-450E-8272-517AD459AC47}" destId="{D6A7A7BE-DCEC-4011-9470-2DBA05B7B77E}" srcOrd="1" destOrd="0" presId="urn:microsoft.com/office/officeart/2005/8/layout/hierarchy5"/>
    <dgm:cxn modelId="{F42BA971-297F-45D7-B4E4-C5202F36D131}" type="presOf" srcId="{F42DECA5-2D73-463E-B7A9-A2F65CBEE058}" destId="{4E817867-31BE-4B0A-B268-38AC85F42C67}" srcOrd="1" destOrd="0" presId="urn:microsoft.com/office/officeart/2005/8/layout/hierarchy5"/>
    <dgm:cxn modelId="{0B683576-EB3E-4363-B44B-81332062731B}" type="presOf" srcId="{92C7601A-4DCB-4B6E-858A-09E754F704C2}" destId="{23D4EE50-95B8-437B-83A1-5A188B36D64B}" srcOrd="0" destOrd="0" presId="urn:microsoft.com/office/officeart/2005/8/layout/hierarchy5"/>
    <dgm:cxn modelId="{171AE763-171A-4E58-BC85-F3711584C962}" srcId="{D6456ED5-1BC2-4F60-8E7F-F95F52AA4613}" destId="{92C7601A-4DCB-4B6E-858A-09E754F704C2}" srcOrd="1" destOrd="0" parTransId="{F42DECA5-2D73-463E-B7A9-A2F65CBEE058}" sibTransId="{7043E5B7-57FE-4617-90EC-2AA569D4A5B8}"/>
    <dgm:cxn modelId="{96095EA9-8C01-481E-8FC5-C27EF9508A5E}" type="presOf" srcId="{98A65D65-B48A-4F8F-8946-B988B4F96503}" destId="{232D2232-142B-457A-AE26-4C2EFECDD330}" srcOrd="0" destOrd="0" presId="urn:microsoft.com/office/officeart/2005/8/layout/hierarchy5"/>
    <dgm:cxn modelId="{80F9106C-A963-4C50-838E-0C0010E42D14}" type="presOf" srcId="{D6456ED5-1BC2-4F60-8E7F-F95F52AA4613}" destId="{938FCCEA-1BAB-404C-8578-1B1A4027DDE1}" srcOrd="0" destOrd="0" presId="urn:microsoft.com/office/officeart/2005/8/layout/hierarchy5"/>
    <dgm:cxn modelId="{2115E771-3CFF-4238-A01E-A51FA50243E1}" srcId="{089D11F9-2ADA-43FD-AA45-F978EF3E24D9}" destId="{383B2C57-6DE3-4C8A-873C-7B563A6C2B9D}" srcOrd="2" destOrd="0" parTransId="{A69413B1-1F4F-4152-9C24-408F93392C68}" sibTransId="{CAAFFF73-B590-444C-9B69-53D8D2B2F092}"/>
    <dgm:cxn modelId="{7D19751D-A9C0-47EF-B662-D0A816F6474B}" srcId="{089D11F9-2ADA-43FD-AA45-F978EF3E24D9}" destId="{010D184F-95D4-450E-8272-517AD459AC47}" srcOrd="1" destOrd="0" parTransId="{FB84BB91-5C2A-4485-90F1-76DF0A9300B1}" sibTransId="{097D2AA5-DAA6-4735-A170-005812C7C2A3}"/>
    <dgm:cxn modelId="{82CE43DE-4158-485E-9F0F-1A406630FACA}" type="presOf" srcId="{66975BE0-A75C-4762-9E0B-DB2008C7CA31}" destId="{0B3DC84A-7B92-4BA7-BC19-5E675B011899}" srcOrd="0" destOrd="0" presId="urn:microsoft.com/office/officeart/2005/8/layout/hierarchy5"/>
    <dgm:cxn modelId="{6346DB9A-46C0-4E8A-ACDE-49FAFDC39F5A}" type="presOf" srcId="{010D184F-95D4-450E-8272-517AD459AC47}" destId="{B9BDD335-816E-4A8E-83F6-AD8E64048E78}" srcOrd="0" destOrd="0" presId="urn:microsoft.com/office/officeart/2005/8/layout/hierarchy5"/>
    <dgm:cxn modelId="{3809188F-1B23-4107-9CD4-A0556FA65CD3}" type="presOf" srcId="{089D11F9-2ADA-43FD-AA45-F978EF3E24D9}" destId="{2C0AB71F-1471-4CA9-934F-6F8CA38D892A}" srcOrd="0" destOrd="0" presId="urn:microsoft.com/office/officeart/2005/8/layout/hierarchy5"/>
    <dgm:cxn modelId="{812B8E6D-FD9A-4BE3-A18A-D30FFAD0A316}" type="presOf" srcId="{F42DECA5-2D73-463E-B7A9-A2F65CBEE058}" destId="{E72E6812-FFE9-4EA0-BB38-ED5BA4C6D6FE}" srcOrd="0" destOrd="0" presId="urn:microsoft.com/office/officeart/2005/8/layout/hierarchy5"/>
    <dgm:cxn modelId="{F6C40A23-EE91-4C6D-A2BB-C0A23F640C75}" type="presOf" srcId="{383B2C57-6DE3-4C8A-873C-7B563A6C2B9D}" destId="{E9215F8F-560D-4D9A-9091-62A20BCDC7DA}" srcOrd="0" destOrd="0" presId="urn:microsoft.com/office/officeart/2005/8/layout/hierarchy5"/>
    <dgm:cxn modelId="{5B30CF53-7096-4EA8-ADDE-C936FB126200}" type="presOf" srcId="{383B2C57-6DE3-4C8A-873C-7B563A6C2B9D}" destId="{490FE6B6-D888-45C6-B39C-6043ED064206}" srcOrd="1" destOrd="0" presId="urn:microsoft.com/office/officeart/2005/8/layout/hierarchy5"/>
    <dgm:cxn modelId="{C8A9E0C2-6870-4767-B268-913ADF36AB67}" srcId="{D6456ED5-1BC2-4F60-8E7F-F95F52AA4613}" destId="{66975BE0-A75C-4762-9E0B-DB2008C7CA31}" srcOrd="0" destOrd="0" parTransId="{98A65D65-B48A-4F8F-8946-B988B4F96503}" sibTransId="{FC88C895-272A-4F72-948C-6A8F479B2EF5}"/>
    <dgm:cxn modelId="{BE25DAE0-E0D8-4F86-A82F-E694D2E8394B}" type="presOf" srcId="{98A65D65-B48A-4F8F-8946-B988B4F96503}" destId="{04CC7991-3A40-41C9-A297-6DEB4C1E114C}" srcOrd="1" destOrd="0" presId="urn:microsoft.com/office/officeart/2005/8/layout/hierarchy5"/>
    <dgm:cxn modelId="{8E88C252-B37D-4B57-A964-CD43753B0520}" type="presParOf" srcId="{2C0AB71F-1471-4CA9-934F-6F8CA38D892A}" destId="{F6D1B4D4-7C99-4240-9DEB-DE4B21DB06A0}" srcOrd="0" destOrd="0" presId="urn:microsoft.com/office/officeart/2005/8/layout/hierarchy5"/>
    <dgm:cxn modelId="{D91BADDA-D166-4895-AA7F-167CB34DA1A2}" type="presParOf" srcId="{F6D1B4D4-7C99-4240-9DEB-DE4B21DB06A0}" destId="{DDC6E268-C70C-481B-829A-0ADC5CB7A3C7}" srcOrd="0" destOrd="0" presId="urn:microsoft.com/office/officeart/2005/8/layout/hierarchy5"/>
    <dgm:cxn modelId="{63F1ECA4-D181-4DD6-9780-20F62022AAB8}" type="presParOf" srcId="{F6D1B4D4-7C99-4240-9DEB-DE4B21DB06A0}" destId="{0E54F83F-4F23-4D3E-AE29-19D24E5A0D63}" srcOrd="1" destOrd="0" presId="urn:microsoft.com/office/officeart/2005/8/layout/hierarchy5"/>
    <dgm:cxn modelId="{DCD0CEC4-8F88-45A6-BDA5-D3AE754B9CCF}" type="presParOf" srcId="{0E54F83F-4F23-4D3E-AE29-19D24E5A0D63}" destId="{021E585D-2814-4F48-8FEB-F7F593A890C3}" srcOrd="0" destOrd="0" presId="urn:microsoft.com/office/officeart/2005/8/layout/hierarchy5"/>
    <dgm:cxn modelId="{B2F4642E-217E-4ABB-96B3-BD2B2E966019}" type="presParOf" srcId="{021E585D-2814-4F48-8FEB-F7F593A890C3}" destId="{938FCCEA-1BAB-404C-8578-1B1A4027DDE1}" srcOrd="0" destOrd="0" presId="urn:microsoft.com/office/officeart/2005/8/layout/hierarchy5"/>
    <dgm:cxn modelId="{1F7BB900-DF74-4A12-ACF3-F32A0373038F}" type="presParOf" srcId="{021E585D-2814-4F48-8FEB-F7F593A890C3}" destId="{5FB83E6D-FA01-45A4-B565-B78F2899CB7C}" srcOrd="1" destOrd="0" presId="urn:microsoft.com/office/officeart/2005/8/layout/hierarchy5"/>
    <dgm:cxn modelId="{F74E5423-8F40-46E3-BBF3-DE4AECBD4B78}" type="presParOf" srcId="{5FB83E6D-FA01-45A4-B565-B78F2899CB7C}" destId="{232D2232-142B-457A-AE26-4C2EFECDD330}" srcOrd="0" destOrd="0" presId="urn:microsoft.com/office/officeart/2005/8/layout/hierarchy5"/>
    <dgm:cxn modelId="{6616C20E-B7E9-426A-8551-DF0EB5D57E1C}" type="presParOf" srcId="{232D2232-142B-457A-AE26-4C2EFECDD330}" destId="{04CC7991-3A40-41C9-A297-6DEB4C1E114C}" srcOrd="0" destOrd="0" presId="urn:microsoft.com/office/officeart/2005/8/layout/hierarchy5"/>
    <dgm:cxn modelId="{4E2134DD-4801-4F57-AAE5-C285B6109D33}" type="presParOf" srcId="{5FB83E6D-FA01-45A4-B565-B78F2899CB7C}" destId="{50A18576-CF8C-41F2-8F02-84A172A25EBD}" srcOrd="1" destOrd="0" presId="urn:microsoft.com/office/officeart/2005/8/layout/hierarchy5"/>
    <dgm:cxn modelId="{F09C162C-9847-4D23-A706-E436E78ACB6B}" type="presParOf" srcId="{50A18576-CF8C-41F2-8F02-84A172A25EBD}" destId="{0B3DC84A-7B92-4BA7-BC19-5E675B011899}" srcOrd="0" destOrd="0" presId="urn:microsoft.com/office/officeart/2005/8/layout/hierarchy5"/>
    <dgm:cxn modelId="{542D87F9-7DFB-4506-86E1-B903A9156E2E}" type="presParOf" srcId="{50A18576-CF8C-41F2-8F02-84A172A25EBD}" destId="{6979D427-67A6-4A1D-80D5-488340C3CA41}" srcOrd="1" destOrd="0" presId="urn:microsoft.com/office/officeart/2005/8/layout/hierarchy5"/>
    <dgm:cxn modelId="{51C711F0-DBAF-4D80-AEAD-BD86C4BF2642}" type="presParOf" srcId="{5FB83E6D-FA01-45A4-B565-B78F2899CB7C}" destId="{E72E6812-FFE9-4EA0-BB38-ED5BA4C6D6FE}" srcOrd="2" destOrd="0" presId="urn:microsoft.com/office/officeart/2005/8/layout/hierarchy5"/>
    <dgm:cxn modelId="{5CB8CC80-E3D7-42E2-BE7C-90D097475947}" type="presParOf" srcId="{E72E6812-FFE9-4EA0-BB38-ED5BA4C6D6FE}" destId="{4E817867-31BE-4B0A-B268-38AC85F42C67}" srcOrd="0" destOrd="0" presId="urn:microsoft.com/office/officeart/2005/8/layout/hierarchy5"/>
    <dgm:cxn modelId="{C1F7E515-1AF5-4CCF-9BF2-A67440E1E88A}" type="presParOf" srcId="{5FB83E6D-FA01-45A4-B565-B78F2899CB7C}" destId="{3060C3B8-6053-49D7-AF0B-9F5B1D39E14A}" srcOrd="3" destOrd="0" presId="urn:microsoft.com/office/officeart/2005/8/layout/hierarchy5"/>
    <dgm:cxn modelId="{BD9FBA1B-94C0-4518-BD22-83B00483D5D6}" type="presParOf" srcId="{3060C3B8-6053-49D7-AF0B-9F5B1D39E14A}" destId="{23D4EE50-95B8-437B-83A1-5A188B36D64B}" srcOrd="0" destOrd="0" presId="urn:microsoft.com/office/officeart/2005/8/layout/hierarchy5"/>
    <dgm:cxn modelId="{A67E6D90-D8C4-4B57-8099-024B5307CEDC}" type="presParOf" srcId="{3060C3B8-6053-49D7-AF0B-9F5B1D39E14A}" destId="{786E59E2-A774-43FF-B4F4-3BAD51570C3F}" srcOrd="1" destOrd="0" presId="urn:microsoft.com/office/officeart/2005/8/layout/hierarchy5"/>
    <dgm:cxn modelId="{8E1DE5FB-02CA-477E-9EFF-9A6DB80BB0F6}" type="presParOf" srcId="{2C0AB71F-1471-4CA9-934F-6F8CA38D892A}" destId="{C0258AE8-2632-4AF0-96F6-880DF51B8367}" srcOrd="1" destOrd="0" presId="urn:microsoft.com/office/officeart/2005/8/layout/hierarchy5"/>
    <dgm:cxn modelId="{35D69685-7972-4791-ACE9-15C767F29883}" type="presParOf" srcId="{C0258AE8-2632-4AF0-96F6-880DF51B8367}" destId="{D4811ECF-98F9-4761-B212-790BA53A5602}" srcOrd="0" destOrd="0" presId="urn:microsoft.com/office/officeart/2005/8/layout/hierarchy5"/>
    <dgm:cxn modelId="{1C532A57-2CA9-4A8E-8F0E-63199AB74F3D}" type="presParOf" srcId="{D4811ECF-98F9-4761-B212-790BA53A5602}" destId="{B9BDD335-816E-4A8E-83F6-AD8E64048E78}" srcOrd="0" destOrd="0" presId="urn:microsoft.com/office/officeart/2005/8/layout/hierarchy5"/>
    <dgm:cxn modelId="{62C17EA6-F3C4-474B-89A2-A4DE6C54A14B}" type="presParOf" srcId="{D4811ECF-98F9-4761-B212-790BA53A5602}" destId="{D6A7A7BE-DCEC-4011-9470-2DBA05B7B77E}" srcOrd="1" destOrd="0" presId="urn:microsoft.com/office/officeart/2005/8/layout/hierarchy5"/>
    <dgm:cxn modelId="{6D2794E6-BEBB-4F38-A2B4-9A70BEA5524C}" type="presParOf" srcId="{C0258AE8-2632-4AF0-96F6-880DF51B8367}" destId="{5749EAAB-A313-417B-B705-A5002B909BF7}" srcOrd="1" destOrd="0" presId="urn:microsoft.com/office/officeart/2005/8/layout/hierarchy5"/>
    <dgm:cxn modelId="{A7F33675-2203-4EF1-B803-58C34B2CB1C1}" type="presParOf" srcId="{5749EAAB-A313-417B-B705-A5002B909BF7}" destId="{D62A6FCB-EB22-4489-A6D6-47E85E248385}" srcOrd="0" destOrd="0" presId="urn:microsoft.com/office/officeart/2005/8/layout/hierarchy5"/>
    <dgm:cxn modelId="{F35BBF48-273A-4C24-BE43-BED52A035B77}" type="presParOf" srcId="{C0258AE8-2632-4AF0-96F6-880DF51B8367}" destId="{DB8E26D4-0C4F-4B44-8A2E-7D8453362D3C}" srcOrd="2" destOrd="0" presId="urn:microsoft.com/office/officeart/2005/8/layout/hierarchy5"/>
    <dgm:cxn modelId="{33CDA6D6-8A3C-4971-9AF4-83D3B846E7FB}" type="presParOf" srcId="{DB8E26D4-0C4F-4B44-8A2E-7D8453362D3C}" destId="{E9215F8F-560D-4D9A-9091-62A20BCDC7DA}" srcOrd="0" destOrd="0" presId="urn:microsoft.com/office/officeart/2005/8/layout/hierarchy5"/>
    <dgm:cxn modelId="{2CEE7AEE-2E66-4948-AD81-670877D55805}" type="presParOf" srcId="{DB8E26D4-0C4F-4B44-8A2E-7D8453362D3C}" destId="{490FE6B6-D888-45C6-B39C-6043ED064206}"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9D11F9-2ADA-43FD-AA45-F978EF3E24D9}" type="doc">
      <dgm:prSet loTypeId="urn:microsoft.com/office/officeart/2005/8/layout/hierarchy5" loCatId="hierarchy" qsTypeId="urn:microsoft.com/office/officeart/2005/8/quickstyle/simple1" qsCatId="simple" csTypeId="urn:microsoft.com/office/officeart/2005/8/colors/accent4_5" csCatId="accent4" phldr="1"/>
      <dgm:spPr/>
      <dgm:t>
        <a:bodyPr/>
        <a:lstStyle/>
        <a:p>
          <a:endParaRPr lang="en-US"/>
        </a:p>
      </dgm:t>
    </dgm:pt>
    <dgm:pt modelId="{D6456ED5-1BC2-4F60-8E7F-F95F52AA4613}">
      <dgm:prSet phldrT="[Text]" custT="1"/>
      <dgm:spPr/>
      <dgm:t>
        <a:bodyPr/>
        <a:lstStyle/>
        <a:p>
          <a:r>
            <a:rPr lang="cs-CZ" sz="1400" dirty="0" smtClean="0">
              <a:solidFill>
                <a:srgbClr val="FFFF00"/>
              </a:solidFill>
            </a:rPr>
            <a:t>A Počáteční IBNR k 31.12.2012</a:t>
          </a:r>
          <a:endParaRPr lang="cs-CZ" sz="1400" dirty="0" smtClean="0"/>
        </a:p>
        <a:p>
          <a:r>
            <a:rPr lang="cs-CZ" sz="1400" dirty="0" smtClean="0"/>
            <a:t>Škody nastalé, ale nenahlášené před 1.1.2013</a:t>
          </a:r>
          <a:endParaRPr lang="en-US" sz="1400" dirty="0"/>
        </a:p>
      </dgm:t>
    </dgm:pt>
    <dgm:pt modelId="{06492AFA-6BC2-4EDE-BE62-08AA1917C26A}" type="parTrans" cxnId="{523956FA-BA44-4686-8BB3-2DB34E383121}">
      <dgm:prSet/>
      <dgm:spPr/>
      <dgm:t>
        <a:bodyPr/>
        <a:lstStyle/>
        <a:p>
          <a:endParaRPr lang="en-US"/>
        </a:p>
      </dgm:t>
    </dgm:pt>
    <dgm:pt modelId="{767E251D-169A-47F0-B79C-F910A7DB424B}" type="sibTrans" cxnId="{523956FA-BA44-4686-8BB3-2DB34E383121}">
      <dgm:prSet/>
      <dgm:spPr/>
      <dgm:t>
        <a:bodyPr/>
        <a:lstStyle/>
        <a:p>
          <a:endParaRPr lang="en-US"/>
        </a:p>
      </dgm:t>
    </dgm:pt>
    <dgm:pt modelId="{66975BE0-A75C-4762-9E0B-DB2008C7CA31}">
      <dgm:prSet phldrT="[Text]" custT="1"/>
      <dgm:spPr/>
      <dgm:t>
        <a:bodyPr/>
        <a:lstStyle/>
        <a:p>
          <a:r>
            <a:rPr lang="cs-CZ" sz="1600" dirty="0" smtClean="0">
              <a:solidFill>
                <a:srgbClr val="FF0000"/>
              </a:solidFill>
            </a:rPr>
            <a:t>B</a:t>
          </a:r>
          <a:r>
            <a:rPr lang="cs-CZ" sz="1600" dirty="0" smtClean="0">
              <a:solidFill>
                <a:schemeClr val="tx1">
                  <a:lumMod val="95000"/>
                  <a:lumOff val="5000"/>
                </a:schemeClr>
              </a:solidFill>
            </a:rPr>
            <a:t> </a:t>
          </a:r>
          <a:r>
            <a:rPr lang="cs-CZ" sz="1600" dirty="0" smtClean="0">
              <a:solidFill>
                <a:srgbClr val="FFFF00"/>
              </a:solidFill>
            </a:rPr>
            <a:t>Škody vyplacené z počáteční IBNR</a:t>
          </a:r>
        </a:p>
        <a:p>
          <a:r>
            <a:rPr lang="cs-CZ" sz="1600" dirty="0" smtClean="0"/>
            <a:t>Škody nastalé před 1.1.2013, nahlášené a vyplacené během 2013</a:t>
          </a:r>
          <a:endParaRPr lang="en-US" sz="1600" dirty="0"/>
        </a:p>
      </dgm:t>
    </dgm:pt>
    <dgm:pt modelId="{98A65D65-B48A-4F8F-8946-B988B4F96503}" type="parTrans" cxnId="{C8A9E0C2-6870-4767-B268-913ADF36AB67}">
      <dgm:prSet/>
      <dgm:spPr/>
      <dgm:t>
        <a:bodyPr/>
        <a:lstStyle/>
        <a:p>
          <a:endParaRPr lang="en-US"/>
        </a:p>
      </dgm:t>
    </dgm:pt>
    <dgm:pt modelId="{FC88C895-272A-4F72-948C-6A8F479B2EF5}" type="sibTrans" cxnId="{C8A9E0C2-6870-4767-B268-913ADF36AB67}">
      <dgm:prSet/>
      <dgm:spPr/>
      <dgm:t>
        <a:bodyPr/>
        <a:lstStyle/>
        <a:p>
          <a:endParaRPr lang="en-US"/>
        </a:p>
      </dgm:t>
    </dgm:pt>
    <dgm:pt modelId="{92C7601A-4DCB-4B6E-858A-09E754F704C2}">
      <dgm:prSet phldrT="[Text]" custT="1"/>
      <dgm:spPr/>
      <dgm:t>
        <a:bodyPr/>
        <a:lstStyle/>
        <a:p>
          <a:pPr>
            <a:spcAft>
              <a:spcPts val="0"/>
            </a:spcAft>
          </a:pPr>
          <a:r>
            <a:rPr lang="cs-CZ" sz="1600" dirty="0" smtClean="0">
              <a:solidFill>
                <a:srgbClr val="FFFF00"/>
              </a:solidFill>
            </a:rPr>
            <a:t>C Zbytková RBNS z počáteční IBNR</a:t>
          </a:r>
        </a:p>
        <a:p>
          <a:pPr>
            <a:spcAft>
              <a:spcPct val="35000"/>
            </a:spcAft>
          </a:pPr>
          <a:r>
            <a:rPr lang="cs-CZ" sz="1600" dirty="0" smtClean="0"/>
            <a:t>Škody nastalé před 1.1.2013, nahlášené ale  nevyplacené během 2013</a:t>
          </a:r>
          <a:endParaRPr lang="en-US" sz="1600" dirty="0"/>
        </a:p>
      </dgm:t>
    </dgm:pt>
    <dgm:pt modelId="{F42DECA5-2D73-463E-B7A9-A2F65CBEE058}" type="parTrans" cxnId="{171AE763-171A-4E58-BC85-F3711584C962}">
      <dgm:prSet/>
      <dgm:spPr/>
      <dgm:t>
        <a:bodyPr/>
        <a:lstStyle/>
        <a:p>
          <a:endParaRPr lang="en-US"/>
        </a:p>
      </dgm:t>
    </dgm:pt>
    <dgm:pt modelId="{7043E5B7-57FE-4617-90EC-2AA569D4A5B8}" type="sibTrans" cxnId="{171AE763-171A-4E58-BC85-F3711584C962}">
      <dgm:prSet/>
      <dgm:spPr/>
      <dgm:t>
        <a:bodyPr/>
        <a:lstStyle/>
        <a:p>
          <a:endParaRPr lang="en-US"/>
        </a:p>
      </dgm:t>
    </dgm:pt>
    <dgm:pt modelId="{010D184F-95D4-450E-8272-517AD459AC47}">
      <dgm:prSet phldrT="[Text]"/>
      <dgm:spPr/>
      <dgm:t>
        <a:bodyPr/>
        <a:lstStyle/>
        <a:p>
          <a:r>
            <a:rPr lang="cs-CZ" dirty="0" smtClean="0"/>
            <a:t>31/12/20</a:t>
          </a:r>
          <a:r>
            <a:rPr lang="en-US" dirty="0" smtClean="0"/>
            <a:t>12</a:t>
          </a:r>
          <a:endParaRPr lang="en-US" dirty="0"/>
        </a:p>
      </dgm:t>
    </dgm:pt>
    <dgm:pt modelId="{FB84BB91-5C2A-4485-90F1-76DF0A9300B1}" type="parTrans" cxnId="{7D19751D-A9C0-47EF-B662-D0A816F6474B}">
      <dgm:prSet/>
      <dgm:spPr/>
      <dgm:t>
        <a:bodyPr/>
        <a:lstStyle/>
        <a:p>
          <a:endParaRPr lang="en-US"/>
        </a:p>
      </dgm:t>
    </dgm:pt>
    <dgm:pt modelId="{097D2AA5-DAA6-4735-A170-005812C7C2A3}" type="sibTrans" cxnId="{7D19751D-A9C0-47EF-B662-D0A816F6474B}">
      <dgm:prSet/>
      <dgm:spPr/>
      <dgm:t>
        <a:bodyPr/>
        <a:lstStyle/>
        <a:p>
          <a:endParaRPr lang="en-US"/>
        </a:p>
      </dgm:t>
    </dgm:pt>
    <dgm:pt modelId="{383B2C57-6DE3-4C8A-873C-7B563A6C2B9D}">
      <dgm:prSet phldrT="[Text]"/>
      <dgm:spPr/>
      <dgm:t>
        <a:bodyPr/>
        <a:lstStyle/>
        <a:p>
          <a:r>
            <a:rPr lang="cs-CZ" dirty="0" smtClean="0"/>
            <a:t>31/12/201</a:t>
          </a:r>
          <a:r>
            <a:rPr lang="en-US" dirty="0" smtClean="0"/>
            <a:t>3</a:t>
          </a:r>
          <a:endParaRPr lang="en-US" dirty="0"/>
        </a:p>
      </dgm:t>
    </dgm:pt>
    <dgm:pt modelId="{A69413B1-1F4F-4152-9C24-408F93392C68}" type="parTrans" cxnId="{2115E771-3CFF-4238-A01E-A51FA50243E1}">
      <dgm:prSet/>
      <dgm:spPr/>
      <dgm:t>
        <a:bodyPr/>
        <a:lstStyle/>
        <a:p>
          <a:endParaRPr lang="en-US"/>
        </a:p>
      </dgm:t>
    </dgm:pt>
    <dgm:pt modelId="{CAAFFF73-B590-444C-9B69-53D8D2B2F092}" type="sibTrans" cxnId="{2115E771-3CFF-4238-A01E-A51FA50243E1}">
      <dgm:prSet/>
      <dgm:spPr/>
      <dgm:t>
        <a:bodyPr/>
        <a:lstStyle/>
        <a:p>
          <a:endParaRPr lang="en-US"/>
        </a:p>
      </dgm:t>
    </dgm:pt>
    <dgm:pt modelId="{9C57E887-B8AE-4BD3-93A4-8B2598FE928A}">
      <dgm:prSet custT="1"/>
      <dgm:spPr/>
      <dgm:t>
        <a:bodyPr/>
        <a:lstStyle/>
        <a:p>
          <a:r>
            <a:rPr lang="cs-CZ" sz="1600" dirty="0" smtClean="0">
              <a:solidFill>
                <a:srgbClr val="FFFF00"/>
              </a:solidFill>
            </a:rPr>
            <a:t>D Zbytková </a:t>
          </a:r>
          <a:r>
            <a:rPr lang="en-US" sz="1600" dirty="0" smtClean="0">
              <a:solidFill>
                <a:srgbClr val="FFFF00"/>
              </a:solidFill>
            </a:rPr>
            <a:t>IBNR</a:t>
          </a:r>
          <a:r>
            <a:rPr lang="cs-CZ" sz="1600" dirty="0" smtClean="0">
              <a:solidFill>
                <a:srgbClr val="FFFF00"/>
              </a:solidFill>
            </a:rPr>
            <a:t> z počáteční IBNR</a:t>
          </a:r>
        </a:p>
        <a:p>
          <a:r>
            <a:rPr lang="cs-CZ" sz="1600" dirty="0" smtClean="0"/>
            <a:t>Škody nastalé před 1.1.2013, ale nenahlášené do konce 2013</a:t>
          </a:r>
          <a:r>
            <a:rPr lang="cs-CZ" sz="1600" dirty="0" smtClean="0">
              <a:solidFill>
                <a:schemeClr val="bg1"/>
              </a:solidFill>
            </a:rPr>
            <a:t>- </a:t>
          </a:r>
          <a:r>
            <a:rPr lang="cs-CZ" sz="1600" dirty="0" smtClean="0">
              <a:solidFill>
                <a:srgbClr val="FF0000"/>
              </a:solidFill>
            </a:rPr>
            <a:t>Odhad</a:t>
          </a:r>
          <a:endParaRPr lang="en-US" sz="1600" dirty="0">
            <a:solidFill>
              <a:srgbClr val="FF0000"/>
            </a:solidFill>
          </a:endParaRPr>
        </a:p>
      </dgm:t>
    </dgm:pt>
    <dgm:pt modelId="{E464F3A2-9CF5-45E7-B601-06C2457799CA}" type="parTrans" cxnId="{D26E3768-0980-4074-A5F2-98585DCF2C4F}">
      <dgm:prSet/>
      <dgm:spPr/>
      <dgm:t>
        <a:bodyPr/>
        <a:lstStyle/>
        <a:p>
          <a:endParaRPr lang="en-US"/>
        </a:p>
      </dgm:t>
    </dgm:pt>
    <dgm:pt modelId="{3DD4EFB5-FB24-4561-868F-F4CD5F72EB49}" type="sibTrans" cxnId="{D26E3768-0980-4074-A5F2-98585DCF2C4F}">
      <dgm:prSet/>
      <dgm:spPr/>
      <dgm:t>
        <a:bodyPr/>
        <a:lstStyle/>
        <a:p>
          <a:endParaRPr lang="en-US"/>
        </a:p>
      </dgm:t>
    </dgm:pt>
    <dgm:pt modelId="{2C0AB71F-1471-4CA9-934F-6F8CA38D892A}" type="pres">
      <dgm:prSet presAssocID="{089D11F9-2ADA-43FD-AA45-F978EF3E24D9}" presName="mainComposite" presStyleCnt="0">
        <dgm:presLayoutVars>
          <dgm:chPref val="1"/>
          <dgm:dir/>
          <dgm:animOne val="branch"/>
          <dgm:animLvl val="lvl"/>
          <dgm:resizeHandles val="exact"/>
        </dgm:presLayoutVars>
      </dgm:prSet>
      <dgm:spPr/>
      <dgm:t>
        <a:bodyPr/>
        <a:lstStyle/>
        <a:p>
          <a:endParaRPr lang="en-US"/>
        </a:p>
      </dgm:t>
    </dgm:pt>
    <dgm:pt modelId="{F6D1B4D4-7C99-4240-9DEB-DE4B21DB06A0}" type="pres">
      <dgm:prSet presAssocID="{089D11F9-2ADA-43FD-AA45-F978EF3E24D9}" presName="hierFlow" presStyleCnt="0"/>
      <dgm:spPr/>
    </dgm:pt>
    <dgm:pt modelId="{DDC6E268-C70C-481B-829A-0ADC5CB7A3C7}" type="pres">
      <dgm:prSet presAssocID="{089D11F9-2ADA-43FD-AA45-F978EF3E24D9}" presName="firstBuf" presStyleCnt="0"/>
      <dgm:spPr/>
    </dgm:pt>
    <dgm:pt modelId="{0E54F83F-4F23-4D3E-AE29-19D24E5A0D63}" type="pres">
      <dgm:prSet presAssocID="{089D11F9-2ADA-43FD-AA45-F978EF3E24D9}" presName="hierChild1" presStyleCnt="0">
        <dgm:presLayoutVars>
          <dgm:chPref val="1"/>
          <dgm:animOne val="branch"/>
          <dgm:animLvl val="lvl"/>
        </dgm:presLayoutVars>
      </dgm:prSet>
      <dgm:spPr/>
    </dgm:pt>
    <dgm:pt modelId="{021E585D-2814-4F48-8FEB-F7F593A890C3}" type="pres">
      <dgm:prSet presAssocID="{D6456ED5-1BC2-4F60-8E7F-F95F52AA4613}" presName="Name17" presStyleCnt="0"/>
      <dgm:spPr/>
    </dgm:pt>
    <dgm:pt modelId="{938FCCEA-1BAB-404C-8578-1B1A4027DDE1}" type="pres">
      <dgm:prSet presAssocID="{D6456ED5-1BC2-4F60-8E7F-F95F52AA4613}" presName="level1Shape" presStyleLbl="node0" presStyleIdx="0" presStyleCnt="1" custScaleX="276752" custScaleY="213833" custLinFactNeighborX="6759" custLinFactNeighborY="-64776">
        <dgm:presLayoutVars>
          <dgm:chPref val="3"/>
        </dgm:presLayoutVars>
      </dgm:prSet>
      <dgm:spPr/>
      <dgm:t>
        <a:bodyPr/>
        <a:lstStyle/>
        <a:p>
          <a:endParaRPr lang="en-US"/>
        </a:p>
      </dgm:t>
    </dgm:pt>
    <dgm:pt modelId="{5FB83E6D-FA01-45A4-B565-B78F2899CB7C}" type="pres">
      <dgm:prSet presAssocID="{D6456ED5-1BC2-4F60-8E7F-F95F52AA4613}" presName="hierChild2" presStyleCnt="0"/>
      <dgm:spPr/>
    </dgm:pt>
    <dgm:pt modelId="{232D2232-142B-457A-AE26-4C2EFECDD330}" type="pres">
      <dgm:prSet presAssocID="{98A65D65-B48A-4F8F-8946-B988B4F96503}" presName="Name25" presStyleLbl="parChTrans1D2" presStyleIdx="0" presStyleCnt="3"/>
      <dgm:spPr/>
      <dgm:t>
        <a:bodyPr/>
        <a:lstStyle/>
        <a:p>
          <a:endParaRPr lang="en-US"/>
        </a:p>
      </dgm:t>
    </dgm:pt>
    <dgm:pt modelId="{04CC7991-3A40-41C9-A297-6DEB4C1E114C}" type="pres">
      <dgm:prSet presAssocID="{98A65D65-B48A-4F8F-8946-B988B4F96503}" presName="connTx" presStyleLbl="parChTrans1D2" presStyleIdx="0" presStyleCnt="3"/>
      <dgm:spPr/>
      <dgm:t>
        <a:bodyPr/>
        <a:lstStyle/>
        <a:p>
          <a:endParaRPr lang="en-US"/>
        </a:p>
      </dgm:t>
    </dgm:pt>
    <dgm:pt modelId="{50A18576-CF8C-41F2-8F02-84A172A25EBD}" type="pres">
      <dgm:prSet presAssocID="{66975BE0-A75C-4762-9E0B-DB2008C7CA31}" presName="Name30" presStyleCnt="0"/>
      <dgm:spPr/>
    </dgm:pt>
    <dgm:pt modelId="{0B3DC84A-7B92-4BA7-BC19-5E675B011899}" type="pres">
      <dgm:prSet presAssocID="{66975BE0-A75C-4762-9E0B-DB2008C7CA31}" presName="level2Shape" presStyleLbl="node2" presStyleIdx="0" presStyleCnt="3" custScaleX="371670" custScaleY="220172" custLinFactX="18484" custLinFactNeighborX="100000" custLinFactNeighborY="-50946"/>
      <dgm:spPr/>
      <dgm:t>
        <a:bodyPr/>
        <a:lstStyle/>
        <a:p>
          <a:endParaRPr lang="en-US"/>
        </a:p>
      </dgm:t>
    </dgm:pt>
    <dgm:pt modelId="{6979D427-67A6-4A1D-80D5-488340C3CA41}" type="pres">
      <dgm:prSet presAssocID="{66975BE0-A75C-4762-9E0B-DB2008C7CA31}" presName="hierChild3" presStyleCnt="0"/>
      <dgm:spPr/>
    </dgm:pt>
    <dgm:pt modelId="{E72E6812-FFE9-4EA0-BB38-ED5BA4C6D6FE}" type="pres">
      <dgm:prSet presAssocID="{F42DECA5-2D73-463E-B7A9-A2F65CBEE058}" presName="Name25" presStyleLbl="parChTrans1D2" presStyleIdx="1" presStyleCnt="3"/>
      <dgm:spPr/>
      <dgm:t>
        <a:bodyPr/>
        <a:lstStyle/>
        <a:p>
          <a:endParaRPr lang="en-US"/>
        </a:p>
      </dgm:t>
    </dgm:pt>
    <dgm:pt modelId="{4E817867-31BE-4B0A-B268-38AC85F42C67}" type="pres">
      <dgm:prSet presAssocID="{F42DECA5-2D73-463E-B7A9-A2F65CBEE058}" presName="connTx" presStyleLbl="parChTrans1D2" presStyleIdx="1" presStyleCnt="3"/>
      <dgm:spPr/>
      <dgm:t>
        <a:bodyPr/>
        <a:lstStyle/>
        <a:p>
          <a:endParaRPr lang="en-US"/>
        </a:p>
      </dgm:t>
    </dgm:pt>
    <dgm:pt modelId="{3060C3B8-6053-49D7-AF0B-9F5B1D39E14A}" type="pres">
      <dgm:prSet presAssocID="{92C7601A-4DCB-4B6E-858A-09E754F704C2}" presName="Name30" presStyleCnt="0"/>
      <dgm:spPr/>
    </dgm:pt>
    <dgm:pt modelId="{23D4EE50-95B8-437B-83A1-5A188B36D64B}" type="pres">
      <dgm:prSet presAssocID="{92C7601A-4DCB-4B6E-858A-09E754F704C2}" presName="level2Shape" presStyleLbl="node2" presStyleIdx="1" presStyleCnt="3" custScaleX="371598" custScaleY="220537" custLinFactX="16570" custLinFactNeighborX="100000" custLinFactNeighborY="-35384"/>
      <dgm:spPr/>
      <dgm:t>
        <a:bodyPr/>
        <a:lstStyle/>
        <a:p>
          <a:endParaRPr lang="en-US"/>
        </a:p>
      </dgm:t>
    </dgm:pt>
    <dgm:pt modelId="{786E59E2-A774-43FF-B4F4-3BAD51570C3F}" type="pres">
      <dgm:prSet presAssocID="{92C7601A-4DCB-4B6E-858A-09E754F704C2}" presName="hierChild3" presStyleCnt="0"/>
      <dgm:spPr/>
    </dgm:pt>
    <dgm:pt modelId="{A4A96812-30F7-47D5-9388-042B77E007EC}" type="pres">
      <dgm:prSet presAssocID="{E464F3A2-9CF5-45E7-B601-06C2457799CA}" presName="Name25" presStyleLbl="parChTrans1D2" presStyleIdx="2" presStyleCnt="3"/>
      <dgm:spPr/>
      <dgm:t>
        <a:bodyPr/>
        <a:lstStyle/>
        <a:p>
          <a:endParaRPr lang="en-US"/>
        </a:p>
      </dgm:t>
    </dgm:pt>
    <dgm:pt modelId="{4783E91D-D06E-428A-9C11-CB008A04FA12}" type="pres">
      <dgm:prSet presAssocID="{E464F3A2-9CF5-45E7-B601-06C2457799CA}" presName="connTx" presStyleLbl="parChTrans1D2" presStyleIdx="2" presStyleCnt="3"/>
      <dgm:spPr/>
      <dgm:t>
        <a:bodyPr/>
        <a:lstStyle/>
        <a:p>
          <a:endParaRPr lang="en-US"/>
        </a:p>
      </dgm:t>
    </dgm:pt>
    <dgm:pt modelId="{5324E47B-1921-4D78-ADC4-2FFAE62432FA}" type="pres">
      <dgm:prSet presAssocID="{9C57E887-B8AE-4BD3-93A4-8B2598FE928A}" presName="Name30" presStyleCnt="0"/>
      <dgm:spPr/>
    </dgm:pt>
    <dgm:pt modelId="{862FF0CD-1791-4774-8DBF-E319D99389BC}" type="pres">
      <dgm:prSet presAssocID="{9C57E887-B8AE-4BD3-93A4-8B2598FE928A}" presName="level2Shape" presStyleLbl="node2" presStyleIdx="2" presStyleCnt="3" custScaleX="371598" custScaleY="220143" custLinFactX="19468" custLinFactNeighborX="100000" custLinFactNeighborY="-7491"/>
      <dgm:spPr/>
      <dgm:t>
        <a:bodyPr/>
        <a:lstStyle/>
        <a:p>
          <a:endParaRPr lang="en-US"/>
        </a:p>
      </dgm:t>
    </dgm:pt>
    <dgm:pt modelId="{4283F849-FA8B-4112-9D9B-DAAEA876866D}" type="pres">
      <dgm:prSet presAssocID="{9C57E887-B8AE-4BD3-93A4-8B2598FE928A}" presName="hierChild3" presStyleCnt="0"/>
      <dgm:spPr/>
    </dgm:pt>
    <dgm:pt modelId="{C0258AE8-2632-4AF0-96F6-880DF51B8367}" type="pres">
      <dgm:prSet presAssocID="{089D11F9-2ADA-43FD-AA45-F978EF3E24D9}" presName="bgShapesFlow" presStyleCnt="0"/>
      <dgm:spPr/>
    </dgm:pt>
    <dgm:pt modelId="{D4811ECF-98F9-4761-B212-790BA53A5602}" type="pres">
      <dgm:prSet presAssocID="{010D184F-95D4-450E-8272-517AD459AC47}" presName="rectComp" presStyleCnt="0"/>
      <dgm:spPr/>
    </dgm:pt>
    <dgm:pt modelId="{B9BDD335-816E-4A8E-83F6-AD8E64048E78}" type="pres">
      <dgm:prSet presAssocID="{010D184F-95D4-450E-8272-517AD459AC47}" presName="bgRect" presStyleLbl="bgShp" presStyleIdx="0" presStyleCnt="2" custScaleX="265663"/>
      <dgm:spPr/>
      <dgm:t>
        <a:bodyPr/>
        <a:lstStyle/>
        <a:p>
          <a:endParaRPr lang="en-US"/>
        </a:p>
      </dgm:t>
    </dgm:pt>
    <dgm:pt modelId="{D6A7A7BE-DCEC-4011-9470-2DBA05B7B77E}" type="pres">
      <dgm:prSet presAssocID="{010D184F-95D4-450E-8272-517AD459AC47}" presName="bgRectTx" presStyleLbl="bgShp" presStyleIdx="0" presStyleCnt="2">
        <dgm:presLayoutVars>
          <dgm:bulletEnabled val="1"/>
        </dgm:presLayoutVars>
      </dgm:prSet>
      <dgm:spPr/>
      <dgm:t>
        <a:bodyPr/>
        <a:lstStyle/>
        <a:p>
          <a:endParaRPr lang="en-US"/>
        </a:p>
      </dgm:t>
    </dgm:pt>
    <dgm:pt modelId="{5749EAAB-A313-417B-B705-A5002B909BF7}" type="pres">
      <dgm:prSet presAssocID="{010D184F-95D4-450E-8272-517AD459AC47}" presName="spComp" presStyleCnt="0"/>
      <dgm:spPr/>
    </dgm:pt>
    <dgm:pt modelId="{D62A6FCB-EB22-4489-A6D6-47E85E248385}" type="pres">
      <dgm:prSet presAssocID="{010D184F-95D4-450E-8272-517AD459AC47}" presName="hSp" presStyleCnt="0"/>
      <dgm:spPr/>
    </dgm:pt>
    <dgm:pt modelId="{DB8E26D4-0C4F-4B44-8A2E-7D8453362D3C}" type="pres">
      <dgm:prSet presAssocID="{383B2C57-6DE3-4C8A-873C-7B563A6C2B9D}" presName="rectComp" presStyleCnt="0"/>
      <dgm:spPr/>
    </dgm:pt>
    <dgm:pt modelId="{E9215F8F-560D-4D9A-9091-62A20BCDC7DA}" type="pres">
      <dgm:prSet presAssocID="{383B2C57-6DE3-4C8A-873C-7B563A6C2B9D}" presName="bgRect" presStyleLbl="bgShp" presStyleIdx="1" presStyleCnt="2" custScaleX="420943" custLinFactNeighborX="42821" custLinFactNeighborY="-1469"/>
      <dgm:spPr/>
      <dgm:t>
        <a:bodyPr/>
        <a:lstStyle/>
        <a:p>
          <a:endParaRPr lang="en-US"/>
        </a:p>
      </dgm:t>
    </dgm:pt>
    <dgm:pt modelId="{490FE6B6-D888-45C6-B39C-6043ED064206}" type="pres">
      <dgm:prSet presAssocID="{383B2C57-6DE3-4C8A-873C-7B563A6C2B9D}" presName="bgRectTx" presStyleLbl="bgShp" presStyleIdx="1" presStyleCnt="2">
        <dgm:presLayoutVars>
          <dgm:bulletEnabled val="1"/>
        </dgm:presLayoutVars>
      </dgm:prSet>
      <dgm:spPr/>
      <dgm:t>
        <a:bodyPr/>
        <a:lstStyle/>
        <a:p>
          <a:endParaRPr lang="en-US"/>
        </a:p>
      </dgm:t>
    </dgm:pt>
  </dgm:ptLst>
  <dgm:cxnLst>
    <dgm:cxn modelId="{523956FA-BA44-4686-8BB3-2DB34E383121}" srcId="{089D11F9-2ADA-43FD-AA45-F978EF3E24D9}" destId="{D6456ED5-1BC2-4F60-8E7F-F95F52AA4613}" srcOrd="0" destOrd="0" parTransId="{06492AFA-6BC2-4EDE-BE62-08AA1917C26A}" sibTransId="{767E251D-169A-47F0-B79C-F910A7DB424B}"/>
    <dgm:cxn modelId="{84417FFA-ED84-46C8-9DD3-460A4B5A8048}" type="presOf" srcId="{F42DECA5-2D73-463E-B7A9-A2F65CBEE058}" destId="{E72E6812-FFE9-4EA0-BB38-ED5BA4C6D6FE}" srcOrd="0" destOrd="0" presId="urn:microsoft.com/office/officeart/2005/8/layout/hierarchy5"/>
    <dgm:cxn modelId="{19EB92E8-F45F-45C5-9542-C0D5EE48AF19}" type="presOf" srcId="{383B2C57-6DE3-4C8A-873C-7B563A6C2B9D}" destId="{E9215F8F-560D-4D9A-9091-62A20BCDC7DA}" srcOrd="0" destOrd="0" presId="urn:microsoft.com/office/officeart/2005/8/layout/hierarchy5"/>
    <dgm:cxn modelId="{37722FCA-62A6-4E0D-A38F-CE877436E8FB}" type="presOf" srcId="{010D184F-95D4-450E-8272-517AD459AC47}" destId="{D6A7A7BE-DCEC-4011-9470-2DBA05B7B77E}" srcOrd="1" destOrd="0" presId="urn:microsoft.com/office/officeart/2005/8/layout/hierarchy5"/>
    <dgm:cxn modelId="{5C16D507-0620-42EC-8F33-ECF38E586E85}" type="presOf" srcId="{E464F3A2-9CF5-45E7-B601-06C2457799CA}" destId="{4783E91D-D06E-428A-9C11-CB008A04FA12}" srcOrd="1" destOrd="0" presId="urn:microsoft.com/office/officeart/2005/8/layout/hierarchy5"/>
    <dgm:cxn modelId="{171AE763-171A-4E58-BC85-F3711584C962}" srcId="{D6456ED5-1BC2-4F60-8E7F-F95F52AA4613}" destId="{92C7601A-4DCB-4B6E-858A-09E754F704C2}" srcOrd="1" destOrd="0" parTransId="{F42DECA5-2D73-463E-B7A9-A2F65CBEE058}" sibTransId="{7043E5B7-57FE-4617-90EC-2AA569D4A5B8}"/>
    <dgm:cxn modelId="{1A4B76A6-E427-4F90-A99F-8E09AF03DCD2}" type="presOf" srcId="{D6456ED5-1BC2-4F60-8E7F-F95F52AA4613}" destId="{938FCCEA-1BAB-404C-8578-1B1A4027DDE1}" srcOrd="0" destOrd="0" presId="urn:microsoft.com/office/officeart/2005/8/layout/hierarchy5"/>
    <dgm:cxn modelId="{A4F8E622-BB34-4DAF-8927-A5EE49CE3695}" type="presOf" srcId="{9C57E887-B8AE-4BD3-93A4-8B2598FE928A}" destId="{862FF0CD-1791-4774-8DBF-E319D99389BC}" srcOrd="0" destOrd="0" presId="urn:microsoft.com/office/officeart/2005/8/layout/hierarchy5"/>
    <dgm:cxn modelId="{16CC262E-3B11-4EE4-9623-08B9715EABD9}" type="presOf" srcId="{98A65D65-B48A-4F8F-8946-B988B4F96503}" destId="{232D2232-142B-457A-AE26-4C2EFECDD330}" srcOrd="0" destOrd="0" presId="urn:microsoft.com/office/officeart/2005/8/layout/hierarchy5"/>
    <dgm:cxn modelId="{2D4D4FF6-423A-446D-BED2-8F1D15BC56D3}" type="presOf" srcId="{66975BE0-A75C-4762-9E0B-DB2008C7CA31}" destId="{0B3DC84A-7B92-4BA7-BC19-5E675B011899}" srcOrd="0" destOrd="0" presId="urn:microsoft.com/office/officeart/2005/8/layout/hierarchy5"/>
    <dgm:cxn modelId="{9C58335B-B71C-4C0B-8F08-A05389C86FFF}" type="presOf" srcId="{92C7601A-4DCB-4B6E-858A-09E754F704C2}" destId="{23D4EE50-95B8-437B-83A1-5A188B36D64B}" srcOrd="0" destOrd="0" presId="urn:microsoft.com/office/officeart/2005/8/layout/hierarchy5"/>
    <dgm:cxn modelId="{2115E771-3CFF-4238-A01E-A51FA50243E1}" srcId="{089D11F9-2ADA-43FD-AA45-F978EF3E24D9}" destId="{383B2C57-6DE3-4C8A-873C-7B563A6C2B9D}" srcOrd="2" destOrd="0" parTransId="{A69413B1-1F4F-4152-9C24-408F93392C68}" sibTransId="{CAAFFF73-B590-444C-9B69-53D8D2B2F092}"/>
    <dgm:cxn modelId="{7D19751D-A9C0-47EF-B662-D0A816F6474B}" srcId="{089D11F9-2ADA-43FD-AA45-F978EF3E24D9}" destId="{010D184F-95D4-450E-8272-517AD459AC47}" srcOrd="1" destOrd="0" parTransId="{FB84BB91-5C2A-4485-90F1-76DF0A9300B1}" sibTransId="{097D2AA5-DAA6-4735-A170-005812C7C2A3}"/>
    <dgm:cxn modelId="{530A141A-73B9-43FC-8674-B9F4EA69A334}" type="presOf" srcId="{010D184F-95D4-450E-8272-517AD459AC47}" destId="{B9BDD335-816E-4A8E-83F6-AD8E64048E78}" srcOrd="0" destOrd="0" presId="urn:microsoft.com/office/officeart/2005/8/layout/hierarchy5"/>
    <dgm:cxn modelId="{3C3BF356-E1F6-4246-B70C-94B2C38AF20F}" type="presOf" srcId="{E464F3A2-9CF5-45E7-B601-06C2457799CA}" destId="{A4A96812-30F7-47D5-9388-042B77E007EC}" srcOrd="0" destOrd="0" presId="urn:microsoft.com/office/officeart/2005/8/layout/hierarchy5"/>
    <dgm:cxn modelId="{F9E6690C-E047-4EB6-B7F3-D91A5E249F80}" type="presOf" srcId="{089D11F9-2ADA-43FD-AA45-F978EF3E24D9}" destId="{2C0AB71F-1471-4CA9-934F-6F8CA38D892A}" srcOrd="0" destOrd="0" presId="urn:microsoft.com/office/officeart/2005/8/layout/hierarchy5"/>
    <dgm:cxn modelId="{12269C4F-790A-41D5-B293-5F661E2CBCA7}" type="presOf" srcId="{F42DECA5-2D73-463E-B7A9-A2F65CBEE058}" destId="{4E817867-31BE-4B0A-B268-38AC85F42C67}" srcOrd="1" destOrd="0" presId="urn:microsoft.com/office/officeart/2005/8/layout/hierarchy5"/>
    <dgm:cxn modelId="{B303460C-1E8D-49B4-A26F-3FEE4609F9F4}" type="presOf" srcId="{383B2C57-6DE3-4C8A-873C-7B563A6C2B9D}" destId="{490FE6B6-D888-45C6-B39C-6043ED064206}" srcOrd="1" destOrd="0" presId="urn:microsoft.com/office/officeart/2005/8/layout/hierarchy5"/>
    <dgm:cxn modelId="{C8A9E0C2-6870-4767-B268-913ADF36AB67}" srcId="{D6456ED5-1BC2-4F60-8E7F-F95F52AA4613}" destId="{66975BE0-A75C-4762-9E0B-DB2008C7CA31}" srcOrd="0" destOrd="0" parTransId="{98A65D65-B48A-4F8F-8946-B988B4F96503}" sibTransId="{FC88C895-272A-4F72-948C-6A8F479B2EF5}"/>
    <dgm:cxn modelId="{AC789435-24D8-4C10-836C-7CAAD44EC0C5}" type="presOf" srcId="{98A65D65-B48A-4F8F-8946-B988B4F96503}" destId="{04CC7991-3A40-41C9-A297-6DEB4C1E114C}" srcOrd="1" destOrd="0" presId="urn:microsoft.com/office/officeart/2005/8/layout/hierarchy5"/>
    <dgm:cxn modelId="{D26E3768-0980-4074-A5F2-98585DCF2C4F}" srcId="{D6456ED5-1BC2-4F60-8E7F-F95F52AA4613}" destId="{9C57E887-B8AE-4BD3-93A4-8B2598FE928A}" srcOrd="2" destOrd="0" parTransId="{E464F3A2-9CF5-45E7-B601-06C2457799CA}" sibTransId="{3DD4EFB5-FB24-4561-868F-F4CD5F72EB49}"/>
    <dgm:cxn modelId="{DB2B77D3-43A2-4709-8251-5B3F9EBF62BC}" type="presParOf" srcId="{2C0AB71F-1471-4CA9-934F-6F8CA38D892A}" destId="{F6D1B4D4-7C99-4240-9DEB-DE4B21DB06A0}" srcOrd="0" destOrd="0" presId="urn:microsoft.com/office/officeart/2005/8/layout/hierarchy5"/>
    <dgm:cxn modelId="{9A3D0580-18CF-4A63-8DB1-8EFBC6F3E2DE}" type="presParOf" srcId="{F6D1B4D4-7C99-4240-9DEB-DE4B21DB06A0}" destId="{DDC6E268-C70C-481B-829A-0ADC5CB7A3C7}" srcOrd="0" destOrd="0" presId="urn:microsoft.com/office/officeart/2005/8/layout/hierarchy5"/>
    <dgm:cxn modelId="{C66D068A-315E-4126-9B98-AF7AC6539BA5}" type="presParOf" srcId="{F6D1B4D4-7C99-4240-9DEB-DE4B21DB06A0}" destId="{0E54F83F-4F23-4D3E-AE29-19D24E5A0D63}" srcOrd="1" destOrd="0" presId="urn:microsoft.com/office/officeart/2005/8/layout/hierarchy5"/>
    <dgm:cxn modelId="{77467175-54E9-480B-890F-486BF4AA0C55}" type="presParOf" srcId="{0E54F83F-4F23-4D3E-AE29-19D24E5A0D63}" destId="{021E585D-2814-4F48-8FEB-F7F593A890C3}" srcOrd="0" destOrd="0" presId="urn:microsoft.com/office/officeart/2005/8/layout/hierarchy5"/>
    <dgm:cxn modelId="{F6F59935-923B-416E-82D8-C2072570DD08}" type="presParOf" srcId="{021E585D-2814-4F48-8FEB-F7F593A890C3}" destId="{938FCCEA-1BAB-404C-8578-1B1A4027DDE1}" srcOrd="0" destOrd="0" presId="urn:microsoft.com/office/officeart/2005/8/layout/hierarchy5"/>
    <dgm:cxn modelId="{7307F839-7AF7-4CC9-BB73-F27D2B058831}" type="presParOf" srcId="{021E585D-2814-4F48-8FEB-F7F593A890C3}" destId="{5FB83E6D-FA01-45A4-B565-B78F2899CB7C}" srcOrd="1" destOrd="0" presId="urn:microsoft.com/office/officeart/2005/8/layout/hierarchy5"/>
    <dgm:cxn modelId="{48D02039-FD7F-4070-AE0D-EBF760EEBC54}" type="presParOf" srcId="{5FB83E6D-FA01-45A4-B565-B78F2899CB7C}" destId="{232D2232-142B-457A-AE26-4C2EFECDD330}" srcOrd="0" destOrd="0" presId="urn:microsoft.com/office/officeart/2005/8/layout/hierarchy5"/>
    <dgm:cxn modelId="{BD26557B-AFD0-4D8E-B436-5616A914B83A}" type="presParOf" srcId="{232D2232-142B-457A-AE26-4C2EFECDD330}" destId="{04CC7991-3A40-41C9-A297-6DEB4C1E114C}" srcOrd="0" destOrd="0" presId="urn:microsoft.com/office/officeart/2005/8/layout/hierarchy5"/>
    <dgm:cxn modelId="{96709816-B85D-4ABA-8155-75C5382B6161}" type="presParOf" srcId="{5FB83E6D-FA01-45A4-B565-B78F2899CB7C}" destId="{50A18576-CF8C-41F2-8F02-84A172A25EBD}" srcOrd="1" destOrd="0" presId="urn:microsoft.com/office/officeart/2005/8/layout/hierarchy5"/>
    <dgm:cxn modelId="{66607612-95B4-4463-AF4D-2F80094DFB67}" type="presParOf" srcId="{50A18576-CF8C-41F2-8F02-84A172A25EBD}" destId="{0B3DC84A-7B92-4BA7-BC19-5E675B011899}" srcOrd="0" destOrd="0" presId="urn:microsoft.com/office/officeart/2005/8/layout/hierarchy5"/>
    <dgm:cxn modelId="{572B1AD1-DADF-420A-A743-4B028EDCAB04}" type="presParOf" srcId="{50A18576-CF8C-41F2-8F02-84A172A25EBD}" destId="{6979D427-67A6-4A1D-80D5-488340C3CA41}" srcOrd="1" destOrd="0" presId="urn:microsoft.com/office/officeart/2005/8/layout/hierarchy5"/>
    <dgm:cxn modelId="{49A0B324-0496-469D-9BC2-67DD261F8AB4}" type="presParOf" srcId="{5FB83E6D-FA01-45A4-B565-B78F2899CB7C}" destId="{E72E6812-FFE9-4EA0-BB38-ED5BA4C6D6FE}" srcOrd="2" destOrd="0" presId="urn:microsoft.com/office/officeart/2005/8/layout/hierarchy5"/>
    <dgm:cxn modelId="{5AAE50B5-28EC-4E22-8EB4-34E09AB88DCC}" type="presParOf" srcId="{E72E6812-FFE9-4EA0-BB38-ED5BA4C6D6FE}" destId="{4E817867-31BE-4B0A-B268-38AC85F42C67}" srcOrd="0" destOrd="0" presId="urn:microsoft.com/office/officeart/2005/8/layout/hierarchy5"/>
    <dgm:cxn modelId="{B4167368-FD02-4341-A24F-9BB70E4ECAD4}" type="presParOf" srcId="{5FB83E6D-FA01-45A4-B565-B78F2899CB7C}" destId="{3060C3B8-6053-49D7-AF0B-9F5B1D39E14A}" srcOrd="3" destOrd="0" presId="urn:microsoft.com/office/officeart/2005/8/layout/hierarchy5"/>
    <dgm:cxn modelId="{99E52C8E-4FF2-4304-A7FF-69BC92585D2A}" type="presParOf" srcId="{3060C3B8-6053-49D7-AF0B-9F5B1D39E14A}" destId="{23D4EE50-95B8-437B-83A1-5A188B36D64B}" srcOrd="0" destOrd="0" presId="urn:microsoft.com/office/officeart/2005/8/layout/hierarchy5"/>
    <dgm:cxn modelId="{87C061EA-8086-404B-A28B-C919F76CA6DF}" type="presParOf" srcId="{3060C3B8-6053-49D7-AF0B-9F5B1D39E14A}" destId="{786E59E2-A774-43FF-B4F4-3BAD51570C3F}" srcOrd="1" destOrd="0" presId="urn:microsoft.com/office/officeart/2005/8/layout/hierarchy5"/>
    <dgm:cxn modelId="{09FA7829-C60C-4C76-AACE-D78113C89F14}" type="presParOf" srcId="{5FB83E6D-FA01-45A4-B565-B78F2899CB7C}" destId="{A4A96812-30F7-47D5-9388-042B77E007EC}" srcOrd="4" destOrd="0" presId="urn:microsoft.com/office/officeart/2005/8/layout/hierarchy5"/>
    <dgm:cxn modelId="{231F7214-A9CF-4EEB-8446-D98ADE97F492}" type="presParOf" srcId="{A4A96812-30F7-47D5-9388-042B77E007EC}" destId="{4783E91D-D06E-428A-9C11-CB008A04FA12}" srcOrd="0" destOrd="0" presId="urn:microsoft.com/office/officeart/2005/8/layout/hierarchy5"/>
    <dgm:cxn modelId="{9D71F7D0-1EBA-4FB5-8732-EFC3FCAC98E9}" type="presParOf" srcId="{5FB83E6D-FA01-45A4-B565-B78F2899CB7C}" destId="{5324E47B-1921-4D78-ADC4-2FFAE62432FA}" srcOrd="5" destOrd="0" presId="urn:microsoft.com/office/officeart/2005/8/layout/hierarchy5"/>
    <dgm:cxn modelId="{315E2D2D-F71E-4C90-B031-D666229875B3}" type="presParOf" srcId="{5324E47B-1921-4D78-ADC4-2FFAE62432FA}" destId="{862FF0CD-1791-4774-8DBF-E319D99389BC}" srcOrd="0" destOrd="0" presId="urn:microsoft.com/office/officeart/2005/8/layout/hierarchy5"/>
    <dgm:cxn modelId="{A4F8028E-D25A-4F4B-95DB-9C4996D294F8}" type="presParOf" srcId="{5324E47B-1921-4D78-ADC4-2FFAE62432FA}" destId="{4283F849-FA8B-4112-9D9B-DAAEA876866D}" srcOrd="1" destOrd="0" presId="urn:microsoft.com/office/officeart/2005/8/layout/hierarchy5"/>
    <dgm:cxn modelId="{144FC0C5-59AA-43C2-920B-B9A4AB51F5A0}" type="presParOf" srcId="{2C0AB71F-1471-4CA9-934F-6F8CA38D892A}" destId="{C0258AE8-2632-4AF0-96F6-880DF51B8367}" srcOrd="1" destOrd="0" presId="urn:microsoft.com/office/officeart/2005/8/layout/hierarchy5"/>
    <dgm:cxn modelId="{7BB3EC11-8C2B-4DB5-9927-8106EEBAAEA5}" type="presParOf" srcId="{C0258AE8-2632-4AF0-96F6-880DF51B8367}" destId="{D4811ECF-98F9-4761-B212-790BA53A5602}" srcOrd="0" destOrd="0" presId="urn:microsoft.com/office/officeart/2005/8/layout/hierarchy5"/>
    <dgm:cxn modelId="{3A943507-FD56-4B49-9F78-98BFF98464A8}" type="presParOf" srcId="{D4811ECF-98F9-4761-B212-790BA53A5602}" destId="{B9BDD335-816E-4A8E-83F6-AD8E64048E78}" srcOrd="0" destOrd="0" presId="urn:microsoft.com/office/officeart/2005/8/layout/hierarchy5"/>
    <dgm:cxn modelId="{9DE38878-B227-4CC1-9AA4-7153089D1FF7}" type="presParOf" srcId="{D4811ECF-98F9-4761-B212-790BA53A5602}" destId="{D6A7A7BE-DCEC-4011-9470-2DBA05B7B77E}" srcOrd="1" destOrd="0" presId="urn:microsoft.com/office/officeart/2005/8/layout/hierarchy5"/>
    <dgm:cxn modelId="{7CDD0C4B-E8E7-4F97-8743-6DD84EF45245}" type="presParOf" srcId="{C0258AE8-2632-4AF0-96F6-880DF51B8367}" destId="{5749EAAB-A313-417B-B705-A5002B909BF7}" srcOrd="1" destOrd="0" presId="urn:microsoft.com/office/officeart/2005/8/layout/hierarchy5"/>
    <dgm:cxn modelId="{713CE208-3624-4812-90AC-36C71DD4B42C}" type="presParOf" srcId="{5749EAAB-A313-417B-B705-A5002B909BF7}" destId="{D62A6FCB-EB22-4489-A6D6-47E85E248385}" srcOrd="0" destOrd="0" presId="urn:microsoft.com/office/officeart/2005/8/layout/hierarchy5"/>
    <dgm:cxn modelId="{BC189896-1E3D-497A-A73C-DFC099030496}" type="presParOf" srcId="{C0258AE8-2632-4AF0-96F6-880DF51B8367}" destId="{DB8E26D4-0C4F-4B44-8A2E-7D8453362D3C}" srcOrd="2" destOrd="0" presId="urn:microsoft.com/office/officeart/2005/8/layout/hierarchy5"/>
    <dgm:cxn modelId="{0D242B26-9145-4354-945E-717A6AD5DDDB}" type="presParOf" srcId="{DB8E26D4-0C4F-4B44-8A2E-7D8453362D3C}" destId="{E9215F8F-560D-4D9A-9091-62A20BCDC7DA}" srcOrd="0" destOrd="0" presId="urn:microsoft.com/office/officeart/2005/8/layout/hierarchy5"/>
    <dgm:cxn modelId="{E9248272-2FCE-428B-A392-7A89D21F3D34}" type="presParOf" srcId="{DB8E26D4-0C4F-4B44-8A2E-7D8453362D3C}" destId="{490FE6B6-D888-45C6-B39C-6043ED064206}"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50443" y="1"/>
            <a:ext cx="2945659" cy="496331"/>
          </a:xfrm>
          <a:prstGeom prst="rect">
            <a:avLst/>
          </a:prstGeom>
        </p:spPr>
        <p:txBody>
          <a:bodyPr vert="horz" lIns="91440" tIns="45720" rIns="91440" bIns="45720" rtlCol="0"/>
          <a:lstStyle>
            <a:lvl1pPr algn="r">
              <a:defRPr sz="1200"/>
            </a:lvl1pPr>
          </a:lstStyle>
          <a:p>
            <a:fld id="{0212A889-7039-4A08-A8FE-CD107894080B}" type="datetimeFigureOut">
              <a:rPr lang="en-US" smtClean="0"/>
              <a:t>10/25/2018</a:t>
            </a:fld>
            <a:endParaRPr lang="en-US"/>
          </a:p>
        </p:txBody>
      </p:sp>
      <p:sp>
        <p:nvSpPr>
          <p:cNvPr id="4" name="Footer Placeholder 3"/>
          <p:cNvSpPr>
            <a:spLocks noGrp="1"/>
          </p:cNvSpPr>
          <p:nvPr>
            <p:ph type="ftr" sz="quarter" idx="2"/>
          </p:nvPr>
        </p:nvSpPr>
        <p:spPr>
          <a:xfrm>
            <a:off x="0" y="9428585"/>
            <a:ext cx="2945659" cy="4963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5"/>
            <a:ext cx="2945659" cy="496331"/>
          </a:xfrm>
          <a:prstGeom prst="rect">
            <a:avLst/>
          </a:prstGeom>
        </p:spPr>
        <p:txBody>
          <a:bodyPr vert="horz" lIns="91440" tIns="45720" rIns="91440" bIns="45720" rtlCol="0" anchor="b"/>
          <a:lstStyle>
            <a:lvl1pPr algn="r">
              <a:defRPr sz="1200"/>
            </a:lvl1pPr>
          </a:lstStyle>
          <a:p>
            <a:fld id="{CAACEDA0-5B55-4786-B6EE-24BBA994B34A}" type="slidenum">
              <a:rPr lang="en-US" smtClean="0"/>
              <a:t>‹#›</a:t>
            </a:fld>
            <a:endParaRPr lang="en-US"/>
          </a:p>
        </p:txBody>
      </p:sp>
      <p:sp>
        <p:nvSpPr>
          <p:cNvPr id="6" name="Zástupný symbol pro záhlaví 5"/>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Tree>
    <p:extLst>
      <p:ext uri="{BB962C8B-B14F-4D97-AF65-F5344CB8AC3E}">
        <p14:creationId xmlns:p14="http://schemas.microsoft.com/office/powerpoint/2010/main" val="1551896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2945659" cy="496331"/>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50443" y="1"/>
            <a:ext cx="2945659" cy="496331"/>
          </a:xfrm>
          <a:prstGeom prst="rect">
            <a:avLst/>
          </a:prstGeom>
        </p:spPr>
        <p:txBody>
          <a:bodyPr vert="horz" lIns="91440" tIns="45720" rIns="91440" bIns="45720" rtlCol="0"/>
          <a:lstStyle>
            <a:lvl1pPr algn="r">
              <a:defRPr sz="1200"/>
            </a:lvl1pPr>
          </a:lstStyle>
          <a:p>
            <a:fld id="{6A03C322-1362-41B9-9B10-3692E9AFD1F8}" type="datetimeFigureOut">
              <a:rPr lang="en-GB" smtClean="0"/>
              <a:t>25/10/2018</a:t>
            </a:fld>
            <a:endParaRPr lang="en-GB"/>
          </a:p>
        </p:txBody>
      </p:sp>
      <p:sp>
        <p:nvSpPr>
          <p:cNvPr id="4" name="Zástupný symbol pro obrázek snímku 3"/>
          <p:cNvSpPr>
            <a:spLocks noGrp="1" noRot="1" noChangeAspect="1"/>
          </p:cNvSpPr>
          <p:nvPr>
            <p:ph type="sldImg" idx="2"/>
          </p:nvPr>
        </p:nvSpPr>
        <p:spPr>
          <a:xfrm>
            <a:off x="88900" y="742950"/>
            <a:ext cx="6619875"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79768" y="4715154"/>
            <a:ext cx="5438140" cy="4466986"/>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9428585"/>
            <a:ext cx="2945659" cy="496331"/>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50443" y="9428585"/>
            <a:ext cx="2945659" cy="496331"/>
          </a:xfrm>
          <a:prstGeom prst="rect">
            <a:avLst/>
          </a:prstGeom>
        </p:spPr>
        <p:txBody>
          <a:bodyPr vert="horz" lIns="91440" tIns="45720" rIns="91440" bIns="45720" rtlCol="0" anchor="b"/>
          <a:lstStyle>
            <a:lvl1pPr algn="r">
              <a:defRPr sz="1200"/>
            </a:lvl1pPr>
          </a:lstStyle>
          <a:p>
            <a:fld id="{9E11FE59-24CB-44F1-8AD4-FAE45F9F64AB}" type="slidenum">
              <a:rPr lang="en-GB" smtClean="0"/>
              <a:t>‹#›</a:t>
            </a:fld>
            <a:endParaRPr lang="en-GB"/>
          </a:p>
        </p:txBody>
      </p:sp>
    </p:spTree>
    <p:extLst>
      <p:ext uri="{BB962C8B-B14F-4D97-AF65-F5344CB8AC3E}">
        <p14:creationId xmlns:p14="http://schemas.microsoft.com/office/powerpoint/2010/main" val="3261936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normAutofit/>
          </a:bodyPr>
          <a:lstStyle/>
          <a:p>
            <a:r>
              <a:rPr lang="cs-CZ" dirty="0" smtClean="0"/>
              <a:t>Hned začínáme poměrně náročným tématem….</a:t>
            </a:r>
          </a:p>
          <a:p>
            <a:endParaRPr lang="cs-CZ" dirty="0" smtClean="0"/>
          </a:p>
          <a:p>
            <a:r>
              <a:rPr lang="cs-CZ" dirty="0" smtClean="0"/>
              <a:t>Nastavení</a:t>
            </a:r>
            <a:r>
              <a:rPr lang="cs-CZ" baseline="0" dirty="0" smtClean="0"/>
              <a:t> počáteční rezervy – na základě vlastního pozorování, run </a:t>
            </a:r>
            <a:r>
              <a:rPr lang="cs-CZ" baseline="0" dirty="0" err="1" smtClean="0"/>
              <a:t>offu</a:t>
            </a:r>
            <a:r>
              <a:rPr lang="cs-CZ" baseline="0" dirty="0" smtClean="0"/>
              <a:t> </a:t>
            </a:r>
            <a:r>
              <a:rPr lang="cs-CZ" baseline="0" dirty="0" err="1" smtClean="0"/>
              <a:t>apod</a:t>
            </a:r>
            <a:r>
              <a:rPr lang="cs-CZ" baseline="0" dirty="0" smtClean="0"/>
              <a:t>…</a:t>
            </a:r>
          </a:p>
          <a:p>
            <a:endParaRPr lang="cs-CZ" baseline="0" dirty="0" smtClean="0"/>
          </a:p>
          <a:p>
            <a:r>
              <a:rPr lang="cs-CZ" baseline="0" dirty="0" smtClean="0"/>
              <a:t>Renta = </a:t>
            </a:r>
            <a:r>
              <a:rPr lang="cs-CZ" baseline="0" dirty="0" err="1" smtClean="0"/>
              <a:t>nahrada</a:t>
            </a:r>
            <a:r>
              <a:rPr lang="cs-CZ" baseline="0" dirty="0" smtClean="0"/>
              <a:t> </a:t>
            </a:r>
            <a:r>
              <a:rPr lang="cs-CZ" baseline="0" dirty="0" err="1" smtClean="0"/>
              <a:t>vydelku</a:t>
            </a:r>
            <a:r>
              <a:rPr lang="cs-CZ" baseline="0" dirty="0" smtClean="0"/>
              <a:t>, </a:t>
            </a:r>
            <a:r>
              <a:rPr lang="cs-CZ" baseline="0" dirty="0" err="1" smtClean="0"/>
              <a:t>vyzivneho</a:t>
            </a:r>
            <a:r>
              <a:rPr lang="cs-CZ" baseline="0" dirty="0" smtClean="0"/>
              <a:t>,  apod. / Rezerva na rentu - </a:t>
            </a:r>
          </a:p>
          <a:p>
            <a:r>
              <a:rPr lang="cs-CZ" baseline="0" dirty="0" smtClean="0"/>
              <a:t>Indexace </a:t>
            </a:r>
            <a:r>
              <a:rPr lang="cs-CZ" baseline="0" dirty="0" err="1" smtClean="0"/>
              <a:t>vlastniho</a:t>
            </a:r>
            <a:r>
              <a:rPr lang="cs-CZ" baseline="0" dirty="0" smtClean="0"/>
              <a:t> vrubu </a:t>
            </a:r>
            <a:r>
              <a:rPr lang="cs-CZ" baseline="0" dirty="0" err="1" smtClean="0"/>
              <a:t>zajisteni</a:t>
            </a:r>
            <a:r>
              <a:rPr lang="cs-CZ" baseline="0" dirty="0" smtClean="0"/>
              <a:t> … popisu koncept.</a:t>
            </a:r>
          </a:p>
          <a:p>
            <a:endParaRPr lang="cs-CZ" baseline="0" dirty="0" smtClean="0"/>
          </a:p>
          <a:p>
            <a:r>
              <a:rPr lang="cs-CZ" baseline="0" dirty="0" err="1" smtClean="0"/>
              <a:t>Jaka</a:t>
            </a:r>
            <a:r>
              <a:rPr lang="cs-CZ" baseline="0" dirty="0" smtClean="0"/>
              <a:t> je </a:t>
            </a:r>
            <a:r>
              <a:rPr lang="cs-CZ" baseline="0" dirty="0" err="1" smtClean="0"/>
              <a:t>spravedliva</a:t>
            </a:r>
            <a:r>
              <a:rPr lang="cs-CZ" baseline="0" dirty="0" smtClean="0"/>
              <a:t> cena </a:t>
            </a:r>
            <a:r>
              <a:rPr lang="cs-CZ" baseline="0" dirty="0" err="1" smtClean="0"/>
              <a:t>zivota</a:t>
            </a:r>
            <a:r>
              <a:rPr lang="cs-CZ" baseline="0" dirty="0" smtClean="0"/>
              <a:t>? </a:t>
            </a:r>
            <a:r>
              <a:rPr lang="cs-CZ" baseline="0" dirty="0" err="1" smtClean="0"/>
              <a:t>Jaka</a:t>
            </a:r>
            <a:r>
              <a:rPr lang="cs-CZ" baseline="0" dirty="0" smtClean="0"/>
              <a:t> je </a:t>
            </a:r>
            <a:r>
              <a:rPr lang="cs-CZ" baseline="0" dirty="0" err="1" smtClean="0"/>
              <a:t>spravedlive</a:t>
            </a:r>
            <a:r>
              <a:rPr lang="cs-CZ" baseline="0" dirty="0" smtClean="0"/>
              <a:t> </a:t>
            </a:r>
            <a:r>
              <a:rPr lang="cs-CZ" baseline="0" dirty="0" err="1" smtClean="0"/>
              <a:t>ztizeni</a:t>
            </a:r>
            <a:r>
              <a:rPr lang="cs-CZ" baseline="0" dirty="0" smtClean="0"/>
              <a:t> </a:t>
            </a:r>
            <a:r>
              <a:rPr lang="cs-CZ" baseline="0" dirty="0" err="1" smtClean="0"/>
              <a:t>spolecenskeho</a:t>
            </a:r>
            <a:r>
              <a:rPr lang="cs-CZ" baseline="0" dirty="0" smtClean="0"/>
              <a:t> </a:t>
            </a:r>
            <a:r>
              <a:rPr lang="cs-CZ" baseline="0" dirty="0" err="1" smtClean="0"/>
              <a:t>uplatneni</a:t>
            </a:r>
            <a:r>
              <a:rPr lang="cs-CZ" baseline="0" dirty="0" smtClean="0"/>
              <a:t>?</a:t>
            </a:r>
          </a:p>
          <a:p>
            <a:endParaRPr lang="cs-CZ" baseline="0" dirty="0" smtClean="0"/>
          </a:p>
          <a:p>
            <a:endParaRPr lang="cs-CZ" dirty="0" smtClean="0"/>
          </a:p>
        </p:txBody>
      </p:sp>
      <p:sp>
        <p:nvSpPr>
          <p:cNvPr id="4" name="Slide Number Placeholder 3"/>
          <p:cNvSpPr>
            <a:spLocks noGrp="1"/>
          </p:cNvSpPr>
          <p:nvPr>
            <p:ph type="sldNum" sz="quarter" idx="10"/>
          </p:nvPr>
        </p:nvSpPr>
        <p:spPr/>
        <p:txBody>
          <a:bodyPr/>
          <a:lstStyle/>
          <a:p>
            <a:pPr>
              <a:defRPr/>
            </a:pPr>
            <a:fld id="{B7FCB6E5-94B0-4F8A-AD0D-4B17C5945B17}" type="slidenum">
              <a:rPr lang="en-US" smtClean="0"/>
              <a:pPr>
                <a:defRPr/>
              </a:pPr>
              <a:t>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normAutofit/>
          </a:bodyPr>
          <a:lstStyle/>
          <a:p>
            <a:r>
              <a:rPr lang="cs-CZ" dirty="0" smtClean="0"/>
              <a:t>Zmínit co je rozhodný výdělek</a:t>
            </a:r>
          </a:p>
        </p:txBody>
      </p:sp>
      <p:sp>
        <p:nvSpPr>
          <p:cNvPr id="4" name="Slide Number Placeholder 3"/>
          <p:cNvSpPr>
            <a:spLocks noGrp="1"/>
          </p:cNvSpPr>
          <p:nvPr>
            <p:ph type="sldNum" sz="quarter" idx="10"/>
          </p:nvPr>
        </p:nvSpPr>
        <p:spPr/>
        <p:txBody>
          <a:bodyPr/>
          <a:lstStyle/>
          <a:p>
            <a:pPr>
              <a:defRPr/>
            </a:pPr>
            <a:fld id="{B7FCB6E5-94B0-4F8A-AD0D-4B17C5945B17}" type="slidenum">
              <a:rPr lang="en-US" smtClean="0"/>
              <a:pPr>
                <a:defRPr/>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7FCB6E5-94B0-4F8A-AD0D-4B17C5945B17}" type="slidenum">
              <a:rPr lang="en-US" smtClean="0"/>
              <a:pPr>
                <a:defRPr/>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normAutofit/>
          </a:bodyPr>
          <a:lstStyle/>
          <a:p>
            <a:r>
              <a:rPr lang="cs-CZ" dirty="0" smtClean="0"/>
              <a:t>Zmínit co je rozhodný výdělek</a:t>
            </a:r>
          </a:p>
        </p:txBody>
      </p:sp>
      <p:sp>
        <p:nvSpPr>
          <p:cNvPr id="4" name="Slide Number Placeholder 3"/>
          <p:cNvSpPr>
            <a:spLocks noGrp="1"/>
          </p:cNvSpPr>
          <p:nvPr>
            <p:ph type="sldNum" sz="quarter" idx="10"/>
          </p:nvPr>
        </p:nvSpPr>
        <p:spPr/>
        <p:txBody>
          <a:bodyPr/>
          <a:lstStyle/>
          <a:p>
            <a:pPr>
              <a:defRPr/>
            </a:pPr>
            <a:fld id="{B7FCB6E5-94B0-4F8A-AD0D-4B17C5945B17}" type="slidenum">
              <a:rPr lang="en-US" smtClean="0"/>
              <a:pPr>
                <a:defRPr/>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normAutofit/>
          </a:bodyPr>
          <a:lstStyle/>
          <a:p>
            <a:r>
              <a:rPr lang="cs-CZ" dirty="0" smtClean="0"/>
              <a:t>Vypadá jednoduše, není</a:t>
            </a:r>
            <a:r>
              <a:rPr lang="cs-CZ" baseline="0" dirty="0" smtClean="0"/>
              <a:t> tomu tak. Kumulativní a stav RBNS – protože dá </a:t>
            </a:r>
            <a:r>
              <a:rPr lang="cs-CZ" baseline="0" dirty="0" err="1" smtClean="0"/>
              <a:t>Kumul</a:t>
            </a:r>
            <a:r>
              <a:rPr lang="cs-CZ" baseline="0" dirty="0" smtClean="0"/>
              <a:t>. </a:t>
            </a:r>
            <a:r>
              <a:rPr lang="cs-CZ" baseline="0" dirty="0" err="1" smtClean="0"/>
              <a:t>Incurred</a:t>
            </a:r>
            <a:r>
              <a:rPr lang="cs-CZ" baseline="0" dirty="0" smtClean="0"/>
              <a:t> (taky není přirozené)</a:t>
            </a:r>
            <a:endParaRPr lang="en-US" dirty="0"/>
          </a:p>
        </p:txBody>
      </p:sp>
      <p:sp>
        <p:nvSpPr>
          <p:cNvPr id="4" name="Slide Number Placeholder 3"/>
          <p:cNvSpPr>
            <a:spLocks noGrp="1"/>
          </p:cNvSpPr>
          <p:nvPr>
            <p:ph type="sldNum" sz="quarter" idx="10"/>
          </p:nvPr>
        </p:nvSpPr>
        <p:spPr/>
        <p:txBody>
          <a:bodyPr/>
          <a:lstStyle/>
          <a:p>
            <a:pPr>
              <a:defRPr/>
            </a:pPr>
            <a:fld id="{B7FCB6E5-94B0-4F8A-AD0D-4B17C5945B17}" type="slidenum">
              <a:rPr lang="en-US" smtClean="0"/>
              <a:pPr>
                <a:defRPr/>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normAutofit/>
          </a:bodyPr>
          <a:lstStyle/>
          <a:p>
            <a:r>
              <a:rPr lang="cs-CZ" dirty="0" smtClean="0"/>
              <a:t>Jaká je správná bezpečnost</a:t>
            </a:r>
            <a:r>
              <a:rPr lang="cs-CZ" baseline="0" dirty="0" smtClean="0"/>
              <a:t> rezerv? – 50 nebo 99.5?</a:t>
            </a:r>
            <a:endParaRPr lang="en-US" dirty="0"/>
          </a:p>
        </p:txBody>
      </p:sp>
      <p:sp>
        <p:nvSpPr>
          <p:cNvPr id="4" name="Slide Number Placeholder 3"/>
          <p:cNvSpPr>
            <a:spLocks noGrp="1"/>
          </p:cNvSpPr>
          <p:nvPr>
            <p:ph type="sldNum" sz="quarter" idx="10"/>
          </p:nvPr>
        </p:nvSpPr>
        <p:spPr/>
        <p:txBody>
          <a:bodyPr/>
          <a:lstStyle/>
          <a:p>
            <a:pPr>
              <a:defRPr/>
            </a:pPr>
            <a:fld id="{B7FCB6E5-94B0-4F8A-AD0D-4B17C5945B17}" type="slidenum">
              <a:rPr lang="en-US" smtClean="0"/>
              <a:pPr>
                <a:defRPr/>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3775429-E2CA-4723-AD2A-B64DB1B262F9}" type="slidenum">
              <a:rPr lang="cs-CZ"/>
              <a:pPr/>
              <a:t>31</a:t>
            </a:fld>
            <a:endParaRPr lang="cs-CZ"/>
          </a:p>
        </p:txBody>
      </p:sp>
      <p:sp>
        <p:nvSpPr>
          <p:cNvPr id="47107" name="Rectangle 2"/>
          <p:cNvSpPr>
            <a:spLocks noGrp="1" noRot="1" noChangeAspect="1" noChangeArrowheads="1" noTextEdit="1"/>
          </p:cNvSpPr>
          <p:nvPr>
            <p:ph type="sldImg"/>
          </p:nvPr>
        </p:nvSpPr>
        <p:spPr>
          <a:xfrm>
            <a:off x="88900" y="742950"/>
            <a:ext cx="6619875" cy="3724275"/>
          </a:xfrm>
          <a:ln/>
        </p:spPr>
      </p:sp>
      <p:sp>
        <p:nvSpPr>
          <p:cNvPr id="47108"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DF12D23-F359-4F29-A209-9CE7DDF426E3}" type="slidenum">
              <a:rPr lang="cs-CZ"/>
              <a:pPr/>
              <a:t>32</a:t>
            </a:fld>
            <a:endParaRPr lang="cs-CZ"/>
          </a:p>
        </p:txBody>
      </p:sp>
      <p:sp>
        <p:nvSpPr>
          <p:cNvPr id="48131" name="Rectangle 2"/>
          <p:cNvSpPr>
            <a:spLocks noGrp="1" noRot="1" noChangeAspect="1" noChangeArrowheads="1" noTextEdit="1"/>
          </p:cNvSpPr>
          <p:nvPr>
            <p:ph type="sldImg"/>
          </p:nvPr>
        </p:nvSpPr>
        <p:spPr>
          <a:xfrm>
            <a:off x="88900" y="742950"/>
            <a:ext cx="6619875" cy="3724275"/>
          </a:xfrm>
          <a:ln/>
        </p:spPr>
      </p:sp>
      <p:sp>
        <p:nvSpPr>
          <p:cNvPr id="48132" name="Rectangle 3"/>
          <p:cNvSpPr>
            <a:spLocks noGrp="1" noChangeArrowheads="1"/>
          </p:cNvSpPr>
          <p:nvPr>
            <p:ph type="body" idx="1"/>
          </p:nvPr>
        </p:nvSpPr>
        <p:spPr>
          <a:noFill/>
          <a:ln/>
        </p:spPr>
        <p:txBody>
          <a:bodyPr/>
          <a:lstStyle/>
          <a:p>
            <a:pPr eaLnBrk="1" hangingPunct="1"/>
            <a:r>
              <a:rPr lang="cs-CZ" b="1" smtClean="0"/>
              <a:t>IBNR – as a red result – diagonal!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175E163-5354-4930-B047-2E83FD700472}" type="slidenum">
              <a:rPr lang="cs-CZ"/>
              <a:pPr/>
              <a:t>33</a:t>
            </a:fld>
            <a:endParaRPr lang="cs-CZ"/>
          </a:p>
        </p:txBody>
      </p:sp>
      <p:sp>
        <p:nvSpPr>
          <p:cNvPr id="49155" name="Rectangle 2"/>
          <p:cNvSpPr>
            <a:spLocks noGrp="1" noRot="1" noChangeAspect="1" noChangeArrowheads="1" noTextEdit="1"/>
          </p:cNvSpPr>
          <p:nvPr>
            <p:ph type="sldImg"/>
          </p:nvPr>
        </p:nvSpPr>
        <p:spPr>
          <a:xfrm>
            <a:off x="88900" y="742950"/>
            <a:ext cx="6619875" cy="3724275"/>
          </a:xfrm>
          <a:ln/>
        </p:spPr>
      </p:sp>
      <p:sp>
        <p:nvSpPr>
          <p:cNvPr id="49156" name="Rectangle 3"/>
          <p:cNvSpPr>
            <a:spLocks noGrp="1" noChangeArrowheads="1"/>
          </p:cNvSpPr>
          <p:nvPr>
            <p:ph type="body" idx="1"/>
          </p:nvPr>
        </p:nvSpPr>
        <p:spPr>
          <a:noFill/>
          <a:ln/>
        </p:spPr>
        <p:txBody>
          <a:bodyPr/>
          <a:lstStyle/>
          <a:p>
            <a:pPr eaLnBrk="1" hangingPunct="1"/>
            <a:r>
              <a:rPr lang="cs-CZ" b="1" dirty="0" smtClean="0"/>
              <a:t>Projit si v </a:t>
            </a:r>
            <a:r>
              <a:rPr lang="cs-CZ" b="1" dirty="0" err="1" smtClean="0"/>
              <a:t>ResQ</a:t>
            </a:r>
            <a:r>
              <a:rPr lang="cs-CZ" b="1" dirty="0" smtClean="0"/>
              <a:t> </a:t>
            </a:r>
            <a:r>
              <a:rPr lang="cs-CZ" b="1" dirty="0" err="1" smtClean="0"/>
              <a:t>smoothing</a:t>
            </a:r>
            <a:r>
              <a:rPr lang="cs-CZ" b="1" dirty="0" smtClean="0"/>
              <a:t> / </a:t>
            </a:r>
            <a:r>
              <a:rPr lang="cs-CZ" b="1" dirty="0" err="1" smtClean="0"/>
              <a:t>krivky</a:t>
            </a:r>
            <a:r>
              <a:rPr lang="cs-CZ" b="1" dirty="0" smtClean="0"/>
              <a:t> – které používat? (Inverse </a:t>
            </a:r>
            <a:r>
              <a:rPr lang="cs-CZ" b="1" dirty="0" err="1" smtClean="0"/>
              <a:t>power</a:t>
            </a:r>
            <a:r>
              <a:rPr lang="cs-CZ" b="1" dirty="0" smtClean="0"/>
              <a:t>, </a:t>
            </a:r>
            <a:r>
              <a:rPr lang="cs-CZ" b="1" dirty="0" err="1" smtClean="0"/>
              <a:t>Heavy</a:t>
            </a:r>
            <a:r>
              <a:rPr lang="cs-CZ" b="1" dirty="0" smtClean="0"/>
              <a:t> </a:t>
            </a:r>
            <a:r>
              <a:rPr lang="cs-CZ" b="1" dirty="0" err="1" smtClean="0"/>
              <a:t>tail</a:t>
            </a:r>
            <a:r>
              <a:rPr lang="cs-CZ" b="1" dirty="0" smtClean="0"/>
              <a:t> </a:t>
            </a:r>
            <a:r>
              <a:rPr lang="cs-CZ" b="1" dirty="0" err="1" smtClean="0"/>
              <a:t>Weibull</a:t>
            </a:r>
            <a:r>
              <a:rPr lang="cs-CZ" b="1" dirty="0" smtClean="0"/>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16E02C8-185C-4A23-B061-C980F93914A0}" type="slidenum">
              <a:rPr lang="cs-CZ"/>
              <a:pPr/>
              <a:t>34</a:t>
            </a:fld>
            <a:endParaRPr lang="cs-CZ"/>
          </a:p>
        </p:txBody>
      </p:sp>
      <p:sp>
        <p:nvSpPr>
          <p:cNvPr id="50179" name="Rectangle 2"/>
          <p:cNvSpPr>
            <a:spLocks noGrp="1" noRot="1" noChangeAspect="1" noChangeArrowheads="1" noTextEdit="1"/>
          </p:cNvSpPr>
          <p:nvPr>
            <p:ph type="sldImg"/>
          </p:nvPr>
        </p:nvSpPr>
        <p:spPr>
          <a:xfrm>
            <a:off x="88900" y="742950"/>
            <a:ext cx="6619875" cy="3724275"/>
          </a:xfrm>
          <a:ln/>
        </p:spPr>
      </p:sp>
      <p:sp>
        <p:nvSpPr>
          <p:cNvPr id="50180"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3FC00E1-1EE1-413B-8D30-71D82B5B26E7}" type="slidenum">
              <a:rPr lang="cs-CZ"/>
              <a:pPr/>
              <a:t>35</a:t>
            </a:fld>
            <a:endParaRPr lang="cs-CZ"/>
          </a:p>
        </p:txBody>
      </p:sp>
      <p:sp>
        <p:nvSpPr>
          <p:cNvPr id="51203" name="Rectangle 2"/>
          <p:cNvSpPr>
            <a:spLocks noGrp="1" noRot="1" noChangeAspect="1" noChangeArrowheads="1" noTextEdit="1"/>
          </p:cNvSpPr>
          <p:nvPr>
            <p:ph type="sldImg"/>
          </p:nvPr>
        </p:nvSpPr>
        <p:spPr>
          <a:xfrm>
            <a:off x="88900" y="742950"/>
            <a:ext cx="6619875" cy="3724275"/>
          </a:xfrm>
          <a:ln/>
        </p:spPr>
      </p:sp>
      <p:sp>
        <p:nvSpPr>
          <p:cNvPr id="51204" name="Rectangle 3"/>
          <p:cNvSpPr>
            <a:spLocks noGrp="1" noChangeArrowheads="1"/>
          </p:cNvSpPr>
          <p:nvPr>
            <p:ph type="body" idx="1"/>
          </p:nvPr>
        </p:nvSpPr>
        <p:spPr>
          <a:noFill/>
          <a:ln/>
        </p:spPr>
        <p:txBody>
          <a:bodyPr/>
          <a:lstStyle/>
          <a:p>
            <a:pPr eaLnBrk="1" hangingPunct="1"/>
            <a:r>
              <a:rPr lang="cs-CZ" b="1" smtClean="0"/>
              <a:t>Floods in 2002</a:t>
            </a:r>
          </a:p>
          <a:p>
            <a:pPr eaLnBrk="1" hangingPunct="1"/>
            <a:r>
              <a:rPr lang="cs-CZ" b="1" smtClean="0"/>
              <a:t>If they were a bit earlier - </a:t>
            </a:r>
            <a:r>
              <a:rPr lang="cs-CZ" smtClean="0"/>
              <a:t> lower ratio, </a:t>
            </a:r>
            <a:r>
              <a:rPr lang="cs-CZ" b="1" smtClean="0"/>
              <a:t>later – </a:t>
            </a:r>
            <a:r>
              <a:rPr lang="cs-CZ" smtClean="0"/>
              <a:t>higher ratio!</a:t>
            </a:r>
            <a:endParaRPr lang="cs-CZ" b="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normAutofit/>
          </a:bodyPr>
          <a:lstStyle/>
          <a:p>
            <a:r>
              <a:rPr lang="cs-CZ" dirty="0" smtClean="0"/>
              <a:t>Při novém občanovi –</a:t>
            </a:r>
            <a:r>
              <a:rPr lang="cs-CZ" baseline="0" dirty="0" smtClean="0"/>
              <a:t> diskuse o bodovém systému, zrušen, ale existuje </a:t>
            </a:r>
            <a:r>
              <a:rPr lang="cs-CZ" baseline="0" dirty="0" err="1" smtClean="0"/>
              <a:t>guidance</a:t>
            </a:r>
            <a:r>
              <a:rPr lang="cs-CZ" baseline="0" dirty="0" smtClean="0"/>
              <a:t>.</a:t>
            </a:r>
            <a:endParaRPr lang="en-US" baseline="0" dirty="0" smtClean="0"/>
          </a:p>
          <a:p>
            <a:endParaRPr lang="en-US" baseline="0" dirty="0" smtClean="0"/>
          </a:p>
          <a:p>
            <a:r>
              <a:rPr lang="en-US" baseline="0" dirty="0" smtClean="0"/>
              <a:t>Dale </a:t>
            </a:r>
            <a:r>
              <a:rPr lang="en-US" baseline="0" dirty="0" err="1" smtClean="0"/>
              <a:t>existuje</a:t>
            </a:r>
            <a:r>
              <a:rPr lang="en-US" baseline="0" dirty="0" smtClean="0"/>
              <a:t> </a:t>
            </a:r>
            <a:r>
              <a:rPr lang="en-US" baseline="0" dirty="0" err="1" smtClean="0"/>
              <a:t>pomucka</a:t>
            </a:r>
            <a:endParaRPr lang="en-US" baseline="0" dirty="0" smtClean="0"/>
          </a:p>
          <a:p>
            <a:endParaRPr lang="en-US" baseline="0" dirty="0" smtClean="0"/>
          </a:p>
          <a:p>
            <a:r>
              <a:rPr lang="en-US" baseline="0" dirty="0" err="1" smtClean="0"/>
              <a:t>Naklady</a:t>
            </a:r>
            <a:r>
              <a:rPr lang="en-US" baseline="0" dirty="0" smtClean="0"/>
              <a:t> </a:t>
            </a:r>
            <a:r>
              <a:rPr lang="en-US" baseline="0" dirty="0" err="1" smtClean="0"/>
              <a:t>leceni</a:t>
            </a:r>
            <a:r>
              <a:rPr lang="en-US" baseline="0" dirty="0" smtClean="0"/>
              <a:t> – </a:t>
            </a:r>
            <a:r>
              <a:rPr lang="en-US" baseline="0" dirty="0" err="1" smtClean="0"/>
              <a:t>tezko</a:t>
            </a:r>
            <a:r>
              <a:rPr lang="en-US" baseline="0" dirty="0" smtClean="0"/>
              <a:t> </a:t>
            </a:r>
            <a:r>
              <a:rPr lang="en-US" baseline="0" dirty="0" err="1" smtClean="0"/>
              <a:t>predikovatelne</a:t>
            </a:r>
            <a:r>
              <a:rPr lang="en-US" baseline="0" dirty="0" smtClean="0"/>
              <a:t>,  </a:t>
            </a:r>
            <a:r>
              <a:rPr lang="en-US" baseline="0" dirty="0" err="1" smtClean="0"/>
              <a:t>ztrata</a:t>
            </a:r>
            <a:r>
              <a:rPr lang="en-US" baseline="0" dirty="0" smtClean="0"/>
              <a:t> </a:t>
            </a:r>
            <a:r>
              <a:rPr lang="en-US" baseline="0" dirty="0" err="1" smtClean="0"/>
              <a:t>na</a:t>
            </a:r>
            <a:r>
              <a:rPr lang="en-US" baseline="0" dirty="0" smtClean="0"/>
              <a:t> </a:t>
            </a:r>
            <a:r>
              <a:rPr lang="en-US" baseline="0" dirty="0" err="1" smtClean="0"/>
              <a:t>duchodu</a:t>
            </a:r>
            <a:r>
              <a:rPr lang="en-US" baseline="0" dirty="0" smtClean="0"/>
              <a:t> </a:t>
            </a:r>
            <a:r>
              <a:rPr lang="en-US" baseline="0" dirty="0" err="1" smtClean="0"/>
              <a:t>zatim</a:t>
            </a:r>
            <a:r>
              <a:rPr lang="en-US" baseline="0" dirty="0" smtClean="0"/>
              <a:t> </a:t>
            </a:r>
            <a:r>
              <a:rPr lang="en-US" baseline="0" dirty="0" err="1" smtClean="0"/>
              <a:t>neprilis</a:t>
            </a:r>
            <a:r>
              <a:rPr lang="en-US" baseline="0" dirty="0" smtClean="0"/>
              <a:t> </a:t>
            </a:r>
            <a:r>
              <a:rPr lang="en-US" baseline="0" dirty="0" err="1" smtClean="0"/>
              <a:t>casta</a:t>
            </a:r>
            <a:r>
              <a:rPr lang="en-US" baseline="0" dirty="0" smtClean="0"/>
              <a:t>.</a:t>
            </a:r>
            <a:endParaRPr lang="cs-CZ" dirty="0" smtClean="0"/>
          </a:p>
        </p:txBody>
      </p:sp>
      <p:sp>
        <p:nvSpPr>
          <p:cNvPr id="4" name="Slide Number Placeholder 3"/>
          <p:cNvSpPr>
            <a:spLocks noGrp="1"/>
          </p:cNvSpPr>
          <p:nvPr>
            <p:ph type="sldNum" sz="quarter" idx="10"/>
          </p:nvPr>
        </p:nvSpPr>
        <p:spPr/>
        <p:txBody>
          <a:bodyPr/>
          <a:lstStyle/>
          <a:p>
            <a:pPr>
              <a:defRPr/>
            </a:pPr>
            <a:fld id="{B7FCB6E5-94B0-4F8A-AD0D-4B17C5945B17}" type="slidenum">
              <a:rPr lang="en-US" smtClean="0"/>
              <a:pPr>
                <a:defRPr/>
              </a:pPr>
              <a:t>9</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3D14434-55E3-454B-8F7D-42554705FAA3}" type="slidenum">
              <a:rPr lang="cs-CZ"/>
              <a:pPr/>
              <a:t>36</a:t>
            </a:fld>
            <a:endParaRPr lang="cs-CZ"/>
          </a:p>
        </p:txBody>
      </p:sp>
      <p:sp>
        <p:nvSpPr>
          <p:cNvPr id="52227" name="Rectangle 2"/>
          <p:cNvSpPr>
            <a:spLocks noGrp="1" noRot="1" noChangeAspect="1" noChangeArrowheads="1" noTextEdit="1"/>
          </p:cNvSpPr>
          <p:nvPr>
            <p:ph type="sldImg"/>
          </p:nvPr>
        </p:nvSpPr>
        <p:spPr>
          <a:xfrm>
            <a:off x="88900" y="742950"/>
            <a:ext cx="6619875" cy="3724275"/>
          </a:xfrm>
          <a:ln/>
        </p:spPr>
      </p:sp>
      <p:sp>
        <p:nvSpPr>
          <p:cNvPr id="52228" name="Rectangle 3"/>
          <p:cNvSpPr>
            <a:spLocks noGrp="1" noChangeArrowheads="1"/>
          </p:cNvSpPr>
          <p:nvPr>
            <p:ph type="body" idx="1"/>
          </p:nvPr>
        </p:nvSpPr>
        <p:spPr>
          <a:noFill/>
          <a:ln/>
        </p:spPr>
        <p:txBody>
          <a:bodyPr/>
          <a:lstStyle/>
          <a:p>
            <a:pPr eaLnBrk="1" hangingPunct="1"/>
            <a:r>
              <a:rPr lang="cs-CZ" b="1" smtClean="0"/>
              <a:t>Problematic claims settling</a:t>
            </a:r>
            <a:r>
              <a:rPr lang="cs-CZ" smtClean="0"/>
              <a:t> – identification of specific claims</a:t>
            </a:r>
            <a:r>
              <a:rPr lang="en-US" smtClean="0"/>
              <a:t> – Flood effect still visible</a:t>
            </a:r>
            <a:endParaRPr lang="cs-CZ" b="1"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02F5266-2BD4-4B8C-8C54-D6C46217E8E4}" type="slidenum">
              <a:rPr lang="cs-CZ"/>
              <a:pPr/>
              <a:t>37</a:t>
            </a:fld>
            <a:endParaRPr lang="cs-CZ"/>
          </a:p>
        </p:txBody>
      </p:sp>
      <p:sp>
        <p:nvSpPr>
          <p:cNvPr id="53251" name="Rectangle 2"/>
          <p:cNvSpPr>
            <a:spLocks noGrp="1" noRot="1" noChangeAspect="1" noChangeArrowheads="1" noTextEdit="1"/>
          </p:cNvSpPr>
          <p:nvPr>
            <p:ph type="sldImg"/>
          </p:nvPr>
        </p:nvSpPr>
        <p:spPr>
          <a:xfrm>
            <a:off x="88900" y="742950"/>
            <a:ext cx="6619875" cy="3724275"/>
          </a:xfrm>
          <a:ln/>
        </p:spPr>
      </p:sp>
      <p:sp>
        <p:nvSpPr>
          <p:cNvPr id="53252" name="Rectangle 3"/>
          <p:cNvSpPr>
            <a:spLocks noGrp="1" noChangeArrowheads="1"/>
          </p:cNvSpPr>
          <p:nvPr>
            <p:ph type="body" idx="1"/>
          </p:nvPr>
        </p:nvSpPr>
        <p:spPr>
          <a:noFill/>
          <a:ln/>
        </p:spPr>
        <p:txBody>
          <a:bodyPr/>
          <a:lstStyle/>
          <a:p>
            <a:pPr eaLnBrk="1" hangingPunct="1"/>
            <a:r>
              <a:rPr lang="cs-CZ" b="1" dirty="0" smtClean="0"/>
              <a:t>Excel </a:t>
            </a:r>
            <a:r>
              <a:rPr lang="cs-CZ" b="1" dirty="0" err="1" smtClean="0"/>
              <a:t>example</a:t>
            </a:r>
            <a:r>
              <a:rPr lang="cs-CZ" b="1" dirty="0" smtClean="0"/>
              <a:t>…</a:t>
            </a:r>
          </a:p>
          <a:p>
            <a:pPr eaLnBrk="1" hangingPunct="1"/>
            <a:r>
              <a:rPr lang="cs-CZ" b="1" dirty="0" err="1" smtClean="0"/>
              <a:t>Problem</a:t>
            </a:r>
            <a:r>
              <a:rPr lang="cs-CZ" b="1" dirty="0" smtClean="0"/>
              <a:t>: </a:t>
            </a:r>
            <a:r>
              <a:rPr lang="cs-CZ" dirty="0" err="1" smtClean="0"/>
              <a:t>recognizing</a:t>
            </a:r>
            <a:r>
              <a:rPr lang="cs-CZ" dirty="0" smtClean="0"/>
              <a:t> a </a:t>
            </a:r>
            <a:r>
              <a:rPr lang="cs-CZ" dirty="0" err="1" smtClean="0"/>
              <a:t>catastrophic</a:t>
            </a:r>
            <a:r>
              <a:rPr lang="cs-CZ" dirty="0" smtClean="0"/>
              <a:t> </a:t>
            </a:r>
            <a:r>
              <a:rPr lang="cs-CZ" dirty="0" err="1" smtClean="0"/>
              <a:t>claim</a:t>
            </a:r>
            <a:r>
              <a:rPr lang="cs-CZ" dirty="0" smtClean="0"/>
              <a:t> in </a:t>
            </a:r>
            <a:r>
              <a:rPr lang="cs-CZ" dirty="0" err="1" smtClean="0"/>
              <a:t>the</a:t>
            </a:r>
            <a:r>
              <a:rPr lang="cs-CZ" dirty="0" smtClean="0"/>
              <a:t> IT systém – </a:t>
            </a:r>
            <a:r>
              <a:rPr lang="cs-CZ" dirty="0" err="1" smtClean="0"/>
              <a:t>problem</a:t>
            </a:r>
            <a:r>
              <a:rPr lang="cs-CZ" dirty="0" smtClean="0"/>
              <a:t> </a:t>
            </a:r>
            <a:r>
              <a:rPr lang="cs-CZ" dirty="0" err="1" smtClean="0"/>
              <a:t>of</a:t>
            </a:r>
            <a:r>
              <a:rPr lang="cs-CZ" dirty="0" smtClean="0"/>
              <a:t> </a:t>
            </a:r>
            <a:r>
              <a:rPr lang="cs-CZ" dirty="0" err="1" smtClean="0"/>
              <a:t>claims</a:t>
            </a:r>
            <a:r>
              <a:rPr lang="cs-CZ" dirty="0" smtClean="0"/>
              <a:t> </a:t>
            </a:r>
            <a:r>
              <a:rPr lang="cs-CZ" dirty="0" err="1" smtClean="0"/>
              <a:t>settlers</a:t>
            </a:r>
            <a:r>
              <a:rPr lang="cs-CZ" dirty="0" smtClean="0"/>
              <a:t> (</a:t>
            </a:r>
            <a:r>
              <a:rPr lang="cs-CZ" dirty="0" err="1" smtClean="0"/>
              <a:t>like</a:t>
            </a:r>
            <a:r>
              <a:rPr lang="cs-CZ" dirty="0" smtClean="0"/>
              <a:t> </a:t>
            </a:r>
            <a:r>
              <a:rPr lang="cs-CZ" dirty="0" err="1" smtClean="0"/>
              <a:t>registering</a:t>
            </a:r>
            <a:r>
              <a:rPr lang="cs-CZ" dirty="0" smtClean="0"/>
              <a:t> </a:t>
            </a:r>
            <a:r>
              <a:rPr lang="cs-CZ" dirty="0" err="1" smtClean="0"/>
              <a:t>snow</a:t>
            </a:r>
            <a:r>
              <a:rPr lang="cs-CZ" dirty="0" smtClean="0"/>
              <a:t> </a:t>
            </a:r>
            <a:r>
              <a:rPr lang="cs-CZ" dirty="0" err="1" smtClean="0"/>
              <a:t>pressure</a:t>
            </a:r>
            <a:r>
              <a:rPr lang="cs-CZ" dirty="0" smtClean="0"/>
              <a:t> </a:t>
            </a:r>
            <a:r>
              <a:rPr lang="cs-CZ" dirty="0" err="1" smtClean="0"/>
              <a:t>for</a:t>
            </a:r>
            <a:r>
              <a:rPr lang="cs-CZ" dirty="0" smtClean="0"/>
              <a:t> </a:t>
            </a:r>
            <a:r>
              <a:rPr lang="cs-CZ" dirty="0" err="1" smtClean="0"/>
              <a:t>the</a:t>
            </a:r>
            <a:r>
              <a:rPr lang="cs-CZ" dirty="0" smtClean="0"/>
              <a:t> </a:t>
            </a:r>
            <a:r>
              <a:rPr lang="cs-CZ" dirty="0" err="1" smtClean="0"/>
              <a:t>claim</a:t>
            </a:r>
            <a:r>
              <a:rPr lang="cs-CZ" dirty="0" smtClean="0"/>
              <a:t> in </a:t>
            </a:r>
            <a:r>
              <a:rPr lang="cs-CZ" dirty="0" err="1" smtClean="0"/>
              <a:t>July</a:t>
            </a:r>
            <a:r>
              <a:rPr lang="cs-CZ" dirty="0" smtClean="0"/>
              <a:t>)</a:t>
            </a:r>
            <a:endParaRPr lang="cs-CZ" b="1" dirty="0" smtClean="0"/>
          </a:p>
          <a:p>
            <a:pPr eaLnBrk="1" hangingPunct="1"/>
            <a:r>
              <a:rPr lang="en-US" b="1" dirty="0" smtClean="0"/>
              <a:t>PROBLEM: Catastrophic reinsurance is not attributed to a single claim!</a:t>
            </a:r>
            <a:endParaRPr lang="cs-CZ" b="1" dirty="0" smtClean="0"/>
          </a:p>
          <a:p>
            <a:pPr eaLnBrk="1" hangingPunct="1"/>
            <a:r>
              <a:rPr lang="cs-CZ" b="1" dirty="0" err="1" smtClean="0"/>
              <a:t>ResQ</a:t>
            </a:r>
            <a:r>
              <a:rPr lang="cs-CZ" b="1" dirty="0" smtClean="0"/>
              <a:t> </a:t>
            </a:r>
            <a:r>
              <a:rPr lang="cs-CZ" b="1" dirty="0" err="1" smtClean="0"/>
              <a:t>example</a:t>
            </a:r>
            <a:endParaRPr lang="cs-CZ" b="1" dirty="0" smtClean="0"/>
          </a:p>
          <a:p>
            <a:pPr eaLnBrk="1" hangingPunct="1"/>
            <a:r>
              <a:rPr lang="cs-CZ" b="1" dirty="0" err="1" smtClean="0"/>
              <a:t>however</a:t>
            </a:r>
            <a:r>
              <a:rPr lang="cs-CZ" b="1" dirty="0" smtClean="0"/>
              <a:t> – </a:t>
            </a:r>
            <a:r>
              <a:rPr lang="cs-CZ" dirty="0" err="1" smtClean="0"/>
              <a:t>the</a:t>
            </a:r>
            <a:r>
              <a:rPr lang="cs-CZ" dirty="0" smtClean="0"/>
              <a:t> software </a:t>
            </a:r>
            <a:r>
              <a:rPr lang="cs-CZ" dirty="0" err="1" smtClean="0"/>
              <a:t>is</a:t>
            </a:r>
            <a:r>
              <a:rPr lang="cs-CZ" dirty="0" smtClean="0"/>
              <a:t> </a:t>
            </a:r>
            <a:r>
              <a:rPr lang="en-US" dirty="0" smtClean="0"/>
              <a:t>n</a:t>
            </a:r>
            <a:r>
              <a:rPr lang="cs-CZ" dirty="0" err="1" smtClean="0"/>
              <a:t>ot</a:t>
            </a:r>
            <a:r>
              <a:rPr lang="cs-CZ" dirty="0" smtClean="0"/>
              <a:t> </a:t>
            </a:r>
            <a:r>
              <a:rPr lang="cs-CZ" dirty="0" err="1" smtClean="0"/>
              <a:t>necessary</a:t>
            </a:r>
            <a:r>
              <a:rPr lang="cs-CZ" dirty="0" smtClean="0"/>
              <a:t>. </a:t>
            </a:r>
            <a:r>
              <a:rPr lang="cs-CZ" dirty="0" err="1" smtClean="0"/>
              <a:t>Further</a:t>
            </a:r>
            <a:r>
              <a:rPr lang="cs-CZ" dirty="0" smtClean="0"/>
              <a:t> – </a:t>
            </a:r>
            <a:r>
              <a:rPr lang="cs-CZ" dirty="0" err="1" smtClean="0"/>
              <a:t>if</a:t>
            </a:r>
            <a:r>
              <a:rPr lang="cs-CZ" dirty="0" smtClean="0"/>
              <a:t> </a:t>
            </a:r>
            <a:r>
              <a:rPr lang="cs-CZ" dirty="0" err="1" smtClean="0"/>
              <a:t>you</a:t>
            </a:r>
            <a:r>
              <a:rPr lang="cs-CZ" dirty="0" smtClean="0"/>
              <a:t> </a:t>
            </a:r>
            <a:r>
              <a:rPr lang="cs-CZ" dirty="0" err="1" smtClean="0"/>
              <a:t>exclude</a:t>
            </a:r>
            <a:r>
              <a:rPr lang="cs-CZ" dirty="0" smtClean="0"/>
              <a:t> </a:t>
            </a:r>
            <a:r>
              <a:rPr lang="cs-CZ" dirty="0" err="1" smtClean="0"/>
              <a:t>realized</a:t>
            </a:r>
            <a:r>
              <a:rPr lang="cs-CZ" dirty="0" smtClean="0"/>
              <a:t> </a:t>
            </a:r>
            <a:r>
              <a:rPr lang="cs-CZ" dirty="0" err="1" smtClean="0"/>
              <a:t>coefficient</a:t>
            </a:r>
            <a:r>
              <a:rPr lang="cs-CZ" dirty="0" smtClean="0"/>
              <a:t> – ok, </a:t>
            </a:r>
            <a:r>
              <a:rPr lang="cs-CZ" dirty="0" err="1" smtClean="0"/>
              <a:t>however</a:t>
            </a:r>
            <a:r>
              <a:rPr lang="cs-CZ" dirty="0" smtClean="0"/>
              <a:t>, </a:t>
            </a:r>
            <a:r>
              <a:rPr lang="cs-CZ" dirty="0" err="1" smtClean="0"/>
              <a:t>what</a:t>
            </a:r>
            <a:r>
              <a:rPr lang="cs-CZ" dirty="0" smtClean="0"/>
              <a:t> </a:t>
            </a:r>
            <a:r>
              <a:rPr lang="cs-CZ" dirty="0" err="1" smtClean="0"/>
              <a:t>if</a:t>
            </a:r>
            <a:r>
              <a:rPr lang="cs-CZ" dirty="0" smtClean="0"/>
              <a:t> a </a:t>
            </a:r>
            <a:r>
              <a:rPr lang="cs-CZ" dirty="0" err="1" smtClean="0"/>
              <a:t>big</a:t>
            </a:r>
            <a:r>
              <a:rPr lang="cs-CZ" dirty="0" smtClean="0"/>
              <a:t> </a:t>
            </a:r>
            <a:r>
              <a:rPr lang="cs-CZ" dirty="0" err="1" smtClean="0"/>
              <a:t>claim</a:t>
            </a:r>
            <a:r>
              <a:rPr lang="cs-CZ" dirty="0" smtClean="0"/>
              <a:t> </a:t>
            </a:r>
            <a:r>
              <a:rPr lang="cs-CZ" dirty="0" err="1" smtClean="0"/>
              <a:t>is</a:t>
            </a:r>
            <a:r>
              <a:rPr lang="cs-CZ" dirty="0" smtClean="0"/>
              <a:t> in </a:t>
            </a:r>
            <a:r>
              <a:rPr lang="cs-CZ" dirty="0" err="1" smtClean="0"/>
              <a:t>the</a:t>
            </a:r>
            <a:r>
              <a:rPr lang="cs-CZ" dirty="0" smtClean="0"/>
              <a:t> last period (=&gt;not </a:t>
            </a:r>
            <a:r>
              <a:rPr lang="cs-CZ" dirty="0" err="1" smtClean="0"/>
              <a:t>normal</a:t>
            </a:r>
            <a:r>
              <a:rPr lang="cs-CZ" dirty="0" smtClean="0"/>
              <a:t> </a:t>
            </a:r>
            <a:r>
              <a:rPr lang="cs-CZ" dirty="0" err="1" smtClean="0"/>
              <a:t>development</a:t>
            </a:r>
            <a:r>
              <a:rPr lang="cs-CZ" dirty="0" smtClean="0"/>
              <a:t>…)</a:t>
            </a:r>
            <a:r>
              <a:rPr lang="en-US" dirty="0" smtClean="0"/>
              <a:t> = then the basis is influenced and the result has to be adjusted.</a:t>
            </a:r>
            <a:endParaRPr lang="cs-CZ" b="1"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02F5266-2BD4-4B8C-8C54-D6C46217E8E4}" type="slidenum">
              <a:rPr lang="cs-CZ"/>
              <a:pPr/>
              <a:t>38</a:t>
            </a:fld>
            <a:endParaRPr lang="cs-CZ"/>
          </a:p>
        </p:txBody>
      </p:sp>
      <p:sp>
        <p:nvSpPr>
          <p:cNvPr id="53251" name="Rectangle 2"/>
          <p:cNvSpPr>
            <a:spLocks noGrp="1" noRot="1" noChangeAspect="1" noChangeArrowheads="1" noTextEdit="1"/>
          </p:cNvSpPr>
          <p:nvPr>
            <p:ph type="sldImg"/>
          </p:nvPr>
        </p:nvSpPr>
        <p:spPr>
          <a:xfrm>
            <a:off x="88900" y="742950"/>
            <a:ext cx="6619875" cy="3724275"/>
          </a:xfrm>
          <a:ln/>
        </p:spPr>
      </p:sp>
      <p:sp>
        <p:nvSpPr>
          <p:cNvPr id="53252" name="Rectangle 3"/>
          <p:cNvSpPr>
            <a:spLocks noGrp="1" noChangeArrowheads="1"/>
          </p:cNvSpPr>
          <p:nvPr>
            <p:ph type="body" idx="1"/>
          </p:nvPr>
        </p:nvSpPr>
        <p:spPr>
          <a:noFill/>
          <a:ln/>
        </p:spPr>
        <p:txBody>
          <a:bodyPr/>
          <a:lstStyle/>
          <a:p>
            <a:pPr eaLnBrk="1" hangingPunct="1"/>
            <a:r>
              <a:rPr lang="cs-CZ" b="1" dirty="0" err="1" smtClean="0"/>
              <a:t>Modleovani</a:t>
            </a:r>
            <a:r>
              <a:rPr lang="cs-CZ" b="1" dirty="0" smtClean="0"/>
              <a:t> </a:t>
            </a:r>
            <a:r>
              <a:rPr lang="cs-CZ" b="1" dirty="0" err="1" smtClean="0"/>
              <a:t>vyvoje</a:t>
            </a:r>
            <a:r>
              <a:rPr lang="cs-CZ" b="1" dirty="0" smtClean="0"/>
              <a:t> </a:t>
            </a:r>
            <a:r>
              <a:rPr lang="cs-CZ" b="1" dirty="0" err="1" smtClean="0"/>
              <a:t>skody</a:t>
            </a:r>
            <a:endParaRPr lang="cs-CZ" b="1"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normAutofit/>
          </a:bodyPr>
          <a:lstStyle/>
          <a:p>
            <a:r>
              <a:rPr lang="cs-CZ" dirty="0" smtClean="0"/>
              <a:t>Run-</a:t>
            </a:r>
            <a:r>
              <a:rPr lang="cs-CZ" dirty="0" err="1" smtClean="0"/>
              <a:t>off</a:t>
            </a:r>
            <a:r>
              <a:rPr lang="cs-CZ" baseline="0" dirty="0" smtClean="0"/>
              <a:t> test</a:t>
            </a:r>
            <a:r>
              <a:rPr lang="en-US" baseline="0" dirty="0" smtClean="0"/>
              <a:t> is a basic control method of sufficiency of claim reserves</a:t>
            </a:r>
            <a:r>
              <a:rPr lang="cs-CZ" baseline="0" dirty="0" smtClean="0"/>
              <a:t> </a:t>
            </a:r>
            <a:r>
              <a:rPr lang="en-US" baseline="0" dirty="0" smtClean="0"/>
              <a:t>and each insurance company should do it regularly</a:t>
            </a:r>
            <a:r>
              <a:rPr lang="cs-CZ" baseline="0" dirty="0" smtClean="0"/>
              <a:t>. </a:t>
            </a:r>
            <a:r>
              <a:rPr lang="en-US" baseline="0" dirty="0" smtClean="0"/>
              <a:t>It is carried out per </a:t>
            </a:r>
            <a:r>
              <a:rPr lang="en-US" baseline="0" dirty="0" err="1" smtClean="0"/>
              <a:t>LoB</a:t>
            </a:r>
            <a:r>
              <a:rPr lang="cs-CZ" baseline="0" dirty="0" smtClean="0"/>
              <a:t>. </a:t>
            </a:r>
            <a:r>
              <a:rPr lang="en-US" baseline="0" dirty="0" smtClean="0"/>
              <a:t>We take into account the run-off results in our IBNR estimate</a:t>
            </a:r>
            <a:r>
              <a:rPr lang="cs-CZ" baseline="0" dirty="0" smtClean="0"/>
              <a:t>. Run-</a:t>
            </a:r>
            <a:r>
              <a:rPr lang="cs-CZ" baseline="0" dirty="0" err="1" smtClean="0"/>
              <a:t>off</a:t>
            </a:r>
            <a:r>
              <a:rPr lang="cs-CZ" baseline="0" dirty="0" smtClean="0"/>
              <a:t> test</a:t>
            </a:r>
            <a:r>
              <a:rPr lang="en-US" baseline="0" dirty="0" smtClean="0"/>
              <a:t> can indicate problems in reserving.</a:t>
            </a:r>
            <a:endParaRPr lang="en-US" dirty="0"/>
          </a:p>
        </p:txBody>
      </p:sp>
      <p:sp>
        <p:nvSpPr>
          <p:cNvPr id="4" name="Slide Number Placeholder 3"/>
          <p:cNvSpPr>
            <a:spLocks noGrp="1"/>
          </p:cNvSpPr>
          <p:nvPr>
            <p:ph type="sldNum" sz="quarter" idx="10"/>
          </p:nvPr>
        </p:nvSpPr>
        <p:spPr/>
        <p:txBody>
          <a:bodyPr/>
          <a:lstStyle/>
          <a:p>
            <a:fld id="{CFCBD34F-B0BD-4F48-AD9D-5CD32C22DC03}" type="slidenum">
              <a:rPr lang="en-US" smtClean="0"/>
              <a:pPr/>
              <a:t>40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normAutofit/>
          </a:bodyPr>
          <a:lstStyle/>
          <a:p>
            <a:pPr defTabSz="911287" eaLnBrk="1" fontAlgn="auto" hangingPunct="1">
              <a:spcBef>
                <a:spcPts val="0"/>
              </a:spcBef>
              <a:spcAft>
                <a:spcPts val="0"/>
              </a:spcAft>
              <a:defRPr/>
            </a:pPr>
            <a:r>
              <a:rPr lang="cs-CZ" dirty="0" smtClean="0"/>
              <a:t>Run-</a:t>
            </a:r>
            <a:r>
              <a:rPr lang="cs-CZ" dirty="0" err="1" smtClean="0"/>
              <a:t>off</a:t>
            </a:r>
            <a:r>
              <a:rPr lang="cs-CZ" baseline="0" dirty="0" smtClean="0"/>
              <a:t> test</a:t>
            </a:r>
            <a:r>
              <a:rPr lang="en-US" baseline="0" dirty="0" smtClean="0"/>
              <a:t> is a basic control method of sufficiency of claim reserves</a:t>
            </a:r>
            <a:r>
              <a:rPr lang="cs-CZ" baseline="0" dirty="0" smtClean="0"/>
              <a:t> </a:t>
            </a:r>
            <a:r>
              <a:rPr lang="en-US" baseline="0" dirty="0" smtClean="0"/>
              <a:t>and each insurance company should do it regularly</a:t>
            </a:r>
            <a:r>
              <a:rPr lang="cs-CZ" baseline="0" dirty="0" smtClean="0"/>
              <a:t>. </a:t>
            </a:r>
            <a:r>
              <a:rPr lang="en-US" baseline="0" dirty="0" smtClean="0"/>
              <a:t>It is carried out per </a:t>
            </a:r>
            <a:r>
              <a:rPr lang="en-US" baseline="0" dirty="0" err="1" smtClean="0"/>
              <a:t>LoB</a:t>
            </a:r>
            <a:r>
              <a:rPr lang="cs-CZ" baseline="0" dirty="0" smtClean="0"/>
              <a:t>. </a:t>
            </a:r>
            <a:r>
              <a:rPr lang="en-US" baseline="0" dirty="0" smtClean="0"/>
              <a:t>We take into account the run-off results in our IBNR estimate</a:t>
            </a:r>
            <a:r>
              <a:rPr lang="cs-CZ" baseline="0" dirty="0" smtClean="0"/>
              <a:t>. Run-</a:t>
            </a:r>
            <a:r>
              <a:rPr lang="cs-CZ" baseline="0" dirty="0" err="1" smtClean="0"/>
              <a:t>off</a:t>
            </a:r>
            <a:r>
              <a:rPr lang="cs-CZ" baseline="0" dirty="0" smtClean="0"/>
              <a:t> test</a:t>
            </a:r>
            <a:r>
              <a:rPr lang="en-US" baseline="0" dirty="0" smtClean="0"/>
              <a:t> can indicate problems in reserving.</a:t>
            </a:r>
            <a:endParaRPr lang="en-US" dirty="0" smtClean="0"/>
          </a:p>
          <a:p>
            <a:endParaRPr lang="cs-CZ" dirty="0" smtClean="0"/>
          </a:p>
          <a:p>
            <a:r>
              <a:rPr lang="cs-CZ" dirty="0" smtClean="0"/>
              <a:t>Především</a:t>
            </a:r>
            <a:r>
              <a:rPr lang="cs-CZ" baseline="0" dirty="0" smtClean="0"/>
              <a:t> – rozpuštění přebytečných rezerv (resp. bezpečnosti) </a:t>
            </a:r>
            <a:r>
              <a:rPr lang="cs-CZ" baseline="0" dirty="0" err="1" smtClean="0"/>
              <a:t>vytovří</a:t>
            </a:r>
            <a:r>
              <a:rPr lang="cs-CZ" baseline="0" dirty="0" smtClean="0"/>
              <a:t> pozitivní run </a:t>
            </a:r>
            <a:r>
              <a:rPr lang="cs-CZ" baseline="0" dirty="0" err="1" smtClean="0"/>
              <a:t>off</a:t>
            </a:r>
            <a:r>
              <a:rPr lang="cs-CZ" baseline="0" dirty="0" smtClean="0"/>
              <a:t> s pozitivním dopadem na </a:t>
            </a:r>
            <a:r>
              <a:rPr lang="cs-CZ" baseline="0" dirty="0" err="1" smtClean="0"/>
              <a:t>hosp</a:t>
            </a:r>
            <a:r>
              <a:rPr lang="cs-CZ" baseline="0" dirty="0" smtClean="0"/>
              <a:t>. výsledek.</a:t>
            </a:r>
            <a:endParaRPr lang="en-US" dirty="0"/>
          </a:p>
        </p:txBody>
      </p:sp>
      <p:sp>
        <p:nvSpPr>
          <p:cNvPr id="4" name="Slide Number Placeholder 3"/>
          <p:cNvSpPr>
            <a:spLocks noGrp="1"/>
          </p:cNvSpPr>
          <p:nvPr>
            <p:ph type="sldNum" sz="quarter" idx="10"/>
          </p:nvPr>
        </p:nvSpPr>
        <p:spPr/>
        <p:txBody>
          <a:bodyPr/>
          <a:lstStyle/>
          <a:p>
            <a:fld id="{CFCBD34F-B0BD-4F48-AD9D-5CD32C22DC03}" type="slidenum">
              <a:rPr lang="en-US" smtClean="0"/>
              <a:pPr/>
              <a:t>41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pPr defTabSz="922355">
              <a:defRPr/>
            </a:pPr>
            <a:r>
              <a:rPr lang="cs-CZ" dirty="0" smtClean="0"/>
              <a:t>Příklad: Pojistník má ročně placenou POV smlouvu sjednanou v červnu 2010. Smlouva je automaticky obnovovaná ročně. Vznik škody v lednu 2012. Vyplacené plnění 100 v 2012 a 50 v 2013.</a:t>
            </a:r>
          </a:p>
          <a:p>
            <a:endParaRPr lang="en-US" dirty="0"/>
          </a:p>
        </p:txBody>
      </p:sp>
      <p:sp>
        <p:nvSpPr>
          <p:cNvPr id="4" name="Slide Number Placeholder 3"/>
          <p:cNvSpPr>
            <a:spLocks noGrp="1"/>
          </p:cNvSpPr>
          <p:nvPr>
            <p:ph type="sldNum" sz="quarter" idx="10"/>
          </p:nvPr>
        </p:nvSpPr>
        <p:spPr/>
        <p:txBody>
          <a:bodyPr/>
          <a:lstStyle/>
          <a:p>
            <a:pPr>
              <a:defRPr/>
            </a:pPr>
            <a:fld id="{B7FCB6E5-94B0-4F8A-AD0D-4B17C5945B17}" type="slidenum">
              <a:rPr lang="en-US" smtClean="0"/>
              <a:pPr>
                <a:defRPr/>
              </a:pPr>
              <a:t>43</a:t>
            </a:fld>
            <a:endParaRPr lang="en-US"/>
          </a:p>
        </p:txBody>
      </p:sp>
    </p:spTree>
    <p:extLst>
      <p:ext uri="{BB962C8B-B14F-4D97-AF65-F5344CB8AC3E}">
        <p14:creationId xmlns:p14="http://schemas.microsoft.com/office/powerpoint/2010/main" val="2000913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pPr defTabSz="922355">
              <a:defRPr/>
            </a:pPr>
            <a:r>
              <a:rPr lang="cs-CZ" dirty="0" smtClean="0"/>
              <a:t>Příklad: Pojistník má ročně placenou POV smlouvu sjednanou v červnu 2010. Smlouva je automaticky obnovovaná ročně. Vznik škody v lednu 2012. Vyplacené plnění 100 v 2012 a 50 v 2013.</a:t>
            </a:r>
          </a:p>
          <a:p>
            <a:endParaRPr lang="en-US" dirty="0"/>
          </a:p>
        </p:txBody>
      </p:sp>
      <p:sp>
        <p:nvSpPr>
          <p:cNvPr id="4" name="Slide Number Placeholder 3"/>
          <p:cNvSpPr>
            <a:spLocks noGrp="1"/>
          </p:cNvSpPr>
          <p:nvPr>
            <p:ph type="sldNum" sz="quarter" idx="10"/>
          </p:nvPr>
        </p:nvSpPr>
        <p:spPr/>
        <p:txBody>
          <a:bodyPr/>
          <a:lstStyle/>
          <a:p>
            <a:pPr>
              <a:defRPr/>
            </a:pPr>
            <a:fld id="{B7FCB6E5-94B0-4F8A-AD0D-4B17C5945B17}" type="slidenum">
              <a:rPr lang="en-US" smtClean="0"/>
              <a:pPr>
                <a:defRPr/>
              </a:pPr>
              <a:t>44</a:t>
            </a:fld>
            <a:endParaRPr lang="en-US"/>
          </a:p>
        </p:txBody>
      </p:sp>
    </p:spTree>
    <p:extLst>
      <p:ext uri="{BB962C8B-B14F-4D97-AF65-F5344CB8AC3E}">
        <p14:creationId xmlns:p14="http://schemas.microsoft.com/office/powerpoint/2010/main" val="1538859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normAutofit/>
          </a:bodyPr>
          <a:lstStyle/>
          <a:p>
            <a:r>
              <a:rPr lang="cs-CZ" dirty="0" smtClean="0"/>
              <a:t>V horším případě jen</a:t>
            </a:r>
            <a:r>
              <a:rPr lang="cs-CZ" baseline="0" dirty="0" smtClean="0"/>
              <a:t> výplaty – s tím se lze také setkat, i když už asi méně </a:t>
            </a:r>
          </a:p>
          <a:p>
            <a:endParaRPr lang="cs-CZ" baseline="0" dirty="0" smtClean="0"/>
          </a:p>
          <a:p>
            <a:r>
              <a:rPr lang="cs-CZ" baseline="0" dirty="0" smtClean="0"/>
              <a:t>Vybral jsem dost na </a:t>
            </a:r>
            <a:r>
              <a:rPr lang="cs-CZ" baseline="0" dirty="0" err="1" smtClean="0"/>
              <a:t>skody</a:t>
            </a:r>
            <a:r>
              <a:rPr lang="cs-CZ" baseline="0" dirty="0" smtClean="0"/>
              <a:t>, které se staly?</a:t>
            </a:r>
          </a:p>
          <a:p>
            <a:endParaRPr lang="cs-CZ" baseline="0" dirty="0" smtClean="0"/>
          </a:p>
          <a:p>
            <a:r>
              <a:rPr lang="cs-CZ" baseline="0" dirty="0" smtClean="0"/>
              <a:t>Vyberu dost ze smluv, které jsem do portfolia </a:t>
            </a:r>
            <a:r>
              <a:rPr lang="cs-CZ" baseline="0" dirty="0" err="1" smtClean="0"/>
              <a:t>privedl</a:t>
            </a:r>
            <a:r>
              <a:rPr lang="cs-CZ" baseline="0" dirty="0" smtClean="0"/>
              <a:t>?</a:t>
            </a:r>
            <a:endParaRPr lang="en-US" dirty="0"/>
          </a:p>
        </p:txBody>
      </p:sp>
      <p:sp>
        <p:nvSpPr>
          <p:cNvPr id="4" name="Slide Number Placeholder 3"/>
          <p:cNvSpPr>
            <a:spLocks noGrp="1"/>
          </p:cNvSpPr>
          <p:nvPr>
            <p:ph type="sldNum" sz="quarter" idx="10"/>
          </p:nvPr>
        </p:nvSpPr>
        <p:spPr/>
        <p:txBody>
          <a:bodyPr/>
          <a:lstStyle/>
          <a:p>
            <a:pPr>
              <a:defRPr/>
            </a:pPr>
            <a:fld id="{B7FCB6E5-94B0-4F8A-AD0D-4B17C5945B17}" type="slidenum">
              <a:rPr lang="en-US" smtClean="0"/>
              <a:pPr>
                <a:defRPr/>
              </a:pPr>
              <a:t>46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mtClean="0"/>
              <a:t>SMERNICE PRO TEST POSTACITELNOSTI</a:t>
            </a:r>
            <a:r>
              <a:rPr lang="cs-CZ" baseline="0" smtClean="0"/>
              <a:t> – NOVA OD 13.12</a:t>
            </a:r>
            <a:endParaRPr lang="cs-CZ"/>
          </a:p>
        </p:txBody>
      </p:sp>
      <p:sp>
        <p:nvSpPr>
          <p:cNvPr id="4" name="Zástupný symbol pro číslo snímku 3"/>
          <p:cNvSpPr>
            <a:spLocks noGrp="1"/>
          </p:cNvSpPr>
          <p:nvPr>
            <p:ph type="sldNum" sz="quarter" idx="10"/>
          </p:nvPr>
        </p:nvSpPr>
        <p:spPr/>
        <p:txBody>
          <a:bodyPr/>
          <a:lstStyle/>
          <a:p>
            <a:fld id="{9E11FE59-24CB-44F1-8AD4-FAE45F9F64AB}" type="slidenum">
              <a:rPr lang="en-GB" smtClean="0"/>
              <a:t>48</a:t>
            </a:fld>
            <a:endParaRPr lang="en-GB"/>
          </a:p>
        </p:txBody>
      </p:sp>
    </p:spTree>
    <p:extLst>
      <p:ext uri="{BB962C8B-B14F-4D97-AF65-F5344CB8AC3E}">
        <p14:creationId xmlns:p14="http://schemas.microsoft.com/office/powerpoint/2010/main" val="2641367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TOHLE PRO PRISTE AKTUALIZOVAT</a:t>
            </a:r>
            <a:r>
              <a:rPr lang="cs-CZ" dirty="0" smtClean="0"/>
              <a:t>!!!</a:t>
            </a:r>
          </a:p>
          <a:p>
            <a:r>
              <a:rPr lang="en-US" dirty="0" smtClean="0"/>
              <a:t>1.7. O </a:t>
            </a:r>
            <a:r>
              <a:rPr lang="en-US" dirty="0" err="1" smtClean="0"/>
              <a:t>segmentaci</a:t>
            </a:r>
            <a:r>
              <a:rPr lang="en-US" dirty="0" smtClean="0"/>
              <a:t> </a:t>
            </a:r>
            <a:r>
              <a:rPr lang="en-US" dirty="0" err="1" smtClean="0"/>
              <a:t>pojistného</a:t>
            </a:r>
            <a:r>
              <a:rPr lang="en-US" dirty="0" smtClean="0"/>
              <a:t> </a:t>
            </a:r>
            <a:r>
              <a:rPr lang="en-US" dirty="0" err="1" smtClean="0"/>
              <a:t>kmene</a:t>
            </a:r>
            <a:r>
              <a:rPr lang="en-US" dirty="0" smtClean="0"/>
              <a:t> pro </a:t>
            </a:r>
            <a:r>
              <a:rPr lang="en-US" dirty="0" err="1" smtClean="0"/>
              <a:t>ověřování</a:t>
            </a:r>
            <a:r>
              <a:rPr lang="en-US" dirty="0" smtClean="0"/>
              <a:t> </a:t>
            </a:r>
            <a:r>
              <a:rPr lang="en-US" dirty="0" err="1" smtClean="0"/>
              <a:t>postačitelnosti</a:t>
            </a:r>
            <a:r>
              <a:rPr lang="en-US" dirty="0" smtClean="0"/>
              <a:t> IFRS 4 </a:t>
            </a:r>
            <a:r>
              <a:rPr lang="en-US" dirty="0" err="1" smtClean="0"/>
              <a:t>odst</a:t>
            </a:r>
            <a:r>
              <a:rPr lang="en-US" dirty="0" smtClean="0"/>
              <a:t>. 18 </a:t>
            </a:r>
            <a:r>
              <a:rPr lang="en-US" dirty="0" err="1" smtClean="0"/>
              <a:t>uvádí</a:t>
            </a:r>
            <a:r>
              <a:rPr lang="en-US" dirty="0" smtClean="0"/>
              <a:t>, </a:t>
            </a:r>
            <a:r>
              <a:rPr lang="en-US" dirty="0" err="1" smtClean="0"/>
              <a:t>že</a:t>
            </a:r>
            <a:r>
              <a:rPr lang="en-US" dirty="0" smtClean="0"/>
              <a:t> test </a:t>
            </a:r>
            <a:r>
              <a:rPr lang="en-US" dirty="0" err="1" smtClean="0"/>
              <a:t>má</a:t>
            </a:r>
            <a:r>
              <a:rPr lang="en-US" dirty="0" smtClean="0"/>
              <a:t> </a:t>
            </a:r>
            <a:r>
              <a:rPr lang="en-US" dirty="0" err="1" smtClean="0"/>
              <a:t>být</a:t>
            </a:r>
            <a:r>
              <a:rPr lang="en-US" dirty="0" smtClean="0"/>
              <a:t> </a:t>
            </a:r>
            <a:r>
              <a:rPr lang="en-US" dirty="0" err="1" smtClean="0"/>
              <a:t>prováděn</a:t>
            </a:r>
            <a:r>
              <a:rPr lang="en-US" dirty="0" smtClean="0"/>
              <a:t> </a:t>
            </a:r>
            <a:r>
              <a:rPr lang="en-US" dirty="0" err="1" smtClean="0"/>
              <a:t>na</a:t>
            </a:r>
            <a:r>
              <a:rPr lang="en-US" dirty="0" smtClean="0"/>
              <a:t> </a:t>
            </a:r>
            <a:r>
              <a:rPr lang="en-US" dirty="0" err="1" smtClean="0"/>
              <a:t>souborech</a:t>
            </a:r>
            <a:r>
              <a:rPr lang="en-US" dirty="0" smtClean="0"/>
              <a:t> </a:t>
            </a:r>
            <a:r>
              <a:rPr lang="en-US" dirty="0" err="1" smtClean="0"/>
              <a:t>smluv</a:t>
            </a:r>
            <a:r>
              <a:rPr lang="en-US" dirty="0" smtClean="0"/>
              <a:t> </a:t>
            </a:r>
            <a:r>
              <a:rPr lang="en-US" dirty="0" err="1" smtClean="0"/>
              <a:t>vystavených</a:t>
            </a:r>
            <a:r>
              <a:rPr lang="en-US" dirty="0" smtClean="0"/>
              <a:t> </a:t>
            </a:r>
            <a:r>
              <a:rPr lang="en-US" dirty="0" err="1" smtClean="0"/>
              <a:t>obdobným</a:t>
            </a:r>
            <a:r>
              <a:rPr lang="en-US" dirty="0" smtClean="0"/>
              <a:t> </a:t>
            </a:r>
            <a:r>
              <a:rPr lang="en-US" dirty="0" err="1" smtClean="0"/>
              <a:t>rizikům</a:t>
            </a:r>
            <a:r>
              <a:rPr lang="en-US" dirty="0" smtClean="0"/>
              <a:t> a </a:t>
            </a:r>
            <a:r>
              <a:rPr lang="en-US" dirty="0" err="1" smtClean="0"/>
              <a:t>spravovaným</a:t>
            </a:r>
            <a:r>
              <a:rPr lang="en-US" dirty="0" smtClean="0"/>
              <a:t> </a:t>
            </a:r>
            <a:r>
              <a:rPr lang="en-US" dirty="0" err="1" smtClean="0"/>
              <a:t>jako</a:t>
            </a:r>
            <a:r>
              <a:rPr lang="en-US" dirty="0" smtClean="0"/>
              <a:t> </a:t>
            </a:r>
            <a:r>
              <a:rPr lang="en-US" dirty="0" err="1" smtClean="0"/>
              <a:t>jediné</a:t>
            </a:r>
            <a:r>
              <a:rPr lang="en-US" dirty="0" smtClean="0"/>
              <a:t> portfolio. </a:t>
            </a:r>
            <a:r>
              <a:rPr lang="en-US" dirty="0" err="1" smtClean="0"/>
              <a:t>Tuto</a:t>
            </a:r>
            <a:r>
              <a:rPr lang="en-US" dirty="0" smtClean="0"/>
              <a:t> </a:t>
            </a:r>
            <a:r>
              <a:rPr lang="en-US" dirty="0" err="1" smtClean="0"/>
              <a:t>segmentaci</a:t>
            </a:r>
            <a:r>
              <a:rPr lang="en-US" dirty="0" smtClean="0"/>
              <a:t> je </a:t>
            </a:r>
            <a:r>
              <a:rPr lang="en-US" dirty="0" err="1" smtClean="0"/>
              <a:t>vhodné</a:t>
            </a:r>
            <a:r>
              <a:rPr lang="en-US" dirty="0" smtClean="0"/>
              <a:t> </a:t>
            </a:r>
            <a:r>
              <a:rPr lang="en-US" dirty="0" err="1" smtClean="0"/>
              <a:t>dodržet</a:t>
            </a:r>
            <a:r>
              <a:rPr lang="en-US" dirty="0" smtClean="0"/>
              <a:t> </a:t>
            </a:r>
            <a:r>
              <a:rPr lang="en-US" dirty="0" err="1" smtClean="0"/>
              <a:t>při</a:t>
            </a:r>
            <a:r>
              <a:rPr lang="en-US" dirty="0" smtClean="0"/>
              <a:t> </a:t>
            </a:r>
            <a:r>
              <a:rPr lang="en-US" dirty="0" err="1" smtClean="0"/>
              <a:t>stanovení</a:t>
            </a:r>
            <a:r>
              <a:rPr lang="en-US" dirty="0" smtClean="0"/>
              <a:t> </a:t>
            </a:r>
            <a:r>
              <a:rPr lang="en-US" dirty="0" err="1" smtClean="0"/>
              <a:t>reálné</a:t>
            </a:r>
            <a:r>
              <a:rPr lang="en-US" dirty="0" smtClean="0"/>
              <a:t> </a:t>
            </a:r>
            <a:r>
              <a:rPr lang="en-US" dirty="0" err="1" smtClean="0"/>
              <a:t>hodnoty</a:t>
            </a:r>
            <a:r>
              <a:rPr lang="en-US" dirty="0" smtClean="0"/>
              <a:t> </a:t>
            </a:r>
            <a:r>
              <a:rPr lang="en-US" dirty="0" err="1" smtClean="0"/>
              <a:t>pojistných</a:t>
            </a:r>
            <a:r>
              <a:rPr lang="en-US" dirty="0" smtClean="0"/>
              <a:t> </a:t>
            </a:r>
            <a:r>
              <a:rPr lang="en-US" dirty="0" err="1" smtClean="0"/>
              <a:t>závazků</a:t>
            </a:r>
            <a:r>
              <a:rPr lang="en-US" dirty="0" smtClean="0"/>
              <a:t>.</a:t>
            </a:r>
          </a:p>
          <a:p>
            <a:r>
              <a:rPr lang="en-US" dirty="0" smtClean="0"/>
              <a:t/>
            </a:r>
            <a:br>
              <a:rPr lang="en-US" dirty="0" smtClean="0"/>
            </a:br>
            <a:r>
              <a:rPr lang="en-US" dirty="0" smtClean="0"/>
              <a:t>2. </a:t>
            </a:r>
            <a:r>
              <a:rPr lang="en-US" dirty="0" err="1" smtClean="0"/>
              <a:t>Ověřování</a:t>
            </a:r>
            <a:r>
              <a:rPr lang="en-US" dirty="0" smtClean="0"/>
              <a:t> </a:t>
            </a:r>
            <a:r>
              <a:rPr lang="en-US" dirty="0" err="1" smtClean="0"/>
              <a:t>postačitelnosti</a:t>
            </a:r>
            <a:r>
              <a:rPr lang="en-US" dirty="0" smtClean="0"/>
              <a:t> </a:t>
            </a:r>
            <a:r>
              <a:rPr lang="en-US" dirty="0" err="1" smtClean="0"/>
              <a:t>rezerv</a:t>
            </a:r>
            <a:endParaRPr lang="en-US" dirty="0" smtClean="0"/>
          </a:p>
          <a:p>
            <a:r>
              <a:rPr lang="en-US" dirty="0" smtClean="0"/>
              <a:t>2.1. </a:t>
            </a:r>
            <a:r>
              <a:rPr lang="en-US" dirty="0" err="1" smtClean="0"/>
              <a:t>Posouzení</a:t>
            </a:r>
            <a:r>
              <a:rPr lang="en-US" dirty="0" smtClean="0"/>
              <a:t> </a:t>
            </a:r>
            <a:r>
              <a:rPr lang="en-US" dirty="0" err="1" smtClean="0"/>
              <a:t>technických</a:t>
            </a:r>
            <a:r>
              <a:rPr lang="en-US" dirty="0" smtClean="0"/>
              <a:t> </a:t>
            </a:r>
            <a:r>
              <a:rPr lang="en-US" dirty="0" err="1" smtClean="0"/>
              <a:t>rezerv</a:t>
            </a:r>
            <a:r>
              <a:rPr lang="en-US" dirty="0" smtClean="0"/>
              <a:t> </a:t>
            </a:r>
            <a:r>
              <a:rPr lang="en-US" dirty="0" err="1" smtClean="0"/>
              <a:t>vychází</a:t>
            </a:r>
            <a:r>
              <a:rPr lang="en-US" dirty="0" smtClean="0"/>
              <a:t> </a:t>
            </a:r>
            <a:r>
              <a:rPr lang="en-US" dirty="0" err="1" smtClean="0"/>
              <a:t>ze</a:t>
            </a:r>
            <a:r>
              <a:rPr lang="en-US" dirty="0" smtClean="0"/>
              <a:t> </a:t>
            </a:r>
            <a:r>
              <a:rPr lang="en-US" dirty="0" err="1" smtClean="0"/>
              <a:t>zásad</a:t>
            </a:r>
            <a:r>
              <a:rPr lang="en-US" dirty="0" smtClean="0"/>
              <a:t> </a:t>
            </a:r>
            <a:r>
              <a:rPr lang="en-US" dirty="0" err="1" smtClean="0"/>
              <a:t>standardu</a:t>
            </a:r>
            <a:r>
              <a:rPr lang="en-US" dirty="0" smtClean="0"/>
              <a:t> IAS 37, </a:t>
            </a:r>
            <a:r>
              <a:rPr lang="en-US" dirty="0" err="1" smtClean="0"/>
              <a:t>podle</a:t>
            </a:r>
            <a:r>
              <a:rPr lang="en-US" dirty="0" smtClean="0"/>
              <a:t> </a:t>
            </a:r>
            <a:r>
              <a:rPr lang="en-US" dirty="0" err="1" smtClean="0"/>
              <a:t>kterých</a:t>
            </a:r>
            <a:r>
              <a:rPr lang="en-US" dirty="0" smtClean="0"/>
              <a:t> je </a:t>
            </a:r>
            <a:r>
              <a:rPr lang="en-US" dirty="0" err="1" smtClean="0"/>
              <a:t>potřebné</a:t>
            </a:r>
            <a:r>
              <a:rPr lang="en-US" dirty="0" smtClean="0"/>
              <a:t>, </a:t>
            </a:r>
            <a:r>
              <a:rPr lang="en-US" dirty="0" err="1" smtClean="0"/>
              <a:t>aby</a:t>
            </a:r>
            <a:r>
              <a:rPr lang="en-US" dirty="0" smtClean="0"/>
              <a:t> </a:t>
            </a:r>
            <a:r>
              <a:rPr lang="en-US" dirty="0" err="1" smtClean="0"/>
              <a:t>podnik</a:t>
            </a:r>
            <a:r>
              <a:rPr lang="en-US" dirty="0" smtClean="0"/>
              <a:t> </a:t>
            </a:r>
            <a:r>
              <a:rPr lang="en-US" dirty="0" err="1" smtClean="0"/>
              <a:t>při</a:t>
            </a:r>
            <a:r>
              <a:rPr lang="en-US" dirty="0" smtClean="0"/>
              <a:t> </a:t>
            </a:r>
            <a:r>
              <a:rPr lang="en-US" dirty="0" err="1" smtClean="0"/>
              <a:t>stanovení</a:t>
            </a:r>
            <a:r>
              <a:rPr lang="en-US" dirty="0" smtClean="0"/>
              <a:t> </a:t>
            </a:r>
            <a:r>
              <a:rPr lang="en-US" dirty="0" err="1" smtClean="0"/>
              <a:t>výše</a:t>
            </a:r>
            <a:r>
              <a:rPr lang="en-US" dirty="0" smtClean="0"/>
              <a:t> </a:t>
            </a:r>
            <a:r>
              <a:rPr lang="en-US" dirty="0" err="1" smtClean="0"/>
              <a:t>rezervy</a:t>
            </a:r>
            <a:endParaRPr lang="en-US" dirty="0" smtClean="0"/>
          </a:p>
          <a:p>
            <a:r>
              <a:rPr lang="en-US" dirty="0" smtClean="0"/>
              <a:t>a) </a:t>
            </a:r>
            <a:r>
              <a:rPr lang="en-US" dirty="0" err="1" smtClean="0"/>
              <a:t>vzal</a:t>
            </a:r>
            <a:r>
              <a:rPr lang="en-US" dirty="0" smtClean="0"/>
              <a:t> v </a:t>
            </a:r>
            <a:r>
              <a:rPr lang="en-US" dirty="0" err="1" smtClean="0"/>
              <a:t>úvahu</a:t>
            </a:r>
            <a:r>
              <a:rPr lang="en-US" dirty="0" smtClean="0"/>
              <a:t> </a:t>
            </a:r>
            <a:r>
              <a:rPr lang="en-US" dirty="0" err="1" smtClean="0"/>
              <a:t>veškerá</a:t>
            </a:r>
            <a:r>
              <a:rPr lang="en-US" dirty="0" smtClean="0"/>
              <a:t> </a:t>
            </a:r>
            <a:r>
              <a:rPr lang="en-US" dirty="0" err="1" smtClean="0"/>
              <a:t>související</a:t>
            </a:r>
            <a:r>
              <a:rPr lang="en-US" dirty="0" smtClean="0"/>
              <a:t> </a:t>
            </a:r>
            <a:r>
              <a:rPr lang="en-US" dirty="0" err="1" smtClean="0"/>
              <a:t>rizika</a:t>
            </a:r>
            <a:r>
              <a:rPr lang="en-US" dirty="0" smtClean="0"/>
              <a:t> a </a:t>
            </a:r>
            <a:r>
              <a:rPr lang="en-US" dirty="0" err="1" smtClean="0"/>
              <a:t>nejistoty</a:t>
            </a:r>
            <a:r>
              <a:rPr lang="en-US" dirty="0" smtClean="0"/>
              <a:t>, </a:t>
            </a:r>
            <a:r>
              <a:rPr lang="en-US" dirty="0" err="1" smtClean="0"/>
              <a:t>aniž</a:t>
            </a:r>
            <a:r>
              <a:rPr lang="en-US" dirty="0" smtClean="0"/>
              <a:t> by </a:t>
            </a:r>
            <a:r>
              <a:rPr lang="en-US" dirty="0" err="1" smtClean="0"/>
              <a:t>vytvořil</a:t>
            </a:r>
            <a:r>
              <a:rPr lang="en-US" dirty="0" smtClean="0"/>
              <a:t> </a:t>
            </a:r>
            <a:r>
              <a:rPr lang="en-US" dirty="0" err="1" smtClean="0"/>
              <a:t>rezervu</a:t>
            </a:r>
            <a:r>
              <a:rPr lang="en-US" dirty="0" smtClean="0"/>
              <a:t> v </a:t>
            </a:r>
            <a:r>
              <a:rPr lang="en-US" dirty="0" err="1" smtClean="0"/>
              <a:t>nadměrné</a:t>
            </a:r>
            <a:r>
              <a:rPr lang="en-US" dirty="0" smtClean="0"/>
              <a:t> </a:t>
            </a:r>
            <a:r>
              <a:rPr lang="en-US" dirty="0" err="1" smtClean="0"/>
              <a:t>výši</a:t>
            </a:r>
            <a:r>
              <a:rPr lang="en-US" dirty="0" smtClean="0"/>
              <a:t>;</a:t>
            </a:r>
          </a:p>
          <a:p>
            <a:r>
              <a:rPr lang="en-US" dirty="0" smtClean="0"/>
              <a:t>b) </a:t>
            </a:r>
            <a:r>
              <a:rPr lang="en-US" dirty="0" err="1" smtClean="0"/>
              <a:t>upravil</a:t>
            </a:r>
            <a:r>
              <a:rPr lang="en-US" dirty="0" smtClean="0"/>
              <a:t> </a:t>
            </a:r>
            <a:r>
              <a:rPr lang="en-US" dirty="0" err="1" smtClean="0"/>
              <a:t>závazek</a:t>
            </a:r>
            <a:r>
              <a:rPr lang="en-US" dirty="0" smtClean="0"/>
              <a:t> s </a:t>
            </a:r>
            <a:r>
              <a:rPr lang="en-US" dirty="0" err="1" smtClean="0"/>
              <a:t>použitím</a:t>
            </a:r>
            <a:r>
              <a:rPr lang="en-US" dirty="0" smtClean="0"/>
              <a:t> </a:t>
            </a:r>
            <a:r>
              <a:rPr lang="en-US" dirty="0" err="1" smtClean="0"/>
              <a:t>diskontní</a:t>
            </a:r>
            <a:r>
              <a:rPr lang="en-US" dirty="0" smtClean="0"/>
              <a:t> </a:t>
            </a:r>
            <a:r>
              <a:rPr lang="en-US" dirty="0" err="1" smtClean="0"/>
              <a:t>sazby</a:t>
            </a:r>
            <a:r>
              <a:rPr lang="en-US" dirty="0" smtClean="0"/>
              <a:t> </a:t>
            </a:r>
            <a:r>
              <a:rPr lang="en-US" dirty="0" err="1" smtClean="0"/>
              <a:t>odpovídající</a:t>
            </a:r>
            <a:r>
              <a:rPr lang="en-US" dirty="0" smtClean="0"/>
              <a:t> </a:t>
            </a:r>
            <a:r>
              <a:rPr lang="en-US" dirty="0" err="1" smtClean="0"/>
              <a:t>aktuálnímu</a:t>
            </a:r>
            <a:r>
              <a:rPr lang="en-US" dirty="0" smtClean="0"/>
              <a:t> </a:t>
            </a:r>
            <a:r>
              <a:rPr lang="en-US" dirty="0" err="1" smtClean="0"/>
              <a:t>tržnímu</a:t>
            </a:r>
            <a:r>
              <a:rPr lang="en-US" dirty="0" smtClean="0"/>
              <a:t> </a:t>
            </a:r>
            <a:r>
              <a:rPr lang="en-US" dirty="0" err="1" smtClean="0"/>
              <a:t>ocenění</a:t>
            </a:r>
            <a:r>
              <a:rPr lang="en-US" dirty="0" smtClean="0"/>
              <a:t> </a:t>
            </a:r>
            <a:r>
              <a:rPr lang="en-US" dirty="0" err="1" smtClean="0"/>
              <a:t>hodnoty</a:t>
            </a:r>
            <a:r>
              <a:rPr lang="en-US" dirty="0" smtClean="0"/>
              <a:t> </a:t>
            </a:r>
            <a:r>
              <a:rPr lang="en-US" dirty="0" err="1" smtClean="0"/>
              <a:t>peněz</a:t>
            </a:r>
            <a:r>
              <a:rPr lang="en-US" dirty="0" smtClean="0"/>
              <a:t>;</a:t>
            </a:r>
          </a:p>
          <a:p>
            <a:r>
              <a:rPr lang="en-US" dirty="0" smtClean="0"/>
              <a:t>c) </a:t>
            </a:r>
            <a:r>
              <a:rPr lang="en-US" dirty="0" err="1" smtClean="0"/>
              <a:t>vzal</a:t>
            </a:r>
            <a:r>
              <a:rPr lang="en-US" dirty="0" smtClean="0"/>
              <a:t> v </a:t>
            </a:r>
            <a:r>
              <a:rPr lang="en-US" dirty="0" err="1" smtClean="0"/>
              <a:t>úvahu</a:t>
            </a:r>
            <a:r>
              <a:rPr lang="en-US" dirty="0" smtClean="0"/>
              <a:t> </a:t>
            </a:r>
            <a:r>
              <a:rPr lang="en-US" dirty="0" err="1" smtClean="0"/>
              <a:t>budoucí</a:t>
            </a:r>
            <a:r>
              <a:rPr lang="en-US" dirty="0" smtClean="0"/>
              <a:t> </a:t>
            </a:r>
            <a:r>
              <a:rPr lang="en-US" dirty="0" err="1" smtClean="0"/>
              <a:t>události</a:t>
            </a:r>
            <a:r>
              <a:rPr lang="en-US" dirty="0" smtClean="0"/>
              <a:t>, </a:t>
            </a:r>
            <a:r>
              <a:rPr lang="en-US" dirty="0" err="1" smtClean="0"/>
              <a:t>například</a:t>
            </a:r>
            <a:r>
              <a:rPr lang="en-US" dirty="0" smtClean="0"/>
              <a:t> </a:t>
            </a:r>
            <a:r>
              <a:rPr lang="en-US" dirty="0" err="1" smtClean="0"/>
              <a:t>legislativní</a:t>
            </a:r>
            <a:r>
              <a:rPr lang="en-US" dirty="0" smtClean="0"/>
              <a:t> </a:t>
            </a:r>
            <a:r>
              <a:rPr lang="en-US" dirty="0" err="1" smtClean="0"/>
              <a:t>změny</a:t>
            </a:r>
            <a:r>
              <a:rPr lang="en-US" dirty="0" smtClean="0"/>
              <a:t>, </a:t>
            </a:r>
            <a:r>
              <a:rPr lang="en-US" dirty="0" err="1" smtClean="0"/>
              <a:t>pokud</a:t>
            </a:r>
            <a:r>
              <a:rPr lang="en-US" dirty="0" smtClean="0"/>
              <a:t> </a:t>
            </a:r>
            <a:r>
              <a:rPr lang="en-US" dirty="0" err="1" smtClean="0"/>
              <a:t>existují</a:t>
            </a:r>
            <a:r>
              <a:rPr lang="en-US" dirty="0" smtClean="0"/>
              <a:t> </a:t>
            </a:r>
            <a:r>
              <a:rPr lang="en-US" dirty="0" err="1" smtClean="0"/>
              <a:t>dostatečně</a:t>
            </a:r>
            <a:r>
              <a:rPr lang="en-US" dirty="0" smtClean="0"/>
              <a:t> </a:t>
            </a:r>
            <a:r>
              <a:rPr lang="en-US" dirty="0" err="1" smtClean="0"/>
              <a:t>objektivní</a:t>
            </a:r>
            <a:r>
              <a:rPr lang="en-US" dirty="0" smtClean="0"/>
              <a:t> </a:t>
            </a:r>
            <a:r>
              <a:rPr lang="en-US" dirty="0" err="1" smtClean="0"/>
              <a:t>důkazy</a:t>
            </a:r>
            <a:r>
              <a:rPr lang="en-US" dirty="0" smtClean="0"/>
              <a:t> </a:t>
            </a:r>
            <a:r>
              <a:rPr lang="en-US" dirty="0" err="1" smtClean="0"/>
              <a:t>jejich</a:t>
            </a:r>
            <a:r>
              <a:rPr lang="en-US" dirty="0" smtClean="0"/>
              <a:t> </a:t>
            </a:r>
            <a:r>
              <a:rPr lang="en-US" dirty="0" err="1" smtClean="0"/>
              <a:t>uskutečnění</a:t>
            </a:r>
            <a:r>
              <a:rPr lang="en-US" dirty="0" smtClean="0"/>
              <a:t>.</a:t>
            </a:r>
          </a:p>
          <a:p>
            <a:r>
              <a:rPr lang="en-US" dirty="0" err="1" smtClean="0"/>
              <a:t>Pokud</a:t>
            </a:r>
            <a:r>
              <a:rPr lang="en-US" dirty="0" smtClean="0"/>
              <a:t> </a:t>
            </a:r>
            <a:r>
              <a:rPr lang="en-US" dirty="0" err="1" smtClean="0"/>
              <a:t>podnik</a:t>
            </a:r>
            <a:r>
              <a:rPr lang="en-US" dirty="0" smtClean="0"/>
              <a:t> </a:t>
            </a:r>
            <a:r>
              <a:rPr lang="en-US" dirty="0" err="1" smtClean="0"/>
              <a:t>očekává</a:t>
            </a:r>
            <a:r>
              <a:rPr lang="en-US" dirty="0" smtClean="0"/>
              <a:t>, </a:t>
            </a:r>
            <a:r>
              <a:rPr lang="en-US" dirty="0" err="1" smtClean="0"/>
              <a:t>že</a:t>
            </a:r>
            <a:r>
              <a:rPr lang="en-US" dirty="0" smtClean="0"/>
              <a:t> </a:t>
            </a:r>
            <a:r>
              <a:rPr lang="en-US" dirty="0" err="1" smtClean="0"/>
              <a:t>obdrží</a:t>
            </a:r>
            <a:r>
              <a:rPr lang="en-US" dirty="0" smtClean="0"/>
              <a:t> </a:t>
            </a:r>
            <a:r>
              <a:rPr lang="en-US" dirty="0" err="1" smtClean="0"/>
              <a:t>náhradu</a:t>
            </a:r>
            <a:r>
              <a:rPr lang="en-US" dirty="0" smtClean="0"/>
              <a:t> </a:t>
            </a:r>
            <a:r>
              <a:rPr lang="en-US" dirty="0" err="1" smtClean="0"/>
              <a:t>všech</a:t>
            </a:r>
            <a:r>
              <a:rPr lang="en-US" dirty="0" smtClean="0"/>
              <a:t> </a:t>
            </a:r>
            <a:r>
              <a:rPr lang="en-US" dirty="0" err="1" smtClean="0"/>
              <a:t>nebo</a:t>
            </a:r>
            <a:r>
              <a:rPr lang="en-US" dirty="0" smtClean="0"/>
              <a:t> </a:t>
            </a:r>
            <a:r>
              <a:rPr lang="en-US" dirty="0" err="1" smtClean="0"/>
              <a:t>části</a:t>
            </a:r>
            <a:r>
              <a:rPr lang="en-US" dirty="0" smtClean="0"/>
              <a:t> </a:t>
            </a:r>
            <a:r>
              <a:rPr lang="en-US" dirty="0" err="1" smtClean="0"/>
              <a:t>výdajů</a:t>
            </a:r>
            <a:r>
              <a:rPr lang="en-US" dirty="0" smtClean="0"/>
              <a:t>, </a:t>
            </a:r>
            <a:r>
              <a:rPr lang="en-US" dirty="0" err="1" smtClean="0"/>
              <a:t>zde</a:t>
            </a:r>
            <a:r>
              <a:rPr lang="en-US" dirty="0" smtClean="0"/>
              <a:t> </a:t>
            </a:r>
            <a:r>
              <a:rPr lang="en-US" dirty="0" err="1" smtClean="0"/>
              <a:t>nejčastěji</a:t>
            </a:r>
            <a:r>
              <a:rPr lang="en-US" dirty="0" smtClean="0"/>
              <a:t> </a:t>
            </a:r>
            <a:r>
              <a:rPr lang="en-US" dirty="0" err="1" smtClean="0"/>
              <a:t>na</a:t>
            </a:r>
            <a:r>
              <a:rPr lang="en-US" dirty="0" smtClean="0"/>
              <a:t> </a:t>
            </a:r>
            <a:r>
              <a:rPr lang="en-US" dirty="0" err="1" smtClean="0"/>
              <a:t>základě</a:t>
            </a:r>
            <a:r>
              <a:rPr lang="en-US" dirty="0" smtClean="0"/>
              <a:t> </a:t>
            </a:r>
            <a:r>
              <a:rPr lang="en-US" dirty="0" err="1" smtClean="0"/>
              <a:t>zajistné</a:t>
            </a:r>
            <a:r>
              <a:rPr lang="en-US" dirty="0" smtClean="0"/>
              <a:t> </a:t>
            </a:r>
            <a:r>
              <a:rPr lang="en-US" dirty="0" err="1" smtClean="0"/>
              <a:t>smlouvy</a:t>
            </a:r>
            <a:r>
              <a:rPr lang="en-US" dirty="0" smtClean="0"/>
              <a:t>, </a:t>
            </a:r>
            <a:r>
              <a:rPr lang="en-US" dirty="0" err="1" smtClean="0"/>
              <a:t>má</a:t>
            </a:r>
            <a:r>
              <a:rPr lang="en-US" dirty="0" smtClean="0"/>
              <a:t> </a:t>
            </a:r>
            <a:r>
              <a:rPr lang="en-US" dirty="0" err="1" smtClean="0"/>
              <a:t>zaúčtovat</a:t>
            </a:r>
            <a:r>
              <a:rPr lang="en-US" dirty="0" smtClean="0"/>
              <a:t> </a:t>
            </a:r>
            <a:r>
              <a:rPr lang="en-US" dirty="0" err="1" smtClean="0"/>
              <a:t>tuto</a:t>
            </a:r>
            <a:r>
              <a:rPr lang="en-US" dirty="0" smtClean="0"/>
              <a:t> </a:t>
            </a:r>
            <a:r>
              <a:rPr lang="en-US" dirty="0" err="1" smtClean="0"/>
              <a:t>náhradu</a:t>
            </a:r>
            <a:r>
              <a:rPr lang="en-US" dirty="0" smtClean="0"/>
              <a:t>, je-li </a:t>
            </a:r>
            <a:r>
              <a:rPr lang="en-US" dirty="0" err="1" smtClean="0"/>
              <a:t>dostatečně</a:t>
            </a:r>
            <a:r>
              <a:rPr lang="en-US" dirty="0" smtClean="0"/>
              <a:t> </a:t>
            </a:r>
            <a:r>
              <a:rPr lang="en-US" dirty="0" err="1" smtClean="0"/>
              <a:t>jistá</a:t>
            </a:r>
            <a:r>
              <a:rPr lang="en-US" dirty="0" smtClean="0"/>
              <a:t>. </a:t>
            </a:r>
          </a:p>
          <a:p>
            <a:r>
              <a:rPr lang="en-US" dirty="0" smtClean="0"/>
              <a:t> </a:t>
            </a:r>
          </a:p>
          <a:p>
            <a:r>
              <a:rPr lang="en-US" dirty="0" smtClean="0"/>
              <a:t>2.2. </a:t>
            </a:r>
            <a:r>
              <a:rPr lang="en-US" dirty="0" err="1" smtClean="0"/>
              <a:t>Při</a:t>
            </a:r>
            <a:r>
              <a:rPr lang="en-US" dirty="0" smtClean="0"/>
              <a:t> </a:t>
            </a:r>
            <a:r>
              <a:rPr lang="en-US" dirty="0" err="1" smtClean="0"/>
              <a:t>výpočtech</a:t>
            </a:r>
            <a:r>
              <a:rPr lang="en-US" dirty="0" smtClean="0"/>
              <a:t> </a:t>
            </a:r>
            <a:r>
              <a:rPr lang="en-US" dirty="0" err="1" smtClean="0"/>
              <a:t>potřebné</a:t>
            </a:r>
            <a:r>
              <a:rPr lang="en-US" dirty="0" smtClean="0"/>
              <a:t> </a:t>
            </a:r>
            <a:r>
              <a:rPr lang="en-US" dirty="0" err="1" smtClean="0"/>
              <a:t>výše</a:t>
            </a:r>
            <a:r>
              <a:rPr lang="en-US" dirty="0" smtClean="0"/>
              <a:t> </a:t>
            </a:r>
            <a:r>
              <a:rPr lang="en-US" dirty="0" err="1" smtClean="0"/>
              <a:t>rezerv</a:t>
            </a:r>
            <a:r>
              <a:rPr lang="en-US" dirty="0" smtClean="0"/>
              <a:t> se </a:t>
            </a:r>
            <a:r>
              <a:rPr lang="en-US" dirty="0" err="1" smtClean="0"/>
              <a:t>užívají</a:t>
            </a:r>
            <a:r>
              <a:rPr lang="en-US" dirty="0" smtClean="0"/>
              <a:t> </a:t>
            </a:r>
            <a:r>
              <a:rPr lang="en-US" dirty="0" err="1" smtClean="0"/>
              <a:t>zpravidla</a:t>
            </a:r>
            <a:r>
              <a:rPr lang="en-US" dirty="0" smtClean="0"/>
              <a:t> </a:t>
            </a:r>
            <a:r>
              <a:rPr lang="en-US" dirty="0" err="1" smtClean="0"/>
              <a:t>metody</a:t>
            </a:r>
            <a:r>
              <a:rPr lang="en-US" dirty="0" smtClean="0"/>
              <a:t> </a:t>
            </a:r>
            <a:r>
              <a:rPr lang="en-US" dirty="0" err="1" smtClean="0"/>
              <a:t>uvedené</a:t>
            </a:r>
            <a:r>
              <a:rPr lang="en-US" dirty="0" smtClean="0"/>
              <a:t> v </a:t>
            </a:r>
            <a:r>
              <a:rPr lang="en-US" dirty="0" err="1" smtClean="0"/>
              <a:t>příslušných</a:t>
            </a:r>
            <a:r>
              <a:rPr lang="en-US" dirty="0" smtClean="0"/>
              <a:t> </a:t>
            </a:r>
            <a:r>
              <a:rPr lang="en-US" dirty="0" err="1" smtClean="0"/>
              <a:t>interních</a:t>
            </a:r>
            <a:r>
              <a:rPr lang="en-US" dirty="0" smtClean="0"/>
              <a:t> </a:t>
            </a:r>
            <a:r>
              <a:rPr lang="en-US" dirty="0" err="1" smtClean="0"/>
              <a:t>směrnicích</a:t>
            </a:r>
            <a:r>
              <a:rPr lang="en-US" dirty="0" smtClean="0"/>
              <a:t> pro </a:t>
            </a:r>
            <a:r>
              <a:rPr lang="en-US" dirty="0" err="1" smtClean="0"/>
              <a:t>tvorbu</a:t>
            </a:r>
            <a:r>
              <a:rPr lang="en-US" dirty="0" smtClean="0"/>
              <a:t> </a:t>
            </a:r>
            <a:r>
              <a:rPr lang="en-US" dirty="0" err="1" smtClean="0"/>
              <a:t>technických</a:t>
            </a:r>
            <a:r>
              <a:rPr lang="en-US" dirty="0" smtClean="0"/>
              <a:t> </a:t>
            </a:r>
            <a:r>
              <a:rPr lang="en-US" dirty="0" err="1" smtClean="0"/>
              <a:t>rezerv</a:t>
            </a:r>
            <a:r>
              <a:rPr lang="en-US" dirty="0" smtClean="0"/>
              <a:t> </a:t>
            </a:r>
            <a:r>
              <a:rPr lang="en-US" dirty="0" err="1" smtClean="0"/>
              <a:t>pojišťovny</a:t>
            </a:r>
            <a:r>
              <a:rPr lang="en-US" dirty="0" smtClean="0"/>
              <a:t> </a:t>
            </a:r>
            <a:r>
              <a:rPr lang="en-US" dirty="0" err="1" smtClean="0"/>
              <a:t>při</a:t>
            </a:r>
            <a:r>
              <a:rPr lang="en-US" dirty="0" smtClean="0"/>
              <a:t> </a:t>
            </a:r>
            <a:r>
              <a:rPr lang="en-US" dirty="0" err="1" smtClean="0"/>
              <a:t>účetní</a:t>
            </a:r>
            <a:r>
              <a:rPr lang="en-US" dirty="0" smtClean="0"/>
              <a:t> </a:t>
            </a:r>
            <a:r>
              <a:rPr lang="en-US" dirty="0" err="1" smtClean="0"/>
              <a:t>závěrce</a:t>
            </a:r>
            <a:r>
              <a:rPr lang="en-US" dirty="0" smtClean="0"/>
              <a:t> </a:t>
            </a:r>
            <a:r>
              <a:rPr lang="en-US" dirty="0" err="1" smtClean="0"/>
              <a:t>na</a:t>
            </a:r>
            <a:r>
              <a:rPr lang="en-US" dirty="0" smtClean="0"/>
              <a:t> </a:t>
            </a:r>
            <a:r>
              <a:rPr lang="en-US" dirty="0" err="1" smtClean="0"/>
              <a:t>konci</a:t>
            </a:r>
            <a:r>
              <a:rPr lang="en-US" dirty="0" smtClean="0"/>
              <a:t> </a:t>
            </a:r>
            <a:r>
              <a:rPr lang="en-US" dirty="0" err="1" smtClean="0"/>
              <a:t>účetního</a:t>
            </a:r>
            <a:r>
              <a:rPr lang="en-US" dirty="0" smtClean="0"/>
              <a:t> </a:t>
            </a:r>
            <a:r>
              <a:rPr lang="en-US" dirty="0" err="1" smtClean="0"/>
              <a:t>období</a:t>
            </a:r>
            <a:r>
              <a:rPr lang="en-US" dirty="0" smtClean="0"/>
              <a:t>. </a:t>
            </a:r>
            <a:r>
              <a:rPr lang="en-US" dirty="0" err="1" smtClean="0"/>
              <a:t>Přitom</a:t>
            </a:r>
            <a:r>
              <a:rPr lang="en-US" dirty="0" smtClean="0"/>
              <a:t> je </a:t>
            </a:r>
            <a:r>
              <a:rPr lang="en-US" dirty="0" err="1" smtClean="0"/>
              <a:t>zejména</a:t>
            </a:r>
            <a:r>
              <a:rPr lang="en-US" dirty="0" smtClean="0"/>
              <a:t> </a:t>
            </a:r>
            <a:r>
              <a:rPr lang="en-US" dirty="0" err="1" smtClean="0"/>
              <a:t>nutné</a:t>
            </a:r>
            <a:r>
              <a:rPr lang="en-US" dirty="0" smtClean="0"/>
              <a:t> </a:t>
            </a:r>
            <a:r>
              <a:rPr lang="en-US" dirty="0" err="1" smtClean="0"/>
              <a:t>dohlédnout</a:t>
            </a:r>
            <a:r>
              <a:rPr lang="en-US" dirty="0" smtClean="0"/>
              <a:t>, </a:t>
            </a:r>
            <a:r>
              <a:rPr lang="en-US" dirty="0" err="1" smtClean="0"/>
              <a:t>aby</a:t>
            </a:r>
            <a:r>
              <a:rPr lang="en-US" dirty="0" smtClean="0"/>
              <a:t> </a:t>
            </a:r>
            <a:r>
              <a:rPr lang="en-US" dirty="0" err="1" smtClean="0"/>
              <a:t>užité</a:t>
            </a:r>
            <a:r>
              <a:rPr lang="en-US" dirty="0" smtClean="0"/>
              <a:t> </a:t>
            </a:r>
            <a:r>
              <a:rPr lang="en-US" dirty="0" err="1" smtClean="0"/>
              <a:t>početní</a:t>
            </a:r>
            <a:r>
              <a:rPr lang="en-US" dirty="0" smtClean="0"/>
              <a:t> </a:t>
            </a:r>
            <a:r>
              <a:rPr lang="en-US" dirty="0" err="1" smtClean="0"/>
              <a:t>podklady</a:t>
            </a:r>
            <a:r>
              <a:rPr lang="en-US" dirty="0" smtClean="0"/>
              <a:t> </a:t>
            </a:r>
            <a:r>
              <a:rPr lang="en-US" dirty="0" err="1" smtClean="0"/>
              <a:t>odpovídaly</a:t>
            </a:r>
            <a:r>
              <a:rPr lang="en-US" dirty="0" smtClean="0"/>
              <a:t> </a:t>
            </a:r>
            <a:r>
              <a:rPr lang="en-US" dirty="0" err="1" smtClean="0"/>
              <a:t>nejlepší</a:t>
            </a:r>
            <a:r>
              <a:rPr lang="en-US" dirty="0" smtClean="0"/>
              <a:t> </a:t>
            </a:r>
            <a:r>
              <a:rPr lang="en-US" dirty="0" err="1" smtClean="0"/>
              <a:t>predikci</a:t>
            </a:r>
            <a:r>
              <a:rPr lang="en-US" dirty="0" smtClean="0"/>
              <a:t> </a:t>
            </a:r>
            <a:r>
              <a:rPr lang="en-US" dirty="0" err="1" smtClean="0"/>
              <a:t>budoucího</a:t>
            </a:r>
            <a:r>
              <a:rPr lang="en-US" dirty="0" smtClean="0"/>
              <a:t> </a:t>
            </a:r>
            <a:r>
              <a:rPr lang="en-US" dirty="0" err="1" smtClean="0"/>
              <a:t>vývoje</a:t>
            </a:r>
            <a:r>
              <a:rPr lang="en-US" dirty="0" smtClean="0"/>
              <a:t> </a:t>
            </a:r>
            <a:r>
              <a:rPr lang="en-US" dirty="0" err="1" smtClean="0"/>
              <a:t>škod</a:t>
            </a:r>
            <a:r>
              <a:rPr lang="en-US" dirty="0" smtClean="0"/>
              <a:t> (</a:t>
            </a:r>
            <a:r>
              <a:rPr lang="en-US" dirty="0" err="1" smtClean="0"/>
              <a:t>viz</a:t>
            </a:r>
            <a:r>
              <a:rPr lang="en-US" dirty="0" smtClean="0"/>
              <a:t> </a:t>
            </a:r>
            <a:r>
              <a:rPr lang="en-US" dirty="0" err="1" smtClean="0"/>
              <a:t>písm.a</a:t>
            </a:r>
            <a:r>
              <a:rPr lang="en-US" dirty="0" smtClean="0"/>
              <a:t>) v </a:t>
            </a:r>
            <a:r>
              <a:rPr lang="en-US" dirty="0" err="1" smtClean="0"/>
              <a:t>bodě</a:t>
            </a:r>
            <a:r>
              <a:rPr lang="en-US" dirty="0" smtClean="0"/>
              <a:t> 2.1.). </a:t>
            </a:r>
            <a:r>
              <a:rPr lang="en-US" dirty="0" err="1" smtClean="0"/>
              <a:t>Postačitelnost</a:t>
            </a:r>
            <a:r>
              <a:rPr lang="en-US" dirty="0" smtClean="0"/>
              <a:t> </a:t>
            </a:r>
            <a:r>
              <a:rPr lang="en-US" dirty="0" err="1" smtClean="0"/>
              <a:t>rezerv</a:t>
            </a:r>
            <a:r>
              <a:rPr lang="en-US" dirty="0" smtClean="0"/>
              <a:t> </a:t>
            </a:r>
            <a:r>
              <a:rPr lang="en-US" dirty="0" err="1" smtClean="0"/>
              <a:t>vedených</a:t>
            </a:r>
            <a:r>
              <a:rPr lang="en-US" dirty="0" smtClean="0"/>
              <a:t> </a:t>
            </a:r>
            <a:r>
              <a:rPr lang="en-US" dirty="0" err="1" smtClean="0"/>
              <a:t>na</a:t>
            </a:r>
            <a:r>
              <a:rPr lang="en-US" dirty="0" smtClean="0"/>
              <a:t> </a:t>
            </a:r>
            <a:r>
              <a:rPr lang="en-US" dirty="0" err="1" smtClean="0"/>
              <a:t>způsob</a:t>
            </a:r>
            <a:r>
              <a:rPr lang="en-US" dirty="0" smtClean="0"/>
              <a:t> </a:t>
            </a:r>
            <a:r>
              <a:rPr lang="en-US" dirty="0" err="1" smtClean="0"/>
              <a:t>životního</a:t>
            </a:r>
            <a:r>
              <a:rPr lang="en-US" dirty="0" smtClean="0"/>
              <a:t> </a:t>
            </a:r>
            <a:r>
              <a:rPr lang="en-US" dirty="0" err="1" smtClean="0"/>
              <a:t>pojištění</a:t>
            </a:r>
            <a:r>
              <a:rPr lang="en-US" dirty="0" smtClean="0"/>
              <a:t> (</a:t>
            </a:r>
            <a:r>
              <a:rPr lang="en-US" dirty="0" err="1" smtClean="0"/>
              <a:t>např</a:t>
            </a:r>
            <a:r>
              <a:rPr lang="en-US" dirty="0" smtClean="0"/>
              <a:t>. </a:t>
            </a:r>
            <a:r>
              <a:rPr lang="en-US" dirty="0" err="1" smtClean="0"/>
              <a:t>renty</a:t>
            </a:r>
            <a:r>
              <a:rPr lang="en-US" dirty="0" smtClean="0"/>
              <a:t>, </a:t>
            </a:r>
            <a:r>
              <a:rPr lang="en-US" dirty="0" err="1" smtClean="0"/>
              <a:t>soukromé</a:t>
            </a:r>
            <a:r>
              <a:rPr lang="en-US" dirty="0" smtClean="0"/>
              <a:t> </a:t>
            </a:r>
            <a:r>
              <a:rPr lang="en-US" dirty="0" err="1" smtClean="0"/>
              <a:t>zdravotní</a:t>
            </a:r>
            <a:r>
              <a:rPr lang="en-US" dirty="0" smtClean="0"/>
              <a:t> </a:t>
            </a:r>
            <a:r>
              <a:rPr lang="en-US" dirty="0" err="1" smtClean="0"/>
              <a:t>pojištění</a:t>
            </a:r>
            <a:r>
              <a:rPr lang="en-US" dirty="0" smtClean="0"/>
              <a:t>) se </a:t>
            </a:r>
            <a:r>
              <a:rPr lang="en-US" dirty="0" err="1" smtClean="0"/>
              <a:t>ověřuje</a:t>
            </a:r>
            <a:r>
              <a:rPr lang="en-US" dirty="0" smtClean="0"/>
              <a:t> s </a:t>
            </a:r>
            <a:r>
              <a:rPr lang="en-US" dirty="0" err="1" smtClean="0"/>
              <a:t>přiměřeným</a:t>
            </a:r>
            <a:r>
              <a:rPr lang="en-US" dirty="0" smtClean="0"/>
              <a:t> </a:t>
            </a:r>
            <a:r>
              <a:rPr lang="en-US" dirty="0" err="1" smtClean="0"/>
              <a:t>využitím</a:t>
            </a:r>
            <a:r>
              <a:rPr lang="en-US" dirty="0" smtClean="0"/>
              <a:t> </a:t>
            </a:r>
            <a:r>
              <a:rPr lang="en-US" dirty="0" err="1" smtClean="0"/>
              <a:t>odborné</a:t>
            </a:r>
            <a:r>
              <a:rPr lang="en-US" dirty="0" smtClean="0"/>
              <a:t> </a:t>
            </a:r>
            <a:r>
              <a:rPr lang="en-US" dirty="0" err="1" smtClean="0"/>
              <a:t>směrnice</a:t>
            </a:r>
            <a:r>
              <a:rPr lang="en-US" dirty="0" smtClean="0"/>
              <a:t> č. 3.</a:t>
            </a:r>
          </a:p>
          <a:p>
            <a:r>
              <a:rPr lang="en-US" dirty="0" smtClean="0"/>
              <a:t/>
            </a:r>
            <a:br>
              <a:rPr lang="en-US" dirty="0" smtClean="0"/>
            </a:br>
            <a:r>
              <a:rPr lang="en-US" dirty="0" smtClean="0"/>
              <a:t>2.3. V </a:t>
            </a:r>
            <a:r>
              <a:rPr lang="en-US" dirty="0" err="1" smtClean="0"/>
              <a:t>souladu</a:t>
            </a:r>
            <a:r>
              <a:rPr lang="en-US" dirty="0" smtClean="0"/>
              <a:t> se </a:t>
            </a:r>
            <a:r>
              <a:rPr lang="en-US" dirty="0" err="1" smtClean="0"/>
              <a:t>současnou</a:t>
            </a:r>
            <a:r>
              <a:rPr lang="en-US" dirty="0" smtClean="0"/>
              <a:t> </a:t>
            </a:r>
            <a:r>
              <a:rPr lang="en-US" dirty="0" err="1" smtClean="0"/>
              <a:t>praxí</a:t>
            </a:r>
            <a:r>
              <a:rPr lang="en-US" dirty="0" smtClean="0"/>
              <a:t> </a:t>
            </a:r>
            <a:r>
              <a:rPr lang="en-US" dirty="0" err="1" smtClean="0"/>
              <a:t>lze</a:t>
            </a:r>
            <a:r>
              <a:rPr lang="en-US" dirty="0" smtClean="0"/>
              <a:t> </a:t>
            </a:r>
            <a:r>
              <a:rPr lang="en-US" dirty="0" err="1" smtClean="0"/>
              <a:t>připustit</a:t>
            </a:r>
            <a:r>
              <a:rPr lang="en-US" dirty="0" smtClean="0"/>
              <a:t>, </a:t>
            </a:r>
            <a:r>
              <a:rPr lang="en-US" dirty="0" err="1" smtClean="0"/>
              <a:t>že</a:t>
            </a:r>
            <a:r>
              <a:rPr lang="en-US" dirty="0" smtClean="0"/>
              <a:t> </a:t>
            </a:r>
            <a:r>
              <a:rPr lang="en-US" dirty="0" err="1" smtClean="0"/>
              <a:t>dostatečná</a:t>
            </a:r>
            <a:r>
              <a:rPr lang="en-US" dirty="0" smtClean="0"/>
              <a:t> </a:t>
            </a:r>
            <a:r>
              <a:rPr lang="en-US" i="1" dirty="0" err="1" smtClean="0"/>
              <a:t>marže</a:t>
            </a:r>
            <a:r>
              <a:rPr lang="en-US" i="1" dirty="0" smtClean="0"/>
              <a:t> </a:t>
            </a:r>
            <a:r>
              <a:rPr lang="en-US" i="1" dirty="0" err="1" smtClean="0"/>
              <a:t>na</a:t>
            </a:r>
            <a:r>
              <a:rPr lang="en-US" i="1" dirty="0" smtClean="0"/>
              <a:t> </a:t>
            </a:r>
            <a:r>
              <a:rPr lang="en-US" i="1" dirty="0" err="1" smtClean="0"/>
              <a:t>riziko</a:t>
            </a:r>
            <a:r>
              <a:rPr lang="en-US" dirty="0" smtClean="0"/>
              <a:t> </a:t>
            </a:r>
            <a:r>
              <a:rPr lang="en-US" i="1" dirty="0" smtClean="0"/>
              <a:t>a </a:t>
            </a:r>
            <a:r>
              <a:rPr lang="en-US" i="1" dirty="0" err="1" smtClean="0"/>
              <a:t>neurčitost</a:t>
            </a:r>
            <a:r>
              <a:rPr lang="en-US" dirty="0" smtClean="0"/>
              <a:t> </a:t>
            </a:r>
            <a:r>
              <a:rPr lang="en-US" dirty="0" err="1" smtClean="0"/>
              <a:t>zahrnutá</a:t>
            </a:r>
            <a:r>
              <a:rPr lang="en-US" dirty="0" smtClean="0"/>
              <a:t> v </a:t>
            </a:r>
            <a:r>
              <a:rPr lang="en-US" dirty="0" err="1" smtClean="0"/>
              <a:t>rezervě</a:t>
            </a:r>
            <a:r>
              <a:rPr lang="en-US" dirty="0" smtClean="0"/>
              <a:t> </a:t>
            </a:r>
            <a:r>
              <a:rPr lang="en-US" dirty="0" err="1" smtClean="0"/>
              <a:t>vzniká</a:t>
            </a:r>
            <a:r>
              <a:rPr lang="en-US" dirty="0" smtClean="0"/>
              <a:t> </a:t>
            </a:r>
            <a:r>
              <a:rPr lang="en-US" dirty="0" err="1" smtClean="0"/>
              <a:t>nediskontováním</a:t>
            </a:r>
            <a:r>
              <a:rPr lang="en-US" dirty="0" smtClean="0"/>
              <a:t> </a:t>
            </a:r>
            <a:r>
              <a:rPr lang="en-US" dirty="0" err="1" smtClean="0"/>
              <a:t>očekávaných</a:t>
            </a:r>
            <a:r>
              <a:rPr lang="en-US" dirty="0" smtClean="0"/>
              <a:t> </a:t>
            </a:r>
            <a:r>
              <a:rPr lang="en-US" dirty="0" err="1" smtClean="0"/>
              <a:t>peněžních</a:t>
            </a:r>
            <a:r>
              <a:rPr lang="en-US" dirty="0" smtClean="0"/>
              <a:t> </a:t>
            </a:r>
            <a:r>
              <a:rPr lang="en-US" dirty="0" err="1" smtClean="0"/>
              <a:t>toků</a:t>
            </a:r>
            <a:r>
              <a:rPr lang="en-US" dirty="0" smtClean="0"/>
              <a:t>. Je </a:t>
            </a:r>
            <a:r>
              <a:rPr lang="en-US" dirty="0" err="1" smtClean="0"/>
              <a:t>však</a:t>
            </a:r>
            <a:r>
              <a:rPr lang="en-US" dirty="0" smtClean="0"/>
              <a:t> </a:t>
            </a:r>
            <a:r>
              <a:rPr lang="en-US" dirty="0" err="1" smtClean="0"/>
              <a:t>potřebné</a:t>
            </a:r>
            <a:r>
              <a:rPr lang="en-US" dirty="0" smtClean="0"/>
              <a:t> </a:t>
            </a:r>
            <a:r>
              <a:rPr lang="en-US" dirty="0" err="1" smtClean="0"/>
              <a:t>analýzou</a:t>
            </a:r>
            <a:r>
              <a:rPr lang="en-US" dirty="0" smtClean="0"/>
              <a:t> </a:t>
            </a:r>
            <a:r>
              <a:rPr lang="en-US" dirty="0" err="1" smtClean="0"/>
              <a:t>citlivosti</a:t>
            </a:r>
            <a:r>
              <a:rPr lang="en-US" dirty="0" smtClean="0"/>
              <a:t> </a:t>
            </a:r>
            <a:r>
              <a:rPr lang="en-US" dirty="0" err="1" smtClean="0"/>
              <a:t>provedených</a:t>
            </a:r>
            <a:r>
              <a:rPr lang="en-US" dirty="0" smtClean="0"/>
              <a:t> </a:t>
            </a:r>
            <a:r>
              <a:rPr lang="en-US" dirty="0" err="1" smtClean="0"/>
              <a:t>výpočtů</a:t>
            </a:r>
            <a:r>
              <a:rPr lang="en-US" dirty="0" smtClean="0"/>
              <a:t> a </a:t>
            </a:r>
            <a:r>
              <a:rPr lang="en-US" dirty="0" err="1" smtClean="0"/>
              <a:t>testováním</a:t>
            </a:r>
            <a:r>
              <a:rPr lang="en-US" dirty="0" smtClean="0"/>
              <a:t> </a:t>
            </a:r>
            <a:r>
              <a:rPr lang="en-US" dirty="0" err="1" smtClean="0"/>
              <a:t>scénářů</a:t>
            </a:r>
            <a:r>
              <a:rPr lang="en-US" dirty="0" smtClean="0"/>
              <a:t> se </a:t>
            </a:r>
            <a:r>
              <a:rPr lang="en-US" dirty="0" err="1" smtClean="0"/>
              <a:t>přesvědčit</a:t>
            </a:r>
            <a:r>
              <a:rPr lang="en-US" dirty="0" smtClean="0"/>
              <a:t>, </a:t>
            </a:r>
            <a:r>
              <a:rPr lang="en-US" dirty="0" err="1" smtClean="0"/>
              <a:t>že</a:t>
            </a:r>
            <a:r>
              <a:rPr lang="en-US" dirty="0" smtClean="0"/>
              <a:t> </a:t>
            </a:r>
            <a:r>
              <a:rPr lang="en-US" dirty="0" err="1" smtClean="0"/>
              <a:t>tomu</a:t>
            </a:r>
            <a:r>
              <a:rPr lang="en-US" dirty="0" smtClean="0"/>
              <a:t> </a:t>
            </a:r>
            <a:r>
              <a:rPr lang="en-US" dirty="0" err="1" smtClean="0"/>
              <a:t>tak</a:t>
            </a:r>
            <a:r>
              <a:rPr lang="en-US" dirty="0" smtClean="0"/>
              <a:t> </a:t>
            </a:r>
            <a:r>
              <a:rPr lang="en-US" dirty="0" err="1" smtClean="0"/>
              <a:t>skutečně</a:t>
            </a:r>
            <a:r>
              <a:rPr lang="en-US" dirty="0" smtClean="0"/>
              <a:t> je. </a:t>
            </a:r>
            <a:r>
              <a:rPr lang="en-US" dirty="0" err="1" smtClean="0"/>
              <a:t>Při</a:t>
            </a:r>
            <a:r>
              <a:rPr lang="en-US" dirty="0" smtClean="0"/>
              <a:t> </a:t>
            </a:r>
            <a:r>
              <a:rPr lang="en-US" dirty="0" err="1" smtClean="0"/>
              <a:t>těchto</a:t>
            </a:r>
            <a:r>
              <a:rPr lang="en-US" dirty="0" smtClean="0"/>
              <a:t> </a:t>
            </a:r>
            <a:r>
              <a:rPr lang="en-US" dirty="0" err="1" smtClean="0"/>
              <a:t>rozborech</a:t>
            </a:r>
            <a:r>
              <a:rPr lang="en-US" dirty="0" smtClean="0"/>
              <a:t> je </a:t>
            </a:r>
            <a:r>
              <a:rPr lang="en-US" dirty="0" err="1" smtClean="0"/>
              <a:t>vhodné</a:t>
            </a:r>
            <a:r>
              <a:rPr lang="en-US" dirty="0" smtClean="0"/>
              <a:t> </a:t>
            </a:r>
            <a:r>
              <a:rPr lang="en-US" dirty="0" err="1" smtClean="0"/>
              <a:t>časovou</a:t>
            </a:r>
            <a:r>
              <a:rPr lang="en-US" dirty="0" smtClean="0"/>
              <a:t> </a:t>
            </a:r>
            <a:r>
              <a:rPr lang="en-US" dirty="0" err="1" smtClean="0"/>
              <a:t>hodnotu</a:t>
            </a:r>
            <a:r>
              <a:rPr lang="en-US" dirty="0" smtClean="0"/>
              <a:t> </a:t>
            </a:r>
            <a:r>
              <a:rPr lang="en-US" dirty="0" err="1" smtClean="0"/>
              <a:t>peněz</a:t>
            </a:r>
            <a:r>
              <a:rPr lang="en-US" dirty="0" smtClean="0"/>
              <a:t> </a:t>
            </a:r>
            <a:r>
              <a:rPr lang="en-US" dirty="0" err="1" smtClean="0"/>
              <a:t>zohlednit</a:t>
            </a:r>
            <a:r>
              <a:rPr lang="en-US" dirty="0" smtClean="0"/>
              <a:t> (</a:t>
            </a:r>
            <a:r>
              <a:rPr lang="en-US" dirty="0" err="1" smtClean="0"/>
              <a:t>viz</a:t>
            </a:r>
            <a:r>
              <a:rPr lang="en-US" dirty="0" smtClean="0"/>
              <a:t> </a:t>
            </a:r>
            <a:r>
              <a:rPr lang="en-US" dirty="0" err="1" smtClean="0"/>
              <a:t>písm</a:t>
            </a:r>
            <a:r>
              <a:rPr lang="en-US" dirty="0" smtClean="0"/>
              <a:t>. b) v </a:t>
            </a:r>
            <a:r>
              <a:rPr lang="en-US" dirty="0" err="1" smtClean="0"/>
              <a:t>bodě</a:t>
            </a:r>
            <a:r>
              <a:rPr lang="en-US" dirty="0" smtClean="0"/>
              <a:t> 2.1.).</a:t>
            </a:r>
          </a:p>
          <a:p>
            <a:r>
              <a:rPr lang="en-US" dirty="0" smtClean="0"/>
              <a:t/>
            </a:r>
            <a:br>
              <a:rPr lang="en-US" dirty="0" smtClean="0"/>
            </a:br>
            <a:r>
              <a:rPr lang="en-US" dirty="0" smtClean="0"/>
              <a:t/>
            </a:r>
            <a:br>
              <a:rPr lang="en-US" dirty="0" smtClean="0"/>
            </a:br>
            <a:r>
              <a:rPr lang="en-US" dirty="0" smtClean="0"/>
              <a:t>3. </a:t>
            </a:r>
            <a:r>
              <a:rPr lang="en-US" dirty="0" err="1" smtClean="0"/>
              <a:t>Úloha</a:t>
            </a:r>
            <a:r>
              <a:rPr lang="en-US" dirty="0" smtClean="0"/>
              <a:t> </a:t>
            </a:r>
            <a:r>
              <a:rPr lang="en-US" dirty="0" err="1" smtClean="0"/>
              <a:t>odpovědného</a:t>
            </a:r>
            <a:r>
              <a:rPr lang="en-US" dirty="0" smtClean="0"/>
              <a:t> </a:t>
            </a:r>
            <a:r>
              <a:rPr lang="en-US" dirty="0" err="1" smtClean="0"/>
              <a:t>pojistného</a:t>
            </a:r>
            <a:r>
              <a:rPr lang="en-US" dirty="0" smtClean="0"/>
              <a:t> </a:t>
            </a:r>
            <a:r>
              <a:rPr lang="en-US" dirty="0" err="1" smtClean="0"/>
              <a:t>matematika</a:t>
            </a:r>
            <a:endParaRPr lang="en-US" dirty="0" smtClean="0"/>
          </a:p>
          <a:p>
            <a:r>
              <a:rPr lang="en-US" dirty="0" smtClean="0"/>
              <a:t>3.1. </a:t>
            </a:r>
            <a:r>
              <a:rPr lang="en-US" dirty="0" err="1" smtClean="0"/>
              <a:t>Odpovědný</a:t>
            </a:r>
            <a:r>
              <a:rPr lang="en-US" dirty="0" smtClean="0"/>
              <a:t> </a:t>
            </a:r>
            <a:r>
              <a:rPr lang="en-US" dirty="0" err="1" smtClean="0"/>
              <a:t>pojistný</a:t>
            </a:r>
            <a:r>
              <a:rPr lang="en-US" dirty="0" smtClean="0"/>
              <a:t> </a:t>
            </a:r>
            <a:r>
              <a:rPr lang="en-US" dirty="0" err="1" smtClean="0"/>
              <a:t>matematik</a:t>
            </a:r>
            <a:r>
              <a:rPr lang="en-US" dirty="0" smtClean="0"/>
              <a:t> </a:t>
            </a:r>
            <a:r>
              <a:rPr lang="en-US" dirty="0" err="1" smtClean="0"/>
              <a:t>vyžaduje</a:t>
            </a:r>
            <a:r>
              <a:rPr lang="en-US" dirty="0" smtClean="0"/>
              <a:t>, </a:t>
            </a:r>
            <a:r>
              <a:rPr lang="en-US" dirty="0" err="1" smtClean="0"/>
              <a:t>aby</a:t>
            </a:r>
            <a:r>
              <a:rPr lang="en-US" dirty="0" smtClean="0"/>
              <a:t> </a:t>
            </a:r>
            <a:r>
              <a:rPr lang="en-US" dirty="0" err="1" smtClean="0"/>
              <a:t>pojišťovna</a:t>
            </a:r>
            <a:r>
              <a:rPr lang="en-US" dirty="0" smtClean="0"/>
              <a:t> </a:t>
            </a:r>
            <a:r>
              <a:rPr lang="en-US" dirty="0" err="1" smtClean="0"/>
              <a:t>provedla</a:t>
            </a:r>
            <a:r>
              <a:rPr lang="en-US" dirty="0" smtClean="0"/>
              <a:t>, </a:t>
            </a:r>
            <a:r>
              <a:rPr lang="en-US" dirty="0" err="1" smtClean="0"/>
              <a:t>případně</a:t>
            </a:r>
            <a:r>
              <a:rPr lang="en-US" dirty="0" smtClean="0"/>
              <a:t> </a:t>
            </a:r>
            <a:r>
              <a:rPr lang="en-US" dirty="0" err="1" smtClean="0"/>
              <a:t>sám</a:t>
            </a:r>
            <a:r>
              <a:rPr lang="en-US" dirty="0" smtClean="0"/>
              <a:t> </a:t>
            </a:r>
            <a:r>
              <a:rPr lang="en-US" dirty="0" err="1" smtClean="0"/>
              <a:t>provádí</a:t>
            </a:r>
            <a:r>
              <a:rPr lang="en-US" dirty="0" smtClean="0"/>
              <a:t>, testy </a:t>
            </a:r>
            <a:r>
              <a:rPr lang="en-US" dirty="0" err="1" smtClean="0"/>
              <a:t>postačitelnosti</a:t>
            </a:r>
            <a:r>
              <a:rPr lang="en-US" dirty="0" smtClean="0"/>
              <a:t> </a:t>
            </a:r>
            <a:r>
              <a:rPr lang="en-US" dirty="0" err="1" smtClean="0"/>
              <a:t>technických</a:t>
            </a:r>
            <a:r>
              <a:rPr lang="en-US" dirty="0" smtClean="0"/>
              <a:t> </a:t>
            </a:r>
            <a:r>
              <a:rPr lang="en-US" dirty="0" err="1" smtClean="0"/>
              <a:t>rezerv</a:t>
            </a:r>
            <a:r>
              <a:rPr lang="en-US" dirty="0" smtClean="0"/>
              <a:t> </a:t>
            </a:r>
            <a:r>
              <a:rPr lang="en-US" dirty="0" err="1" smtClean="0"/>
              <a:t>neživotního</a:t>
            </a:r>
            <a:r>
              <a:rPr lang="en-US" dirty="0" smtClean="0"/>
              <a:t> </a:t>
            </a:r>
            <a:r>
              <a:rPr lang="en-US" dirty="0" err="1" smtClean="0"/>
              <a:t>pojištění</a:t>
            </a:r>
            <a:r>
              <a:rPr lang="en-US" dirty="0" smtClean="0"/>
              <a:t> </a:t>
            </a:r>
            <a:r>
              <a:rPr lang="en-US" dirty="0" err="1" smtClean="0"/>
              <a:t>vždy</a:t>
            </a:r>
            <a:r>
              <a:rPr lang="en-US" dirty="0" smtClean="0"/>
              <a:t> k </a:t>
            </a:r>
            <a:r>
              <a:rPr lang="en-US" dirty="0" err="1" smtClean="0"/>
              <a:t>datu</a:t>
            </a:r>
            <a:r>
              <a:rPr lang="en-US" dirty="0" smtClean="0"/>
              <a:t> </a:t>
            </a:r>
            <a:r>
              <a:rPr lang="en-US" dirty="0" err="1" smtClean="0"/>
              <a:t>sestavení</a:t>
            </a:r>
            <a:r>
              <a:rPr lang="en-US" dirty="0" smtClean="0"/>
              <a:t> </a:t>
            </a:r>
            <a:r>
              <a:rPr lang="en-US" dirty="0" err="1" smtClean="0"/>
              <a:t>účetní</a:t>
            </a:r>
            <a:r>
              <a:rPr lang="en-US" dirty="0" smtClean="0"/>
              <a:t> </a:t>
            </a:r>
            <a:r>
              <a:rPr lang="en-US" dirty="0" err="1" smtClean="0"/>
              <a:t>závěrky</a:t>
            </a:r>
            <a:r>
              <a:rPr lang="en-US" dirty="0" smtClean="0"/>
              <a:t>. </a:t>
            </a:r>
            <a:r>
              <a:rPr lang="en-US" dirty="0" err="1" smtClean="0"/>
              <a:t>Dále</a:t>
            </a:r>
            <a:r>
              <a:rPr lang="en-US" dirty="0" smtClean="0"/>
              <a:t> se </a:t>
            </a:r>
            <a:r>
              <a:rPr lang="en-US" dirty="0" err="1" smtClean="0"/>
              <a:t>doporučuje</a:t>
            </a:r>
            <a:r>
              <a:rPr lang="en-US" dirty="0" smtClean="0"/>
              <a:t> </a:t>
            </a:r>
            <a:r>
              <a:rPr lang="en-US" dirty="0" err="1" smtClean="0"/>
              <a:t>provádět</a:t>
            </a:r>
            <a:r>
              <a:rPr lang="en-US" dirty="0" smtClean="0"/>
              <a:t> test k </a:t>
            </a:r>
            <a:r>
              <a:rPr lang="en-US" dirty="0" err="1" smtClean="0"/>
              <a:t>datu</a:t>
            </a:r>
            <a:r>
              <a:rPr lang="en-US" dirty="0" smtClean="0"/>
              <a:t>, </a:t>
            </a:r>
            <a:r>
              <a:rPr lang="en-US" dirty="0" err="1" smtClean="0"/>
              <a:t>kdy</a:t>
            </a:r>
            <a:r>
              <a:rPr lang="en-US" dirty="0" smtClean="0"/>
              <a:t> </a:t>
            </a:r>
            <a:r>
              <a:rPr lang="en-US" dirty="0" err="1" smtClean="0"/>
              <a:t>odpovědný</a:t>
            </a:r>
            <a:r>
              <a:rPr lang="en-US" dirty="0" smtClean="0"/>
              <a:t> </a:t>
            </a:r>
            <a:r>
              <a:rPr lang="en-US" dirty="0" err="1" smtClean="0"/>
              <a:t>pojistný</a:t>
            </a:r>
            <a:r>
              <a:rPr lang="en-US" dirty="0" smtClean="0"/>
              <a:t> </a:t>
            </a:r>
            <a:r>
              <a:rPr lang="en-US" dirty="0" err="1" smtClean="0"/>
              <a:t>matematik</a:t>
            </a:r>
            <a:r>
              <a:rPr lang="en-US" dirty="0" smtClean="0"/>
              <a:t> </a:t>
            </a:r>
            <a:r>
              <a:rPr lang="en-US" dirty="0" err="1" smtClean="0"/>
              <a:t>svým</a:t>
            </a:r>
            <a:r>
              <a:rPr lang="en-US" dirty="0" smtClean="0"/>
              <a:t> </a:t>
            </a:r>
            <a:r>
              <a:rPr lang="en-US" dirty="0" err="1" smtClean="0"/>
              <a:t>podpisem</a:t>
            </a:r>
            <a:r>
              <a:rPr lang="en-US" dirty="0" smtClean="0"/>
              <a:t> </a:t>
            </a:r>
            <a:r>
              <a:rPr lang="en-US" dirty="0" err="1" smtClean="0"/>
              <a:t>na</a:t>
            </a:r>
            <a:r>
              <a:rPr lang="en-US" dirty="0" smtClean="0"/>
              <a:t> </a:t>
            </a:r>
            <a:r>
              <a:rPr lang="en-US" dirty="0" err="1" smtClean="0"/>
              <a:t>výkazu</a:t>
            </a:r>
            <a:r>
              <a:rPr lang="en-US" dirty="0" smtClean="0"/>
              <a:t> </a:t>
            </a:r>
            <a:r>
              <a:rPr lang="en-US" dirty="0" err="1" smtClean="0"/>
              <a:t>potvrzuje</a:t>
            </a:r>
            <a:r>
              <a:rPr lang="en-US" dirty="0" smtClean="0"/>
              <a:t> </a:t>
            </a:r>
            <a:r>
              <a:rPr lang="en-US" dirty="0" err="1" smtClean="0"/>
              <a:t>správnost</a:t>
            </a:r>
            <a:r>
              <a:rPr lang="en-US" dirty="0" smtClean="0"/>
              <a:t> </a:t>
            </a:r>
            <a:r>
              <a:rPr lang="en-US" dirty="0" err="1" smtClean="0"/>
              <a:t>výše</a:t>
            </a:r>
            <a:r>
              <a:rPr lang="en-US" dirty="0" smtClean="0"/>
              <a:t> </a:t>
            </a:r>
            <a:r>
              <a:rPr lang="en-US" dirty="0" err="1" smtClean="0"/>
              <a:t>technických</a:t>
            </a:r>
            <a:r>
              <a:rPr lang="en-US" dirty="0" smtClean="0"/>
              <a:t> </a:t>
            </a:r>
            <a:r>
              <a:rPr lang="en-US" dirty="0" err="1" smtClean="0"/>
              <a:t>rezerv</a:t>
            </a:r>
            <a:r>
              <a:rPr lang="en-US" dirty="0" smtClean="0"/>
              <a:t>. </a:t>
            </a:r>
            <a:r>
              <a:rPr lang="en-US" dirty="0" err="1" smtClean="0"/>
              <a:t>Zejména</a:t>
            </a:r>
            <a:r>
              <a:rPr lang="en-US" dirty="0" smtClean="0"/>
              <a:t> je mu </a:t>
            </a:r>
            <a:r>
              <a:rPr lang="en-US" dirty="0" err="1" smtClean="0"/>
              <a:t>tato</a:t>
            </a:r>
            <a:r>
              <a:rPr lang="en-US" dirty="0" smtClean="0"/>
              <a:t> </a:t>
            </a:r>
            <a:r>
              <a:rPr lang="en-US" dirty="0" err="1" smtClean="0"/>
              <a:t>povinnost</a:t>
            </a:r>
            <a:r>
              <a:rPr lang="en-US" dirty="0" smtClean="0"/>
              <a:t> </a:t>
            </a:r>
            <a:r>
              <a:rPr lang="en-US" dirty="0" err="1" smtClean="0"/>
              <a:t>uložena</a:t>
            </a:r>
            <a:r>
              <a:rPr lang="en-US" dirty="0" smtClean="0"/>
              <a:t> v § 23 </a:t>
            </a:r>
            <a:r>
              <a:rPr lang="en-US" dirty="0" err="1" smtClean="0"/>
              <a:t>odst</a:t>
            </a:r>
            <a:r>
              <a:rPr lang="en-US" dirty="0" smtClean="0"/>
              <a:t>. 3 </a:t>
            </a:r>
            <a:r>
              <a:rPr lang="en-US" dirty="0" err="1" smtClean="0"/>
              <a:t>zákona</a:t>
            </a:r>
            <a:r>
              <a:rPr lang="en-US" dirty="0" smtClean="0"/>
              <a:t> pro </a:t>
            </a:r>
            <a:r>
              <a:rPr lang="en-US" dirty="0" err="1" smtClean="0"/>
              <a:t>výkaz</a:t>
            </a:r>
            <a:r>
              <a:rPr lang="en-US" dirty="0" smtClean="0"/>
              <a:t> o </a:t>
            </a:r>
            <a:r>
              <a:rPr lang="en-US" dirty="0" err="1" smtClean="0"/>
              <a:t>tvorbě</a:t>
            </a:r>
            <a:r>
              <a:rPr lang="en-US" dirty="0" smtClean="0"/>
              <a:t> a </a:t>
            </a:r>
            <a:r>
              <a:rPr lang="en-US" dirty="0" err="1" smtClean="0"/>
              <a:t>výši</a:t>
            </a:r>
            <a:r>
              <a:rPr lang="en-US" dirty="0" smtClean="0"/>
              <a:t> </a:t>
            </a:r>
            <a:r>
              <a:rPr lang="en-US" dirty="0" err="1" smtClean="0"/>
              <a:t>technických</a:t>
            </a:r>
            <a:r>
              <a:rPr lang="en-US" dirty="0" smtClean="0"/>
              <a:t> </a:t>
            </a:r>
            <a:r>
              <a:rPr lang="en-US" dirty="0" err="1" smtClean="0"/>
              <a:t>rezerv</a:t>
            </a:r>
            <a:r>
              <a:rPr lang="en-US" dirty="0" smtClean="0"/>
              <a:t> </a:t>
            </a:r>
            <a:r>
              <a:rPr lang="en-US" dirty="0" err="1" smtClean="0"/>
              <a:t>podle</a:t>
            </a:r>
            <a:r>
              <a:rPr lang="en-US" dirty="0" smtClean="0"/>
              <a:t>  § 13 </a:t>
            </a:r>
            <a:r>
              <a:rPr lang="en-US" dirty="0" err="1" smtClean="0"/>
              <a:t>odst</a:t>
            </a:r>
            <a:r>
              <a:rPr lang="en-US" dirty="0" smtClean="0"/>
              <a:t>. 7 a pro </a:t>
            </a:r>
            <a:r>
              <a:rPr lang="en-US" dirty="0" err="1" smtClean="0"/>
              <a:t>výkaz</a:t>
            </a:r>
            <a:r>
              <a:rPr lang="en-US" dirty="0" smtClean="0"/>
              <a:t> </a:t>
            </a:r>
            <a:r>
              <a:rPr lang="en-US" dirty="0" err="1" smtClean="0"/>
              <a:t>solventnosti</a:t>
            </a:r>
            <a:r>
              <a:rPr lang="en-US" dirty="0" smtClean="0"/>
              <a:t> </a:t>
            </a:r>
            <a:r>
              <a:rPr lang="en-US" dirty="0" err="1" smtClean="0"/>
              <a:t>podle</a:t>
            </a:r>
            <a:r>
              <a:rPr lang="en-US" dirty="0" smtClean="0"/>
              <a:t> § 22 </a:t>
            </a:r>
            <a:r>
              <a:rPr lang="en-US" dirty="0" err="1" smtClean="0"/>
              <a:t>odst</a:t>
            </a:r>
            <a:r>
              <a:rPr lang="en-US" dirty="0" smtClean="0"/>
              <a:t>. 6. </a:t>
            </a:r>
            <a:r>
              <a:rPr lang="en-US" dirty="0" err="1" smtClean="0"/>
              <a:t>Odpovědný</a:t>
            </a:r>
            <a:r>
              <a:rPr lang="en-US" dirty="0" smtClean="0"/>
              <a:t> </a:t>
            </a:r>
            <a:r>
              <a:rPr lang="en-US" dirty="0" err="1" smtClean="0"/>
              <a:t>pojistný</a:t>
            </a:r>
            <a:r>
              <a:rPr lang="en-US" dirty="0" smtClean="0"/>
              <a:t> </a:t>
            </a:r>
            <a:r>
              <a:rPr lang="en-US" dirty="0" err="1" smtClean="0"/>
              <a:t>matematik</a:t>
            </a:r>
            <a:r>
              <a:rPr lang="en-US" dirty="0" smtClean="0"/>
              <a:t> </a:t>
            </a:r>
            <a:r>
              <a:rPr lang="en-US" dirty="0" err="1" smtClean="0"/>
              <a:t>vychází</a:t>
            </a:r>
            <a:r>
              <a:rPr lang="en-US" dirty="0" smtClean="0"/>
              <a:t> z </a:t>
            </a:r>
            <a:r>
              <a:rPr lang="en-US" dirty="0" err="1" smtClean="0"/>
              <a:t>předpokladu</a:t>
            </a:r>
            <a:r>
              <a:rPr lang="en-US" dirty="0" smtClean="0"/>
              <a:t>, </a:t>
            </a:r>
            <a:r>
              <a:rPr lang="en-US" dirty="0" err="1" smtClean="0"/>
              <a:t>že</a:t>
            </a:r>
            <a:r>
              <a:rPr lang="en-US" dirty="0" smtClean="0"/>
              <a:t> </a:t>
            </a:r>
            <a:r>
              <a:rPr lang="en-US" dirty="0" err="1" smtClean="0"/>
              <a:t>výše</a:t>
            </a:r>
            <a:r>
              <a:rPr lang="en-US" dirty="0" smtClean="0"/>
              <a:t> </a:t>
            </a:r>
            <a:r>
              <a:rPr lang="en-US" dirty="0" err="1" smtClean="0"/>
              <a:t>rezerv</a:t>
            </a:r>
            <a:r>
              <a:rPr lang="en-US" dirty="0" smtClean="0"/>
              <a:t> </a:t>
            </a:r>
            <a:r>
              <a:rPr lang="en-US" dirty="0" err="1" smtClean="0"/>
              <a:t>ve</a:t>
            </a:r>
            <a:r>
              <a:rPr lang="en-US" dirty="0" smtClean="0"/>
              <a:t> </a:t>
            </a:r>
            <a:r>
              <a:rPr lang="en-US" dirty="0" err="1" smtClean="0"/>
              <a:t>výkaze</a:t>
            </a:r>
            <a:r>
              <a:rPr lang="en-US" dirty="0" smtClean="0"/>
              <a:t> se </a:t>
            </a:r>
            <a:r>
              <a:rPr lang="en-US" dirty="0" err="1" smtClean="0"/>
              <a:t>shodují</a:t>
            </a:r>
            <a:r>
              <a:rPr lang="en-US" dirty="0" smtClean="0"/>
              <a:t> s </a:t>
            </a:r>
            <a:r>
              <a:rPr lang="en-US" dirty="0" err="1" smtClean="0"/>
              <a:t>položkami</a:t>
            </a:r>
            <a:r>
              <a:rPr lang="en-US" dirty="0" smtClean="0"/>
              <a:t> v </a:t>
            </a:r>
            <a:r>
              <a:rPr lang="en-US" dirty="0" err="1" smtClean="0"/>
              <a:t>účetní</a:t>
            </a:r>
            <a:r>
              <a:rPr lang="en-US" dirty="0" smtClean="0"/>
              <a:t> </a:t>
            </a:r>
            <a:r>
              <a:rPr lang="en-US" dirty="0" err="1" smtClean="0"/>
              <a:t>závěrce</a:t>
            </a:r>
            <a:r>
              <a:rPr lang="en-US" dirty="0" smtClean="0"/>
              <a:t>. </a:t>
            </a:r>
            <a:r>
              <a:rPr lang="en-US" dirty="0" err="1" smtClean="0"/>
              <a:t>Odpovědný</a:t>
            </a:r>
            <a:r>
              <a:rPr lang="en-US" dirty="0" smtClean="0"/>
              <a:t> </a:t>
            </a:r>
            <a:r>
              <a:rPr lang="en-US" dirty="0" err="1" smtClean="0"/>
              <a:t>pojistný</a:t>
            </a:r>
            <a:r>
              <a:rPr lang="en-US" dirty="0" smtClean="0"/>
              <a:t> </a:t>
            </a:r>
            <a:r>
              <a:rPr lang="en-US" dirty="0" err="1" smtClean="0"/>
              <a:t>matematik</a:t>
            </a:r>
            <a:r>
              <a:rPr lang="en-US" dirty="0" smtClean="0"/>
              <a:t> </a:t>
            </a:r>
            <a:r>
              <a:rPr lang="en-US" dirty="0" err="1" smtClean="0"/>
              <a:t>rovněž</a:t>
            </a:r>
            <a:r>
              <a:rPr lang="en-US" dirty="0" smtClean="0"/>
              <a:t> </a:t>
            </a:r>
            <a:r>
              <a:rPr lang="en-US" dirty="0" err="1" smtClean="0"/>
              <a:t>vyžaduje</a:t>
            </a:r>
            <a:r>
              <a:rPr lang="en-US" dirty="0" smtClean="0"/>
              <a:t> </a:t>
            </a:r>
            <a:r>
              <a:rPr lang="en-US" dirty="0" err="1" smtClean="0"/>
              <a:t>nebo</a:t>
            </a:r>
            <a:r>
              <a:rPr lang="en-US" dirty="0" smtClean="0"/>
              <a:t> </a:t>
            </a:r>
            <a:r>
              <a:rPr lang="en-US" dirty="0" err="1" smtClean="0"/>
              <a:t>sám</a:t>
            </a:r>
            <a:r>
              <a:rPr lang="en-US" dirty="0" smtClean="0"/>
              <a:t> </a:t>
            </a:r>
            <a:r>
              <a:rPr lang="en-US" dirty="0" err="1" smtClean="0"/>
              <a:t>provádí</a:t>
            </a:r>
            <a:r>
              <a:rPr lang="en-US" dirty="0" smtClean="0"/>
              <a:t> test </a:t>
            </a:r>
            <a:r>
              <a:rPr lang="en-US" dirty="0" err="1" smtClean="0"/>
              <a:t>postačitelnosti</a:t>
            </a:r>
            <a:r>
              <a:rPr lang="en-US" dirty="0" smtClean="0"/>
              <a:t> </a:t>
            </a:r>
            <a:r>
              <a:rPr lang="en-US" dirty="0" err="1" smtClean="0"/>
              <a:t>rezerv</a:t>
            </a:r>
            <a:r>
              <a:rPr lang="en-US" dirty="0" smtClean="0"/>
              <a:t>, </a:t>
            </a:r>
            <a:r>
              <a:rPr lang="en-US" dirty="0" err="1" smtClean="0"/>
              <a:t>kdykoliv</a:t>
            </a:r>
            <a:r>
              <a:rPr lang="en-US" dirty="0" smtClean="0"/>
              <a:t> se v </a:t>
            </a:r>
            <a:r>
              <a:rPr lang="en-US" dirty="0" err="1" smtClean="0"/>
              <a:t>souvislosti</a:t>
            </a:r>
            <a:r>
              <a:rPr lang="en-US" dirty="0" smtClean="0"/>
              <a:t> s </a:t>
            </a:r>
            <a:r>
              <a:rPr lang="en-US" dirty="0" err="1" smtClean="0"/>
              <a:t>výkonem</a:t>
            </a:r>
            <a:r>
              <a:rPr lang="en-US" dirty="0" smtClean="0"/>
              <a:t> </a:t>
            </a:r>
            <a:r>
              <a:rPr lang="en-US" dirty="0" err="1" smtClean="0"/>
              <a:t>své</a:t>
            </a:r>
            <a:r>
              <a:rPr lang="en-US" dirty="0" smtClean="0"/>
              <a:t> </a:t>
            </a:r>
            <a:r>
              <a:rPr lang="en-US" dirty="0" err="1" smtClean="0"/>
              <a:t>činnosti</a:t>
            </a:r>
            <a:r>
              <a:rPr lang="en-US" dirty="0" smtClean="0"/>
              <a:t> </a:t>
            </a:r>
            <a:r>
              <a:rPr lang="en-US" dirty="0" err="1" smtClean="0"/>
              <a:t>domnívá</a:t>
            </a:r>
            <a:r>
              <a:rPr lang="en-US" dirty="0" smtClean="0"/>
              <a:t>, </a:t>
            </a:r>
            <a:r>
              <a:rPr lang="en-US" dirty="0" err="1" smtClean="0"/>
              <a:t>že</a:t>
            </a:r>
            <a:r>
              <a:rPr lang="en-US" dirty="0" smtClean="0"/>
              <a:t> </a:t>
            </a:r>
            <a:r>
              <a:rPr lang="en-US" dirty="0" err="1" smtClean="0"/>
              <a:t>výše</a:t>
            </a:r>
            <a:r>
              <a:rPr lang="en-US" dirty="0" smtClean="0"/>
              <a:t> </a:t>
            </a:r>
            <a:r>
              <a:rPr lang="en-US" dirty="0" err="1" smtClean="0"/>
              <a:t>rezerv</a:t>
            </a:r>
            <a:r>
              <a:rPr lang="en-US" dirty="0" smtClean="0"/>
              <a:t> je </a:t>
            </a:r>
            <a:r>
              <a:rPr lang="en-US" dirty="0" err="1" smtClean="0"/>
              <a:t>nedostatečná</a:t>
            </a:r>
            <a:r>
              <a:rPr lang="en-US" dirty="0" smtClean="0"/>
              <a:t> a </a:t>
            </a:r>
            <a:r>
              <a:rPr lang="en-US" dirty="0" err="1" smtClean="0"/>
              <a:t>chystá</a:t>
            </a:r>
            <a:r>
              <a:rPr lang="en-US" dirty="0" smtClean="0"/>
              <a:t> se </a:t>
            </a:r>
            <a:r>
              <a:rPr lang="en-US" dirty="0" err="1" smtClean="0"/>
              <a:t>podle</a:t>
            </a:r>
            <a:r>
              <a:rPr lang="en-US" dirty="0" smtClean="0"/>
              <a:t> § 23 o </a:t>
            </a:r>
            <a:r>
              <a:rPr lang="en-US" dirty="0" err="1" smtClean="0"/>
              <a:t>této</a:t>
            </a:r>
            <a:r>
              <a:rPr lang="en-US" dirty="0" smtClean="0"/>
              <a:t> </a:t>
            </a:r>
            <a:r>
              <a:rPr lang="en-US" dirty="0" err="1" smtClean="0"/>
              <a:t>skutečnosti</a:t>
            </a:r>
            <a:r>
              <a:rPr lang="en-US" dirty="0" smtClean="0"/>
              <a:t> </a:t>
            </a:r>
            <a:r>
              <a:rPr lang="en-US" dirty="0" err="1" smtClean="0"/>
              <a:t>informovat</a:t>
            </a:r>
            <a:r>
              <a:rPr lang="en-US" dirty="0" smtClean="0"/>
              <a:t> </a:t>
            </a:r>
            <a:r>
              <a:rPr lang="en-US" dirty="0" err="1" smtClean="0"/>
              <a:t>představenstvo</a:t>
            </a:r>
            <a:r>
              <a:rPr lang="en-US" dirty="0" smtClean="0"/>
              <a:t> </a:t>
            </a:r>
            <a:r>
              <a:rPr lang="en-US" dirty="0" err="1" smtClean="0"/>
              <a:t>pojišťovny</a:t>
            </a:r>
            <a:r>
              <a:rPr lang="en-US" dirty="0" smtClean="0"/>
              <a:t>.</a:t>
            </a:r>
          </a:p>
          <a:p>
            <a:endParaRPr lang="cs-CZ" dirty="0"/>
          </a:p>
        </p:txBody>
      </p:sp>
      <p:sp>
        <p:nvSpPr>
          <p:cNvPr id="4" name="Zástupný symbol pro číslo snímku 3"/>
          <p:cNvSpPr>
            <a:spLocks noGrp="1"/>
          </p:cNvSpPr>
          <p:nvPr>
            <p:ph type="sldNum" sz="quarter" idx="10"/>
          </p:nvPr>
        </p:nvSpPr>
        <p:spPr/>
        <p:txBody>
          <a:bodyPr/>
          <a:lstStyle/>
          <a:p>
            <a:fld id="{9E11FE59-24CB-44F1-8AD4-FAE45F9F64AB}" type="slidenum">
              <a:rPr lang="en-GB" smtClean="0"/>
              <a:t>50</a:t>
            </a:fld>
            <a:endParaRPr lang="en-GB"/>
          </a:p>
        </p:txBody>
      </p:sp>
    </p:spTree>
    <p:extLst>
      <p:ext uri="{BB962C8B-B14F-4D97-AF65-F5344CB8AC3E}">
        <p14:creationId xmlns:p14="http://schemas.microsoft.com/office/powerpoint/2010/main" val="3168445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normAutofit/>
          </a:bodyPr>
          <a:lstStyle/>
          <a:p>
            <a:r>
              <a:rPr lang="cs-CZ" dirty="0" smtClean="0"/>
              <a:t>Zmínit co je rozhodný výdělek</a:t>
            </a:r>
          </a:p>
        </p:txBody>
      </p:sp>
      <p:sp>
        <p:nvSpPr>
          <p:cNvPr id="4" name="Slide Number Placeholder 3"/>
          <p:cNvSpPr>
            <a:spLocks noGrp="1"/>
          </p:cNvSpPr>
          <p:nvPr>
            <p:ph type="sldNum" sz="quarter" idx="10"/>
          </p:nvPr>
        </p:nvSpPr>
        <p:spPr/>
        <p:txBody>
          <a:bodyPr/>
          <a:lstStyle/>
          <a:p>
            <a:pPr>
              <a:defRPr/>
            </a:pPr>
            <a:fld id="{B7FCB6E5-94B0-4F8A-AD0D-4B17C5945B17}" type="slidenum">
              <a:rPr lang="en-US" smtClean="0"/>
              <a:pPr>
                <a:defRPr/>
              </a:pPr>
              <a:t>10</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normAutofit/>
          </a:bodyPr>
          <a:lstStyle/>
          <a:p>
            <a:r>
              <a:rPr lang="cs-CZ" dirty="0" err="1" smtClean="0"/>
              <a:t>Jaky</a:t>
            </a:r>
            <a:r>
              <a:rPr lang="cs-CZ" dirty="0" smtClean="0"/>
              <a:t> </a:t>
            </a:r>
            <a:r>
              <a:rPr lang="cs-CZ" dirty="0" err="1" smtClean="0"/>
              <a:t>skodni</a:t>
            </a:r>
            <a:r>
              <a:rPr lang="cs-CZ" baseline="0" dirty="0" smtClean="0"/>
              <a:t> </a:t>
            </a:r>
            <a:r>
              <a:rPr lang="cs-CZ" baseline="0" dirty="0" err="1" smtClean="0"/>
              <a:t>pomer</a:t>
            </a:r>
            <a:r>
              <a:rPr lang="cs-CZ" baseline="0" dirty="0" smtClean="0"/>
              <a:t> </a:t>
            </a:r>
            <a:r>
              <a:rPr lang="cs-CZ" baseline="0" dirty="0" err="1" smtClean="0"/>
              <a:t>pouzit</a:t>
            </a:r>
            <a:r>
              <a:rPr lang="cs-CZ" baseline="0" dirty="0" smtClean="0"/>
              <a:t>? – mají na výběr z těch tří</a:t>
            </a:r>
            <a:endParaRPr lang="en-US" dirty="0"/>
          </a:p>
        </p:txBody>
      </p:sp>
      <p:sp>
        <p:nvSpPr>
          <p:cNvPr id="4" name="Slide Number Placeholder 3"/>
          <p:cNvSpPr>
            <a:spLocks noGrp="1"/>
          </p:cNvSpPr>
          <p:nvPr>
            <p:ph type="sldNum" sz="quarter" idx="10"/>
          </p:nvPr>
        </p:nvSpPr>
        <p:spPr/>
        <p:txBody>
          <a:bodyPr/>
          <a:lstStyle/>
          <a:p>
            <a:pPr>
              <a:defRPr/>
            </a:pPr>
            <a:fld id="{B7FCB6E5-94B0-4F8A-AD0D-4B17C5945B17}" type="slidenum">
              <a:rPr lang="en-US" smtClean="0"/>
              <a:pPr>
                <a:defRPr/>
              </a:pPr>
              <a:t>51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normAutofit/>
          </a:bodyPr>
          <a:lstStyle/>
          <a:p>
            <a:r>
              <a:rPr lang="cs-CZ" dirty="0" smtClean="0"/>
              <a:t>Zmínit co je rozhodný výdělek</a:t>
            </a:r>
          </a:p>
        </p:txBody>
      </p:sp>
      <p:sp>
        <p:nvSpPr>
          <p:cNvPr id="4" name="Slide Number Placeholder 3"/>
          <p:cNvSpPr>
            <a:spLocks noGrp="1"/>
          </p:cNvSpPr>
          <p:nvPr>
            <p:ph type="sldNum" sz="quarter" idx="10"/>
          </p:nvPr>
        </p:nvSpPr>
        <p:spPr/>
        <p:txBody>
          <a:bodyPr/>
          <a:lstStyle/>
          <a:p>
            <a:pPr>
              <a:defRPr/>
            </a:pPr>
            <a:fld id="{B7FCB6E5-94B0-4F8A-AD0D-4B17C5945B17}"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normAutofit/>
          </a:bodyPr>
          <a:lstStyle/>
          <a:p>
            <a:r>
              <a:rPr lang="cs-CZ" dirty="0" smtClean="0"/>
              <a:t>Zmínit co je rozhodný výdělek</a:t>
            </a:r>
          </a:p>
        </p:txBody>
      </p:sp>
      <p:sp>
        <p:nvSpPr>
          <p:cNvPr id="4" name="Slide Number Placeholder 3"/>
          <p:cNvSpPr>
            <a:spLocks noGrp="1"/>
          </p:cNvSpPr>
          <p:nvPr>
            <p:ph type="sldNum" sz="quarter" idx="10"/>
          </p:nvPr>
        </p:nvSpPr>
        <p:spPr/>
        <p:txBody>
          <a:bodyPr/>
          <a:lstStyle/>
          <a:p>
            <a:pPr>
              <a:defRPr/>
            </a:pPr>
            <a:fld id="{B7FCB6E5-94B0-4F8A-AD0D-4B17C5945B17}"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3B838C-6426-4ACA-B2F6-CF0ECF8600ED}" type="slidenum">
              <a:rPr lang="en-GB" smtClean="0"/>
              <a:pPr>
                <a:defRPr/>
              </a:pPr>
              <a:t>14</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normAutofit/>
          </a:bodyPr>
          <a:lstStyle/>
          <a:p>
            <a:r>
              <a:rPr lang="cs-CZ" dirty="0" smtClean="0"/>
              <a:t>K IBNR –</a:t>
            </a:r>
            <a:r>
              <a:rPr lang="cs-CZ" baseline="0" dirty="0" smtClean="0"/>
              <a:t> relativně jednoduché věci, které bez při potřebě je rychle pochopit mohou dělat problémy</a:t>
            </a:r>
            <a:endParaRPr lang="cs-CZ" dirty="0" smtClean="0"/>
          </a:p>
        </p:txBody>
      </p:sp>
      <p:sp>
        <p:nvSpPr>
          <p:cNvPr id="4" name="Slide Number Placeholder 3"/>
          <p:cNvSpPr>
            <a:spLocks noGrp="1"/>
          </p:cNvSpPr>
          <p:nvPr>
            <p:ph type="sldNum" sz="quarter" idx="10"/>
          </p:nvPr>
        </p:nvSpPr>
        <p:spPr/>
        <p:txBody>
          <a:bodyPr/>
          <a:lstStyle/>
          <a:p>
            <a:pPr>
              <a:defRPr/>
            </a:pPr>
            <a:fld id="{B7FCB6E5-94B0-4F8A-AD0D-4B17C5945B17}" type="slidenum">
              <a:rPr lang="en-US" smtClean="0"/>
              <a:pPr>
                <a:defRPr/>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DD66FC9-3369-4824-A362-00EA4262BA33}" type="slidenum">
              <a:rPr lang="cs-CZ"/>
              <a:pPr/>
              <a:t>17</a:t>
            </a:fld>
            <a:endParaRPr lang="cs-CZ"/>
          </a:p>
        </p:txBody>
      </p:sp>
      <p:sp>
        <p:nvSpPr>
          <p:cNvPr id="44035" name="Rectangle 2"/>
          <p:cNvSpPr>
            <a:spLocks noGrp="1" noRot="1" noChangeAspect="1" noChangeArrowheads="1" noTextEdit="1"/>
          </p:cNvSpPr>
          <p:nvPr>
            <p:ph type="sldImg"/>
          </p:nvPr>
        </p:nvSpPr>
        <p:spPr>
          <a:xfrm>
            <a:off x="88900" y="742950"/>
            <a:ext cx="6619875" cy="3724275"/>
          </a:xfrm>
          <a:ln/>
        </p:spPr>
      </p:sp>
      <p:sp>
        <p:nvSpPr>
          <p:cNvPr id="44036" name="Rectangle 3"/>
          <p:cNvSpPr>
            <a:spLocks noGrp="1" noChangeArrowheads="1"/>
          </p:cNvSpPr>
          <p:nvPr>
            <p:ph type="body" idx="1"/>
          </p:nvPr>
        </p:nvSpPr>
        <p:spPr>
          <a:noFill/>
          <a:ln/>
        </p:spPr>
        <p:txBody>
          <a:bodyPr/>
          <a:lstStyle/>
          <a:p>
            <a:pPr eaLnBrk="1" hangingPunct="1"/>
            <a:r>
              <a:rPr lang="cs-CZ" smtClean="0"/>
              <a:t>Average claim costs, </a:t>
            </a:r>
            <a:r>
              <a:rPr lang="en-US" smtClean="0"/>
              <a:t>- chain ladder can be performed on numbers...</a:t>
            </a:r>
          </a:p>
          <a:p>
            <a:pPr eaLnBrk="1" hangingPunct="1"/>
            <a:r>
              <a:rPr lang="cs-CZ" smtClean="0"/>
              <a:t>expected loss ratio – generally known</a:t>
            </a:r>
          </a:p>
          <a:p>
            <a:pPr eaLnBrk="1" hangingPunct="1"/>
            <a:r>
              <a:rPr lang="cs-CZ" smtClean="0"/>
              <a:t>BF – based on CL and ultiamte expected losses – calculates the remaining development based on originally expected ultimates</a:t>
            </a:r>
          </a:p>
          <a:p>
            <a:pPr eaLnBrk="1" hangingPunct="1"/>
            <a:r>
              <a:rPr lang="cs-CZ" smtClean="0"/>
              <a:t>ELR Incremental: y – x = a0 + a1w + (b – 1) x + e – after this often correlation between cumulative (y=Zj and x=Zj+1) – normality still needed.; w is Accident year</a:t>
            </a:r>
          </a:p>
          <a:p>
            <a:pPr eaLnBrk="1" hangingPunct="1"/>
            <a:r>
              <a:rPr lang="cs-CZ" smtClean="0"/>
              <a:t>PTF – Probabilistic Trend Family  – like chain ladder – however monitors development in Devel. periods/Origin periods/Calendar </a:t>
            </a:r>
          </a:p>
          <a:p>
            <a:pPr eaLnBrk="1" hangingPunct="1"/>
            <a:r>
              <a:rPr lang="cs-CZ" smtClean="0"/>
              <a:t>	models logaritmical incrementals</a:t>
            </a:r>
          </a:p>
          <a:p>
            <a:pPr eaLnBrk="1" hangingPunct="1"/>
            <a:r>
              <a:rPr lang="cs-CZ" smtClean="0"/>
              <a:t>Individual stochastic modelling – needs a lot of assumptions – Poisson –  late reported claims, DF of claim amounts (settled/reported/not reported…) …. Each claim is modelled, the distribution of total claim need can be obtained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normAutofit/>
          </a:bodyPr>
          <a:lstStyle/>
          <a:p>
            <a:r>
              <a:rPr lang="cs-CZ" dirty="0" smtClean="0"/>
              <a:t>Zmínit co je rozhodný výdělek</a:t>
            </a:r>
          </a:p>
        </p:txBody>
      </p:sp>
      <p:sp>
        <p:nvSpPr>
          <p:cNvPr id="4" name="Slide Number Placeholder 3"/>
          <p:cNvSpPr>
            <a:spLocks noGrp="1"/>
          </p:cNvSpPr>
          <p:nvPr>
            <p:ph type="sldNum" sz="quarter" idx="10"/>
          </p:nvPr>
        </p:nvSpPr>
        <p:spPr/>
        <p:txBody>
          <a:bodyPr/>
          <a:lstStyle/>
          <a:p>
            <a:pPr>
              <a:defRPr/>
            </a:pPr>
            <a:fld id="{B7FCB6E5-94B0-4F8A-AD0D-4B17C5945B17}" type="slidenum">
              <a:rPr lang="en-US" smtClean="0"/>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ZEV">
    <p:spTree>
      <p:nvGrpSpPr>
        <p:cNvPr id="1" name=""/>
        <p:cNvGrpSpPr/>
        <p:nvPr/>
      </p:nvGrpSpPr>
      <p:grpSpPr>
        <a:xfrm>
          <a:off x="0" y="0"/>
          <a:ext cx="0" cy="0"/>
          <a:chOff x="0" y="0"/>
          <a:chExt cx="0" cy="0"/>
        </a:xfrm>
      </p:grpSpPr>
      <p:sp>
        <p:nvSpPr>
          <p:cNvPr id="11" name="Obdélník 10"/>
          <p:cNvSpPr/>
          <p:nvPr userDrawn="1"/>
        </p:nvSpPr>
        <p:spPr>
          <a:xfrm flipH="1">
            <a:off x="-842621" y="4541744"/>
            <a:ext cx="13935767" cy="3154456"/>
          </a:xfrm>
          <a:prstGeom prst="rect">
            <a:avLst/>
          </a:prstGeom>
          <a:solidFill>
            <a:schemeClr val="accent1"/>
          </a:solidFill>
          <a:ln>
            <a:noFill/>
          </a:ln>
          <a:effectLst>
            <a:softEdge rad="635000"/>
          </a:effectLst>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GB"/>
          </a:p>
        </p:txBody>
      </p:sp>
      <p:sp>
        <p:nvSpPr>
          <p:cNvPr id="2" name="Nadpis 1"/>
          <p:cNvSpPr>
            <a:spLocks noGrp="1"/>
          </p:cNvSpPr>
          <p:nvPr>
            <p:ph type="title"/>
          </p:nvPr>
        </p:nvSpPr>
        <p:spPr>
          <a:xfrm>
            <a:off x="317501" y="685801"/>
            <a:ext cx="7645400" cy="2743199"/>
          </a:xfrm>
        </p:spPr>
        <p:txBody>
          <a:bodyPr anchor="t">
            <a:normAutofit/>
          </a:bodyPr>
          <a:lstStyle>
            <a:lvl1pPr algn="l">
              <a:spcAft>
                <a:spcPts val="1200"/>
              </a:spcAft>
              <a:defRPr sz="5400" b="1">
                <a:solidFill>
                  <a:schemeClr val="accent2"/>
                </a:solidFill>
              </a:defRPr>
            </a:lvl1pPr>
          </a:lstStyle>
          <a:p>
            <a:r>
              <a:rPr lang="cs-CZ" smtClean="0"/>
              <a:t>Kliknutím lze upravit styl.</a:t>
            </a:r>
            <a:endParaRPr lang="en-GB"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0282" y="953028"/>
            <a:ext cx="8895919" cy="4527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Skupina 7"/>
          <p:cNvGrpSpPr/>
          <p:nvPr/>
        </p:nvGrpSpPr>
        <p:grpSpPr>
          <a:xfrm>
            <a:off x="-461710" y="3813317"/>
            <a:ext cx="3817056" cy="1431009"/>
            <a:chOff x="8162255" y="989164"/>
            <a:chExt cx="1188965" cy="445741"/>
          </a:xfrm>
        </p:grpSpPr>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0346" y="989615"/>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2255" y="989164"/>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Zástupný symbol pro text 12"/>
          <p:cNvSpPr>
            <a:spLocks noGrp="1"/>
          </p:cNvSpPr>
          <p:nvPr userDrawn="1">
            <p:ph type="body" sz="quarter" idx="10"/>
          </p:nvPr>
        </p:nvSpPr>
        <p:spPr>
          <a:xfrm>
            <a:off x="292100" y="5480176"/>
            <a:ext cx="11645900" cy="1174623"/>
          </a:xfrm>
        </p:spPr>
        <p:txBody>
          <a:bodyPr/>
          <a:lstStyle>
            <a:lvl1pPr marL="0" indent="0">
              <a:buNone/>
              <a:defRPr b="0">
                <a:solidFill>
                  <a:schemeClr val="bg1"/>
                </a:solidFill>
              </a:defRPr>
            </a:lvl1pPr>
          </a:lstStyle>
          <a:p>
            <a:pPr lvl="0"/>
            <a:r>
              <a:rPr lang="cs-CZ" smtClean="0"/>
              <a:t>Kliknutím lze upravit styly předlohy textu.</a:t>
            </a:r>
          </a:p>
        </p:txBody>
      </p:sp>
    </p:spTree>
    <p:extLst>
      <p:ext uri="{BB962C8B-B14F-4D97-AF65-F5344CB8AC3E}">
        <p14:creationId xmlns:p14="http://schemas.microsoft.com/office/powerpoint/2010/main" val="3463540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a OBSAHY">
    <p:spTree>
      <p:nvGrpSpPr>
        <p:cNvPr id="1" name=""/>
        <p:cNvGrpSpPr/>
        <p:nvPr/>
      </p:nvGrpSpPr>
      <p:grpSpPr>
        <a:xfrm>
          <a:off x="0" y="0"/>
          <a:ext cx="0" cy="0"/>
          <a:chOff x="0" y="0"/>
          <a:chExt cx="0" cy="0"/>
        </a:xfrm>
      </p:grpSpPr>
      <p:sp>
        <p:nvSpPr>
          <p:cNvPr id="35" name="Obdélník 34"/>
          <p:cNvSpPr/>
          <p:nvPr userDrawn="1"/>
        </p:nvSpPr>
        <p:spPr>
          <a:xfrm flipH="1">
            <a:off x="10553698" y="-572604"/>
            <a:ext cx="2341769" cy="7884000"/>
          </a:xfrm>
          <a:prstGeom prst="rect">
            <a:avLst/>
          </a:prstGeom>
          <a:solidFill>
            <a:schemeClr val="accent1"/>
          </a:solidFill>
          <a:ln>
            <a:noFill/>
          </a:ln>
          <a:effectLst>
            <a:softEdge rad="635000"/>
          </a:effectLst>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GB"/>
          </a:p>
        </p:txBody>
      </p:sp>
      <p:sp>
        <p:nvSpPr>
          <p:cNvPr id="2" name="Nadpis 1"/>
          <p:cNvSpPr>
            <a:spLocks noGrp="1"/>
          </p:cNvSpPr>
          <p:nvPr>
            <p:ph type="title"/>
          </p:nvPr>
        </p:nvSpPr>
        <p:spPr>
          <a:xfrm rot="5400000">
            <a:off x="8623299" y="2794002"/>
            <a:ext cx="6007097" cy="1130299"/>
          </a:xfrm>
        </p:spPr>
        <p:txBody>
          <a:bodyPr>
            <a:normAutofit/>
          </a:bodyPr>
          <a:lstStyle>
            <a:lvl1pPr>
              <a:defRPr sz="4000">
                <a:solidFill>
                  <a:schemeClr val="bg1"/>
                </a:solidFill>
              </a:defRPr>
            </a:lvl1pPr>
          </a:lstStyle>
          <a:p>
            <a:r>
              <a:rPr lang="cs-CZ" smtClean="0"/>
              <a:t>Kliknutím lze upravit styl.</a:t>
            </a:r>
            <a:endParaRPr lang="en-GB" dirty="0"/>
          </a:p>
        </p:txBody>
      </p:sp>
      <p:sp>
        <p:nvSpPr>
          <p:cNvPr id="3" name="Zástupný symbol pro zápatí 2"/>
          <p:cNvSpPr>
            <a:spLocks noGrp="1"/>
          </p:cNvSpPr>
          <p:nvPr>
            <p:ph type="ftr" sz="quarter" idx="10"/>
          </p:nvPr>
        </p:nvSpPr>
        <p:spPr/>
        <p:txBody>
          <a:bodyPr/>
          <a:lstStyle/>
          <a:p>
            <a:r>
              <a:rPr lang="cs-CZ" smtClean="0"/>
              <a:t>Nový vizuální styl - ukázky snímků</a:t>
            </a:r>
            <a:endParaRPr lang="cs-CZ"/>
          </a:p>
        </p:txBody>
      </p:sp>
      <p:sp>
        <p:nvSpPr>
          <p:cNvPr id="4" name="Zástupný symbol pro číslo snímku 3"/>
          <p:cNvSpPr>
            <a:spLocks noGrp="1"/>
          </p:cNvSpPr>
          <p:nvPr>
            <p:ph type="sldNum" sz="quarter" idx="11"/>
          </p:nvPr>
        </p:nvSpPr>
        <p:spPr>
          <a:xfrm>
            <a:off x="10972800" y="0"/>
            <a:ext cx="1219200" cy="501650"/>
          </a:xfrm>
          <a:prstGeom prst="rect">
            <a:avLst/>
          </a:prstGeom>
        </p:spPr>
        <p:txBody>
          <a:bodyPr/>
          <a:lstStyle>
            <a:lvl1pPr>
              <a:defRPr>
                <a:solidFill>
                  <a:schemeClr val="bg1">
                    <a:lumMod val="95000"/>
                  </a:schemeClr>
                </a:solidFill>
              </a:defRPr>
            </a:lvl1pPr>
          </a:lstStyle>
          <a:p>
            <a:fld id="{16D2A9F8-12B6-46DB-8F6B-EE4CEBDA4923}" type="slidenum">
              <a:rPr lang="cs-CZ" smtClean="0"/>
              <a:pPr/>
              <a:t>‹#›</a:t>
            </a:fld>
            <a:endParaRPr lang="cs-CZ" dirty="0"/>
          </a:p>
        </p:txBody>
      </p:sp>
      <p:sp>
        <p:nvSpPr>
          <p:cNvPr id="33" name="Zástupný symbol pro obsah 32"/>
          <p:cNvSpPr>
            <a:spLocks noGrp="1"/>
          </p:cNvSpPr>
          <p:nvPr>
            <p:ph sz="quarter" idx="12"/>
          </p:nvPr>
        </p:nvSpPr>
        <p:spPr>
          <a:xfrm>
            <a:off x="203201" y="4019550"/>
            <a:ext cx="5232400" cy="2286000"/>
          </a:xfrm>
        </p:spPr>
        <p:txBody>
          <a:bodyPr>
            <a:normAutofit/>
          </a:bodyPr>
          <a:lstStyle>
            <a:lvl1pPr>
              <a:defRPr sz="2400"/>
            </a:lvl1pPr>
            <a:lvl2pPr>
              <a:defRPr sz="2000"/>
            </a:lvl2pPr>
            <a:lvl3pPr>
              <a:defRPr sz="18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pic>
        <p:nvPicPr>
          <p:cNvPr id="3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1205" y="5463127"/>
            <a:ext cx="1980795" cy="139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5"/>
          <p:cNvSpPr>
            <a:spLocks noGrp="1"/>
          </p:cNvSpPr>
          <p:nvPr>
            <p:ph sz="quarter" idx="13"/>
          </p:nvPr>
        </p:nvSpPr>
        <p:spPr>
          <a:xfrm>
            <a:off x="5551076" y="4019464"/>
            <a:ext cx="5235985" cy="2286101"/>
          </a:xfrm>
        </p:spPr>
        <p:txBody>
          <a:bodyPr>
            <a:normAutofit/>
          </a:bodyPr>
          <a:lstStyle>
            <a:lvl1pPr>
              <a:defRPr sz="2400"/>
            </a:lvl1pPr>
            <a:lvl2pPr>
              <a:defRPr sz="2000"/>
            </a:lvl2pPr>
            <a:lvl3pPr>
              <a:defRPr sz="18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
        <p:nvSpPr>
          <p:cNvPr id="40" name="Zástupný symbol pro text 39"/>
          <p:cNvSpPr>
            <a:spLocks noGrp="1"/>
          </p:cNvSpPr>
          <p:nvPr>
            <p:ph type="body" sz="quarter" idx="14"/>
          </p:nvPr>
        </p:nvSpPr>
        <p:spPr>
          <a:xfrm>
            <a:off x="206370" y="3517899"/>
            <a:ext cx="5235579" cy="428073"/>
          </a:xfrm>
          <a:solidFill>
            <a:schemeClr val="accent2"/>
          </a:solidFill>
        </p:spPr>
        <p:txBody>
          <a:bodyPr>
            <a:normAutofit/>
          </a:bodyPr>
          <a:lstStyle>
            <a:lvl1pPr marL="0" indent="0">
              <a:buNone/>
              <a:defRPr sz="2400" b="1">
                <a:solidFill>
                  <a:schemeClr val="bg1"/>
                </a:solidFill>
              </a:defRPr>
            </a:lvl1pPr>
          </a:lstStyle>
          <a:p>
            <a:pPr lvl="0"/>
            <a:r>
              <a:rPr lang="cs-CZ" smtClean="0"/>
              <a:t>Kliknutím lze upravit styly předlohy textu.</a:t>
            </a:r>
          </a:p>
        </p:txBody>
      </p:sp>
      <p:sp>
        <p:nvSpPr>
          <p:cNvPr id="42" name="Zástupný symbol pro text 41"/>
          <p:cNvSpPr>
            <a:spLocks noGrp="1"/>
          </p:cNvSpPr>
          <p:nvPr>
            <p:ph type="body" sz="quarter" idx="15"/>
          </p:nvPr>
        </p:nvSpPr>
        <p:spPr>
          <a:xfrm>
            <a:off x="5528229" y="3517899"/>
            <a:ext cx="5239781" cy="428073"/>
          </a:xfrm>
          <a:solidFill>
            <a:schemeClr val="accent2"/>
          </a:solidFill>
        </p:spPr>
        <p:txBody>
          <a:bodyPr>
            <a:noAutofit/>
          </a:bodyPr>
          <a:lstStyle>
            <a:lvl1pPr marL="0" indent="0">
              <a:buNone/>
              <a:defRPr sz="2400" b="1">
                <a:solidFill>
                  <a:schemeClr val="bg1"/>
                </a:solidFill>
              </a:defRPr>
            </a:lvl1pPr>
          </a:lstStyle>
          <a:p>
            <a:pPr lvl="0"/>
            <a:r>
              <a:rPr lang="cs-CZ" smtClean="0"/>
              <a:t>Kliknutím lze upravit styly předlohy textu.</a:t>
            </a:r>
          </a:p>
        </p:txBody>
      </p:sp>
      <p:sp>
        <p:nvSpPr>
          <p:cNvPr id="7" name="Zástupný symbol pro obsah 6"/>
          <p:cNvSpPr>
            <a:spLocks noGrp="1"/>
          </p:cNvSpPr>
          <p:nvPr>
            <p:ph sz="quarter" idx="16"/>
          </p:nvPr>
        </p:nvSpPr>
        <p:spPr>
          <a:xfrm>
            <a:off x="203200" y="850900"/>
            <a:ext cx="10579100" cy="2616200"/>
          </a:xfrm>
        </p:spPr>
        <p:txBody>
          <a:bodyPr>
            <a:normAutofit/>
          </a:bodyPr>
          <a:lstStyle>
            <a:lvl1pPr>
              <a:defRPr sz="2400"/>
            </a:lvl1pPr>
            <a:lvl2pPr>
              <a:defRPr sz="2000"/>
            </a:lvl2pPr>
            <a:lvl3pPr>
              <a:defRPr sz="18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
        <p:nvSpPr>
          <p:cNvPr id="9" name="Zástupný symbol pro text 8"/>
          <p:cNvSpPr>
            <a:spLocks noGrp="1"/>
          </p:cNvSpPr>
          <p:nvPr>
            <p:ph type="body" sz="quarter" idx="17"/>
          </p:nvPr>
        </p:nvSpPr>
        <p:spPr>
          <a:xfrm>
            <a:off x="203200" y="355600"/>
            <a:ext cx="10604500" cy="428400"/>
          </a:xfrm>
          <a:solidFill>
            <a:schemeClr val="accent2"/>
          </a:solidFill>
        </p:spPr>
        <p:txBody>
          <a:bodyPr>
            <a:normAutofit/>
          </a:bodyPr>
          <a:lstStyle>
            <a:lvl1pPr marL="0" indent="0">
              <a:buNone/>
              <a:defRPr sz="2400" b="1">
                <a:solidFill>
                  <a:schemeClr val="bg1"/>
                </a:solidFill>
              </a:defRPr>
            </a:lvl1pPr>
          </a:lstStyle>
          <a:p>
            <a:pPr lvl="0"/>
            <a:r>
              <a:rPr lang="cs-CZ" smtClean="0"/>
              <a:t>Kliknutím lze upravit styly předlohy textu.</a:t>
            </a:r>
          </a:p>
        </p:txBody>
      </p:sp>
    </p:spTree>
    <p:extLst>
      <p:ext uri="{BB962C8B-B14F-4D97-AF65-F5344CB8AC3E}">
        <p14:creationId xmlns:p14="http://schemas.microsoft.com/office/powerpoint/2010/main" val="1853932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b OBSAHY">
    <p:spTree>
      <p:nvGrpSpPr>
        <p:cNvPr id="1" name=""/>
        <p:cNvGrpSpPr/>
        <p:nvPr/>
      </p:nvGrpSpPr>
      <p:grpSpPr>
        <a:xfrm>
          <a:off x="0" y="0"/>
          <a:ext cx="0" cy="0"/>
          <a:chOff x="0" y="0"/>
          <a:chExt cx="0" cy="0"/>
        </a:xfrm>
      </p:grpSpPr>
      <p:sp>
        <p:nvSpPr>
          <p:cNvPr id="35" name="Obdélník 34"/>
          <p:cNvSpPr/>
          <p:nvPr userDrawn="1"/>
        </p:nvSpPr>
        <p:spPr>
          <a:xfrm flipH="1">
            <a:off x="10553696" y="-572605"/>
            <a:ext cx="2341769" cy="7884000"/>
          </a:xfrm>
          <a:prstGeom prst="rect">
            <a:avLst/>
          </a:prstGeom>
          <a:solidFill>
            <a:schemeClr val="accent1"/>
          </a:solidFill>
          <a:ln>
            <a:noFill/>
          </a:ln>
          <a:effectLst>
            <a:softEdge rad="635000"/>
          </a:effectLst>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GB"/>
          </a:p>
        </p:txBody>
      </p:sp>
      <p:sp>
        <p:nvSpPr>
          <p:cNvPr id="2" name="Nadpis 1"/>
          <p:cNvSpPr>
            <a:spLocks noGrp="1"/>
          </p:cNvSpPr>
          <p:nvPr>
            <p:ph type="title"/>
          </p:nvPr>
        </p:nvSpPr>
        <p:spPr>
          <a:xfrm rot="5400000">
            <a:off x="8623299" y="2794002"/>
            <a:ext cx="6007097" cy="1130299"/>
          </a:xfrm>
        </p:spPr>
        <p:txBody>
          <a:bodyPr>
            <a:normAutofit/>
          </a:bodyPr>
          <a:lstStyle>
            <a:lvl1pPr>
              <a:defRPr sz="4000">
                <a:solidFill>
                  <a:schemeClr val="bg1"/>
                </a:solidFill>
              </a:defRPr>
            </a:lvl1pPr>
          </a:lstStyle>
          <a:p>
            <a:r>
              <a:rPr lang="cs-CZ" smtClean="0"/>
              <a:t>Kliknutím lze upravit styl.</a:t>
            </a:r>
            <a:endParaRPr lang="en-GB" dirty="0"/>
          </a:p>
        </p:txBody>
      </p:sp>
      <p:sp>
        <p:nvSpPr>
          <p:cNvPr id="3" name="Zástupný symbol pro zápatí 2"/>
          <p:cNvSpPr>
            <a:spLocks noGrp="1"/>
          </p:cNvSpPr>
          <p:nvPr>
            <p:ph type="ftr" sz="quarter" idx="10"/>
          </p:nvPr>
        </p:nvSpPr>
        <p:spPr/>
        <p:txBody>
          <a:bodyPr/>
          <a:lstStyle/>
          <a:p>
            <a:r>
              <a:rPr lang="cs-CZ" smtClean="0"/>
              <a:t>Nový vizuální styl - ukázky snímků</a:t>
            </a:r>
            <a:endParaRPr lang="cs-CZ"/>
          </a:p>
        </p:txBody>
      </p:sp>
      <p:sp>
        <p:nvSpPr>
          <p:cNvPr id="4" name="Zástupný symbol pro číslo snímku 3"/>
          <p:cNvSpPr>
            <a:spLocks noGrp="1"/>
          </p:cNvSpPr>
          <p:nvPr>
            <p:ph type="sldNum" sz="quarter" idx="11"/>
          </p:nvPr>
        </p:nvSpPr>
        <p:spPr>
          <a:xfrm>
            <a:off x="10972800" y="0"/>
            <a:ext cx="1219200" cy="501650"/>
          </a:xfrm>
          <a:prstGeom prst="rect">
            <a:avLst/>
          </a:prstGeom>
        </p:spPr>
        <p:txBody>
          <a:bodyPr/>
          <a:lstStyle>
            <a:lvl1pPr>
              <a:defRPr>
                <a:solidFill>
                  <a:schemeClr val="bg1">
                    <a:lumMod val="95000"/>
                  </a:schemeClr>
                </a:solidFill>
              </a:defRPr>
            </a:lvl1pPr>
          </a:lstStyle>
          <a:p>
            <a:fld id="{16D2A9F8-12B6-46DB-8F6B-EE4CEBDA4923}" type="slidenum">
              <a:rPr lang="cs-CZ" smtClean="0"/>
              <a:pPr/>
              <a:t>‹#›</a:t>
            </a:fld>
            <a:endParaRPr lang="cs-CZ" dirty="0"/>
          </a:p>
        </p:txBody>
      </p:sp>
      <p:sp>
        <p:nvSpPr>
          <p:cNvPr id="33" name="Zástupný symbol pro obsah 32"/>
          <p:cNvSpPr>
            <a:spLocks noGrp="1"/>
          </p:cNvSpPr>
          <p:nvPr>
            <p:ph sz="quarter" idx="12"/>
          </p:nvPr>
        </p:nvSpPr>
        <p:spPr>
          <a:xfrm>
            <a:off x="5562601" y="831850"/>
            <a:ext cx="5232400" cy="2482850"/>
          </a:xfrm>
        </p:spPr>
        <p:txBody>
          <a:bodyPr>
            <a:normAutofit/>
          </a:bodyPr>
          <a:lstStyle>
            <a:lvl1pPr>
              <a:defRPr sz="2400"/>
            </a:lvl1pPr>
            <a:lvl2pPr>
              <a:defRPr sz="2000"/>
            </a:lvl2pPr>
            <a:lvl3pPr>
              <a:defRPr sz="18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pic>
        <p:nvPicPr>
          <p:cNvPr id="3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1205" y="5463127"/>
            <a:ext cx="1980795" cy="139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5"/>
          <p:cNvSpPr>
            <a:spLocks noGrp="1"/>
          </p:cNvSpPr>
          <p:nvPr>
            <p:ph sz="quarter" idx="13"/>
          </p:nvPr>
        </p:nvSpPr>
        <p:spPr>
          <a:xfrm>
            <a:off x="5551076" y="3841664"/>
            <a:ext cx="5235985" cy="2482960"/>
          </a:xfrm>
        </p:spPr>
        <p:txBody>
          <a:bodyPr>
            <a:normAutofit/>
          </a:bodyPr>
          <a:lstStyle>
            <a:lvl1pPr>
              <a:defRPr sz="2400"/>
            </a:lvl1pPr>
            <a:lvl2pPr>
              <a:defRPr sz="2000"/>
            </a:lvl2pPr>
            <a:lvl3pPr>
              <a:defRPr sz="18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
        <p:nvSpPr>
          <p:cNvPr id="40" name="Zástupný symbol pro text 39"/>
          <p:cNvSpPr>
            <a:spLocks noGrp="1"/>
          </p:cNvSpPr>
          <p:nvPr>
            <p:ph type="body" sz="quarter" idx="14"/>
          </p:nvPr>
        </p:nvSpPr>
        <p:spPr>
          <a:xfrm>
            <a:off x="5565770" y="355599"/>
            <a:ext cx="5235579" cy="428073"/>
          </a:xfrm>
          <a:solidFill>
            <a:schemeClr val="accent2"/>
          </a:solidFill>
        </p:spPr>
        <p:txBody>
          <a:bodyPr>
            <a:normAutofit/>
          </a:bodyPr>
          <a:lstStyle>
            <a:lvl1pPr marL="0" indent="0">
              <a:buNone/>
              <a:defRPr sz="2400" b="1">
                <a:solidFill>
                  <a:schemeClr val="bg1"/>
                </a:solidFill>
              </a:defRPr>
            </a:lvl1pPr>
          </a:lstStyle>
          <a:p>
            <a:pPr lvl="0"/>
            <a:r>
              <a:rPr lang="cs-CZ" smtClean="0"/>
              <a:t>Kliknutím lze upravit styly předlohy textu.</a:t>
            </a:r>
          </a:p>
        </p:txBody>
      </p:sp>
      <p:sp>
        <p:nvSpPr>
          <p:cNvPr id="42" name="Zástupný symbol pro text 41"/>
          <p:cNvSpPr>
            <a:spLocks noGrp="1"/>
          </p:cNvSpPr>
          <p:nvPr>
            <p:ph type="body" sz="quarter" idx="15"/>
          </p:nvPr>
        </p:nvSpPr>
        <p:spPr>
          <a:xfrm>
            <a:off x="5566329" y="3365499"/>
            <a:ext cx="5239781" cy="428073"/>
          </a:xfrm>
          <a:solidFill>
            <a:schemeClr val="accent2"/>
          </a:solidFill>
        </p:spPr>
        <p:txBody>
          <a:bodyPr>
            <a:noAutofit/>
          </a:bodyPr>
          <a:lstStyle>
            <a:lvl1pPr marL="0" indent="0">
              <a:buNone/>
              <a:defRPr sz="2400" b="1">
                <a:solidFill>
                  <a:schemeClr val="bg1"/>
                </a:solidFill>
              </a:defRPr>
            </a:lvl1pPr>
          </a:lstStyle>
          <a:p>
            <a:pPr lvl="0"/>
            <a:r>
              <a:rPr lang="cs-CZ" smtClean="0"/>
              <a:t>Kliknutím lze upravit styly předlohy textu.</a:t>
            </a:r>
          </a:p>
        </p:txBody>
      </p:sp>
      <p:sp>
        <p:nvSpPr>
          <p:cNvPr id="7" name="Zástupný symbol pro obsah 6"/>
          <p:cNvSpPr>
            <a:spLocks noGrp="1"/>
          </p:cNvSpPr>
          <p:nvPr>
            <p:ph sz="quarter" idx="16"/>
          </p:nvPr>
        </p:nvSpPr>
        <p:spPr>
          <a:xfrm>
            <a:off x="203200" y="838200"/>
            <a:ext cx="5219700" cy="5473700"/>
          </a:xfrm>
        </p:spPr>
        <p:txBody>
          <a:bodyPr>
            <a:normAutofit/>
          </a:bodyPr>
          <a:lstStyle>
            <a:lvl1pPr>
              <a:defRPr sz="2400"/>
            </a:lvl1pPr>
            <a:lvl2pPr>
              <a:defRPr sz="2000"/>
            </a:lvl2pPr>
            <a:lvl3pPr>
              <a:defRPr sz="18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
        <p:nvSpPr>
          <p:cNvPr id="9" name="Zástupný symbol pro text 8"/>
          <p:cNvSpPr>
            <a:spLocks noGrp="1"/>
          </p:cNvSpPr>
          <p:nvPr>
            <p:ph type="body" sz="quarter" idx="17"/>
          </p:nvPr>
        </p:nvSpPr>
        <p:spPr>
          <a:xfrm>
            <a:off x="203200" y="355600"/>
            <a:ext cx="5232400" cy="428400"/>
          </a:xfrm>
          <a:solidFill>
            <a:schemeClr val="accent2"/>
          </a:solidFill>
        </p:spPr>
        <p:txBody>
          <a:bodyPr>
            <a:normAutofit/>
          </a:bodyPr>
          <a:lstStyle>
            <a:lvl1pPr marL="0" indent="0">
              <a:buNone/>
              <a:defRPr sz="2400" b="1">
                <a:solidFill>
                  <a:schemeClr val="bg1"/>
                </a:solidFill>
              </a:defRPr>
            </a:lvl1pPr>
          </a:lstStyle>
          <a:p>
            <a:pPr lvl="0"/>
            <a:r>
              <a:rPr lang="cs-CZ" smtClean="0"/>
              <a:t>Kliknutím lze upravit styly předlohy textu.</a:t>
            </a:r>
          </a:p>
        </p:txBody>
      </p:sp>
    </p:spTree>
    <p:extLst>
      <p:ext uri="{BB962C8B-B14F-4D97-AF65-F5344CB8AC3E}">
        <p14:creationId xmlns:p14="http://schemas.microsoft.com/office/powerpoint/2010/main" val="611257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c OBSAHY">
    <p:spTree>
      <p:nvGrpSpPr>
        <p:cNvPr id="1" name=""/>
        <p:cNvGrpSpPr/>
        <p:nvPr/>
      </p:nvGrpSpPr>
      <p:grpSpPr>
        <a:xfrm>
          <a:off x="0" y="0"/>
          <a:ext cx="0" cy="0"/>
          <a:chOff x="0" y="0"/>
          <a:chExt cx="0" cy="0"/>
        </a:xfrm>
      </p:grpSpPr>
      <p:sp>
        <p:nvSpPr>
          <p:cNvPr id="35" name="Obdélník 34"/>
          <p:cNvSpPr/>
          <p:nvPr userDrawn="1"/>
        </p:nvSpPr>
        <p:spPr>
          <a:xfrm flipH="1">
            <a:off x="10553696" y="-572605"/>
            <a:ext cx="2341769" cy="7884000"/>
          </a:xfrm>
          <a:prstGeom prst="rect">
            <a:avLst/>
          </a:prstGeom>
          <a:solidFill>
            <a:schemeClr val="accent1"/>
          </a:solidFill>
          <a:ln>
            <a:noFill/>
          </a:ln>
          <a:effectLst>
            <a:softEdge rad="635000"/>
          </a:effectLst>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GB"/>
          </a:p>
        </p:txBody>
      </p:sp>
      <p:sp>
        <p:nvSpPr>
          <p:cNvPr id="2" name="Nadpis 1"/>
          <p:cNvSpPr>
            <a:spLocks noGrp="1"/>
          </p:cNvSpPr>
          <p:nvPr>
            <p:ph type="title"/>
          </p:nvPr>
        </p:nvSpPr>
        <p:spPr>
          <a:xfrm rot="5400000">
            <a:off x="8623299" y="2794002"/>
            <a:ext cx="6007097" cy="1130299"/>
          </a:xfrm>
        </p:spPr>
        <p:txBody>
          <a:bodyPr>
            <a:normAutofit/>
          </a:bodyPr>
          <a:lstStyle>
            <a:lvl1pPr>
              <a:defRPr sz="4000">
                <a:solidFill>
                  <a:schemeClr val="bg1"/>
                </a:solidFill>
              </a:defRPr>
            </a:lvl1pPr>
          </a:lstStyle>
          <a:p>
            <a:r>
              <a:rPr lang="cs-CZ" smtClean="0"/>
              <a:t>Kliknutím lze upravit styl.</a:t>
            </a:r>
            <a:endParaRPr lang="en-GB" dirty="0"/>
          </a:p>
        </p:txBody>
      </p:sp>
      <p:sp>
        <p:nvSpPr>
          <p:cNvPr id="3" name="Zástupný symbol pro zápatí 2"/>
          <p:cNvSpPr>
            <a:spLocks noGrp="1"/>
          </p:cNvSpPr>
          <p:nvPr>
            <p:ph type="ftr" sz="quarter" idx="10"/>
          </p:nvPr>
        </p:nvSpPr>
        <p:spPr/>
        <p:txBody>
          <a:bodyPr/>
          <a:lstStyle/>
          <a:p>
            <a:r>
              <a:rPr lang="cs-CZ" smtClean="0"/>
              <a:t>Nový vizuální styl - ukázky snímků</a:t>
            </a:r>
            <a:endParaRPr lang="cs-CZ"/>
          </a:p>
        </p:txBody>
      </p:sp>
      <p:sp>
        <p:nvSpPr>
          <p:cNvPr id="4" name="Zástupný symbol pro číslo snímku 3"/>
          <p:cNvSpPr>
            <a:spLocks noGrp="1"/>
          </p:cNvSpPr>
          <p:nvPr>
            <p:ph type="sldNum" sz="quarter" idx="11"/>
          </p:nvPr>
        </p:nvSpPr>
        <p:spPr>
          <a:xfrm>
            <a:off x="10972800" y="0"/>
            <a:ext cx="1219200" cy="501650"/>
          </a:xfrm>
          <a:prstGeom prst="rect">
            <a:avLst/>
          </a:prstGeom>
        </p:spPr>
        <p:txBody>
          <a:bodyPr/>
          <a:lstStyle>
            <a:lvl1pPr>
              <a:defRPr>
                <a:solidFill>
                  <a:schemeClr val="bg1">
                    <a:lumMod val="95000"/>
                  </a:schemeClr>
                </a:solidFill>
              </a:defRPr>
            </a:lvl1pPr>
          </a:lstStyle>
          <a:p>
            <a:fld id="{16D2A9F8-12B6-46DB-8F6B-EE4CEBDA4923}" type="slidenum">
              <a:rPr lang="cs-CZ" smtClean="0"/>
              <a:pPr/>
              <a:t>‹#›</a:t>
            </a:fld>
            <a:endParaRPr lang="cs-CZ" dirty="0"/>
          </a:p>
        </p:txBody>
      </p:sp>
      <p:sp>
        <p:nvSpPr>
          <p:cNvPr id="33" name="Zástupný symbol pro obsah 32"/>
          <p:cNvSpPr>
            <a:spLocks noGrp="1"/>
          </p:cNvSpPr>
          <p:nvPr>
            <p:ph sz="quarter" idx="12"/>
          </p:nvPr>
        </p:nvSpPr>
        <p:spPr>
          <a:xfrm>
            <a:off x="5562601" y="346841"/>
            <a:ext cx="5232400" cy="2967859"/>
          </a:xfrm>
        </p:spPr>
        <p:txBody>
          <a:bodyPr>
            <a:normAutofit/>
          </a:bodyPr>
          <a:lstStyle>
            <a:lvl1pPr>
              <a:defRPr sz="2400"/>
            </a:lvl1pPr>
            <a:lvl2pPr>
              <a:defRPr sz="2000"/>
            </a:lvl2pPr>
            <a:lvl3pPr>
              <a:defRPr sz="18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pic>
        <p:nvPicPr>
          <p:cNvPr id="3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1205" y="5463127"/>
            <a:ext cx="1980795" cy="139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5"/>
          <p:cNvSpPr>
            <a:spLocks noGrp="1"/>
          </p:cNvSpPr>
          <p:nvPr>
            <p:ph sz="quarter" idx="13"/>
          </p:nvPr>
        </p:nvSpPr>
        <p:spPr>
          <a:xfrm>
            <a:off x="5551076" y="3841664"/>
            <a:ext cx="5235985" cy="2482960"/>
          </a:xfrm>
        </p:spPr>
        <p:txBody>
          <a:bodyPr>
            <a:normAutofit/>
          </a:bodyPr>
          <a:lstStyle>
            <a:lvl1pPr>
              <a:defRPr sz="2400"/>
            </a:lvl1pPr>
            <a:lvl2pPr>
              <a:defRPr sz="2000"/>
            </a:lvl2pPr>
            <a:lvl3pPr>
              <a:defRPr sz="18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
        <p:nvSpPr>
          <p:cNvPr id="42" name="Zástupný symbol pro text 41"/>
          <p:cNvSpPr>
            <a:spLocks noGrp="1"/>
          </p:cNvSpPr>
          <p:nvPr>
            <p:ph type="body" sz="quarter" idx="15"/>
          </p:nvPr>
        </p:nvSpPr>
        <p:spPr>
          <a:xfrm>
            <a:off x="5566329" y="3365499"/>
            <a:ext cx="5239781" cy="428073"/>
          </a:xfrm>
          <a:solidFill>
            <a:schemeClr val="accent2"/>
          </a:solidFill>
        </p:spPr>
        <p:txBody>
          <a:bodyPr>
            <a:noAutofit/>
          </a:bodyPr>
          <a:lstStyle>
            <a:lvl1pPr marL="0" indent="0">
              <a:buNone/>
              <a:defRPr sz="2400" b="1">
                <a:solidFill>
                  <a:schemeClr val="bg1"/>
                </a:solidFill>
              </a:defRPr>
            </a:lvl1pPr>
          </a:lstStyle>
          <a:p>
            <a:pPr lvl="0"/>
            <a:r>
              <a:rPr lang="cs-CZ" smtClean="0"/>
              <a:t>Kliknutím lze upravit styly předlohy textu.</a:t>
            </a:r>
          </a:p>
        </p:txBody>
      </p:sp>
      <p:sp>
        <p:nvSpPr>
          <p:cNvPr id="7" name="Zástupný symbol pro obsah 6"/>
          <p:cNvSpPr>
            <a:spLocks noGrp="1"/>
          </p:cNvSpPr>
          <p:nvPr>
            <p:ph sz="quarter" idx="16"/>
          </p:nvPr>
        </p:nvSpPr>
        <p:spPr>
          <a:xfrm>
            <a:off x="203200" y="838200"/>
            <a:ext cx="5219700" cy="5473700"/>
          </a:xfrm>
        </p:spPr>
        <p:txBody>
          <a:bodyPr>
            <a:normAutofit/>
          </a:bodyPr>
          <a:lstStyle>
            <a:lvl1pPr>
              <a:defRPr sz="2400"/>
            </a:lvl1pPr>
            <a:lvl2pPr>
              <a:defRPr sz="2000"/>
            </a:lvl2pPr>
            <a:lvl3pPr>
              <a:defRPr sz="18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
        <p:nvSpPr>
          <p:cNvPr id="9" name="Zástupný symbol pro text 8"/>
          <p:cNvSpPr>
            <a:spLocks noGrp="1"/>
          </p:cNvSpPr>
          <p:nvPr>
            <p:ph type="body" sz="quarter" idx="17"/>
          </p:nvPr>
        </p:nvSpPr>
        <p:spPr>
          <a:xfrm>
            <a:off x="203200" y="355600"/>
            <a:ext cx="5232400" cy="428400"/>
          </a:xfrm>
          <a:solidFill>
            <a:schemeClr val="accent2"/>
          </a:solidFill>
        </p:spPr>
        <p:txBody>
          <a:bodyPr>
            <a:normAutofit/>
          </a:bodyPr>
          <a:lstStyle>
            <a:lvl1pPr marL="0" indent="0">
              <a:buNone/>
              <a:defRPr sz="2400" b="1">
                <a:solidFill>
                  <a:schemeClr val="bg1"/>
                </a:solidFill>
              </a:defRPr>
            </a:lvl1pPr>
          </a:lstStyle>
          <a:p>
            <a:pPr lvl="0"/>
            <a:r>
              <a:rPr lang="cs-CZ" smtClean="0"/>
              <a:t>Kliknutím lze upravit styly předlohy textu.</a:t>
            </a:r>
          </a:p>
        </p:txBody>
      </p:sp>
    </p:spTree>
    <p:extLst>
      <p:ext uri="{BB962C8B-B14F-4D97-AF65-F5344CB8AC3E}">
        <p14:creationId xmlns:p14="http://schemas.microsoft.com/office/powerpoint/2010/main" val="160433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7"/>
          <p:cNvSpPr>
            <a:spLocks noGrp="1" noChangeArrowheads="1"/>
          </p:cNvSpPr>
          <p:nvPr>
            <p:ph type="dt" sz="half" idx="10"/>
          </p:nvPr>
        </p:nvSpPr>
        <p:spPr>
          <a:xfrm>
            <a:off x="954617" y="6453188"/>
            <a:ext cx="2844800" cy="260350"/>
          </a:xfrm>
          <a:prstGeom prst="rect">
            <a:avLst/>
          </a:prstGeom>
          <a:ln/>
        </p:spPr>
        <p:txBody>
          <a:bodyPr/>
          <a:lstStyle>
            <a:lvl1pPr>
              <a:defRPr/>
            </a:lvl1pPr>
          </a:lstStyle>
          <a:p>
            <a:pPr>
              <a:defRPr/>
            </a:pPr>
            <a:r>
              <a:rPr lang="en-US"/>
              <a:t>9</a:t>
            </a:r>
            <a:r>
              <a:rPr lang="cs-CZ"/>
              <a:t>. prosince 2005</a:t>
            </a:r>
          </a:p>
        </p:txBody>
      </p:sp>
      <p:sp>
        <p:nvSpPr>
          <p:cNvPr id="5" name="Rectangle 8"/>
          <p:cNvSpPr>
            <a:spLocks noGrp="1" noChangeArrowheads="1"/>
          </p:cNvSpPr>
          <p:nvPr>
            <p:ph type="ftr" sz="quarter" idx="11"/>
          </p:nvPr>
        </p:nvSpPr>
        <p:spPr>
          <a:ln/>
        </p:spPr>
        <p:txBody>
          <a:bodyPr/>
          <a:lstStyle>
            <a:lvl1pPr>
              <a:defRPr/>
            </a:lvl1pPr>
          </a:lstStyle>
          <a:p>
            <a:pPr>
              <a:defRPr/>
            </a:pPr>
            <a:r>
              <a:rPr lang="cs-CZ"/>
              <a:t>Seminář z aktuárských věd</a:t>
            </a:r>
          </a:p>
        </p:txBody>
      </p:sp>
      <p:sp>
        <p:nvSpPr>
          <p:cNvPr id="6" name="Rectangle 9"/>
          <p:cNvSpPr>
            <a:spLocks noGrp="1" noChangeArrowheads="1"/>
          </p:cNvSpPr>
          <p:nvPr>
            <p:ph type="sldNum" sz="quarter" idx="12"/>
          </p:nvPr>
        </p:nvSpPr>
        <p:spPr>
          <a:xfrm>
            <a:off x="10795000" y="146050"/>
            <a:ext cx="1219200" cy="501650"/>
          </a:xfrm>
          <a:prstGeom prst="rect">
            <a:avLst/>
          </a:prstGeom>
          <a:ln/>
        </p:spPr>
        <p:txBody>
          <a:bodyPr/>
          <a:lstStyle>
            <a:lvl1pPr>
              <a:defRPr/>
            </a:lvl1pPr>
          </a:lstStyle>
          <a:p>
            <a:pPr>
              <a:defRPr/>
            </a:pPr>
            <a:fld id="{6892629E-5FD1-4E17-A44D-0914D16500F7}" type="slidenum">
              <a:rPr lang="cs-CZ"/>
              <a:pPr>
                <a:defRPr/>
              </a:pPr>
              <a:t>‹#›</a:t>
            </a:fld>
            <a:endParaRPr lang="cs-CZ"/>
          </a:p>
        </p:txBody>
      </p:sp>
    </p:spTree>
    <p:extLst>
      <p:ext uri="{BB962C8B-B14F-4D97-AF65-F5344CB8AC3E}">
        <p14:creationId xmlns:p14="http://schemas.microsoft.com/office/powerpoint/2010/main" val="2491935681"/>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Úvodní snímek">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6858000"/>
          </a:xfrm>
          <a:prstGeom prst="rect">
            <a:avLst/>
          </a:prstGeom>
          <a:solidFill>
            <a:schemeClr val="accent1"/>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cs-CZ" altLang="cs-CZ" smtClean="0"/>
          </a:p>
        </p:txBody>
      </p:sp>
      <p:pic>
        <p:nvPicPr>
          <p:cNvPr id="5" name="Picture 3" descr="komensky1"/>
          <p:cNvPicPr>
            <a:picLocks noChangeAspect="1" noChangeArrowheads="1"/>
          </p:cNvPicPr>
          <p:nvPr/>
        </p:nvPicPr>
        <p:blipFill>
          <a:blip r:embed="rId2" cstate="print">
            <a:clrChange>
              <a:clrFrom>
                <a:srgbClr val="FFFFFF"/>
              </a:clrFrom>
              <a:clrTo>
                <a:srgbClr val="FFFFFF">
                  <a:alpha val="0"/>
                </a:srgbClr>
              </a:clrTo>
            </a:clrChange>
          </a:blip>
          <a:srcRect l="7381" t="25058" r="2478" b="7263"/>
          <a:stretch>
            <a:fillRect/>
          </a:stretch>
        </p:blipFill>
        <p:spPr bwMode="auto">
          <a:xfrm>
            <a:off x="512234" y="3429001"/>
            <a:ext cx="5228167" cy="3084513"/>
          </a:xfrm>
          <a:prstGeom prst="rect">
            <a:avLst/>
          </a:prstGeom>
          <a:noFill/>
          <a:ln w="9525">
            <a:noFill/>
            <a:miter lim="800000"/>
            <a:headEnd/>
            <a:tailEnd/>
          </a:ln>
        </p:spPr>
      </p:pic>
      <p:sp>
        <p:nvSpPr>
          <p:cNvPr id="75780" name="Rectangle 4"/>
          <p:cNvSpPr>
            <a:spLocks noGrp="1" noChangeArrowheads="1"/>
          </p:cNvSpPr>
          <p:nvPr>
            <p:ph type="ctrTitle" sz="quarter"/>
          </p:nvPr>
        </p:nvSpPr>
        <p:spPr>
          <a:xfrm>
            <a:off x="914400" y="981076"/>
            <a:ext cx="10363200" cy="2189163"/>
          </a:xfrm>
        </p:spPr>
        <p:txBody>
          <a:bodyPr/>
          <a:lstStyle>
            <a:lvl1pPr algn="ctr">
              <a:defRPr/>
            </a:lvl1pPr>
          </a:lstStyle>
          <a:p>
            <a:r>
              <a:rPr lang="cs-CZ"/>
              <a:t>Klepnutím lze upravit styl předlohy nadpisů.</a:t>
            </a:r>
          </a:p>
        </p:txBody>
      </p:sp>
      <p:sp>
        <p:nvSpPr>
          <p:cNvPr id="75781" name="Rectangle 5"/>
          <p:cNvSpPr>
            <a:spLocks noGrp="1" noChangeArrowheads="1"/>
          </p:cNvSpPr>
          <p:nvPr>
            <p:ph type="subTitle" sz="quarter" idx="1"/>
          </p:nvPr>
        </p:nvSpPr>
        <p:spPr>
          <a:xfrm>
            <a:off x="6096000" y="3429001"/>
            <a:ext cx="5850467" cy="3095625"/>
          </a:xfrm>
        </p:spPr>
        <p:txBody>
          <a:bodyPr/>
          <a:lstStyle>
            <a:lvl1pPr marL="0" indent="0" algn="ctr">
              <a:buFontTx/>
              <a:buNone/>
              <a:defRPr/>
            </a:lvl1pPr>
          </a:lstStyle>
          <a:p>
            <a:r>
              <a:rPr lang="cs-CZ"/>
              <a:t>Klepnutím lze upravit styl předlohy podnadpisů.</a:t>
            </a:r>
          </a:p>
        </p:txBody>
      </p:sp>
    </p:spTree>
    <p:extLst>
      <p:ext uri="{BB962C8B-B14F-4D97-AF65-F5344CB8AC3E}">
        <p14:creationId xmlns:p14="http://schemas.microsoft.com/office/powerpoint/2010/main" val="449633099"/>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7"/>
          <p:cNvSpPr>
            <a:spLocks noGrp="1" noChangeArrowheads="1"/>
          </p:cNvSpPr>
          <p:nvPr>
            <p:ph type="dt" sz="half" idx="10"/>
          </p:nvPr>
        </p:nvSpPr>
        <p:spPr>
          <a:xfrm>
            <a:off x="954617" y="6453188"/>
            <a:ext cx="2844800" cy="260350"/>
          </a:xfrm>
          <a:prstGeom prst="rect">
            <a:avLst/>
          </a:prstGeom>
          <a:ln/>
        </p:spPr>
        <p:txBody>
          <a:bodyPr/>
          <a:lstStyle>
            <a:lvl1pPr>
              <a:defRPr/>
            </a:lvl1pPr>
          </a:lstStyle>
          <a:p>
            <a:pPr>
              <a:defRPr/>
            </a:pPr>
            <a:r>
              <a:rPr lang="en-US"/>
              <a:t>9</a:t>
            </a:r>
            <a:r>
              <a:rPr lang="cs-CZ"/>
              <a:t>. prosince 2005</a:t>
            </a:r>
          </a:p>
        </p:txBody>
      </p:sp>
      <p:sp>
        <p:nvSpPr>
          <p:cNvPr id="4" name="Rectangle 8"/>
          <p:cNvSpPr>
            <a:spLocks noGrp="1" noChangeArrowheads="1"/>
          </p:cNvSpPr>
          <p:nvPr>
            <p:ph type="ftr" sz="quarter" idx="11"/>
          </p:nvPr>
        </p:nvSpPr>
        <p:spPr>
          <a:ln/>
        </p:spPr>
        <p:txBody>
          <a:bodyPr/>
          <a:lstStyle>
            <a:lvl1pPr>
              <a:defRPr/>
            </a:lvl1pPr>
          </a:lstStyle>
          <a:p>
            <a:pPr>
              <a:defRPr/>
            </a:pPr>
            <a:r>
              <a:rPr lang="cs-CZ"/>
              <a:t>Seminář z aktuárských věd</a:t>
            </a:r>
          </a:p>
        </p:txBody>
      </p:sp>
    </p:spTree>
    <p:extLst>
      <p:ext uri="{BB962C8B-B14F-4D97-AF65-F5344CB8AC3E}">
        <p14:creationId xmlns:p14="http://schemas.microsoft.com/office/powerpoint/2010/main" val="2858025106"/>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dirty="0" smtClean="0"/>
              <a:t>Click to edit Master title style</a:t>
            </a:r>
            <a:endParaRPr lang="en-GB" dirty="0"/>
          </a:p>
        </p:txBody>
      </p:sp>
      <p:sp>
        <p:nvSpPr>
          <p:cNvPr id="6" name="Text Placeholder 5"/>
          <p:cNvSpPr>
            <a:spLocks noGrp="1"/>
          </p:cNvSpPr>
          <p:nvPr>
            <p:ph type="body" sz="quarter" idx="10" hasCustomPrompt="1"/>
          </p:nvPr>
        </p:nvSpPr>
        <p:spPr bwMode="gray"/>
        <p:txBody>
          <a:bodyPr/>
          <a:lstStyle>
            <a:lvl1pPr>
              <a:defRPr sz="2200"/>
            </a:lvl1pPr>
            <a:lvl3pPr>
              <a:defRPr sz="2200"/>
            </a:lvl3pPr>
            <a:lvl4pPr>
              <a:defRPr sz="2000"/>
            </a:lvl4pPr>
            <a:lvl5pPr>
              <a:defRPr sz="2000"/>
            </a:lvl5pPr>
            <a:lvl6pPr>
              <a:defRPr sz="1800"/>
            </a:lvl6pPr>
            <a:lvl7pPr>
              <a:defRPr sz="1800"/>
            </a:lvl7pPr>
            <a:lvl8pPr>
              <a:defRPr sz="1800"/>
            </a:lvl8pPr>
          </a:lstStyle>
          <a:p>
            <a:pPr lvl="0"/>
            <a:r>
              <a:rPr lang="cs-CZ" dirty="0" err="1" smtClean="0"/>
              <a:t>First</a:t>
            </a:r>
            <a:r>
              <a:rPr lang="cs-CZ" dirty="0" smtClean="0"/>
              <a:t> </a:t>
            </a:r>
            <a:r>
              <a:rPr lang="cs-CZ" dirty="0" err="1" smtClean="0"/>
              <a:t>level</a:t>
            </a:r>
            <a:r>
              <a:rPr lang="cs-CZ" dirty="0" smtClean="0"/>
              <a:t> – </a:t>
            </a:r>
            <a:r>
              <a:rPr lang="cs-CZ" dirty="0" err="1" smtClean="0"/>
              <a:t>Arial</a:t>
            </a:r>
            <a:r>
              <a:rPr lang="cs-CZ" dirty="0" smtClean="0"/>
              <a:t> 22</a:t>
            </a:r>
            <a:endParaRPr lang="en-US" dirty="0" smtClean="0"/>
          </a:p>
          <a:p>
            <a:pPr lvl="2"/>
            <a:r>
              <a:rPr lang="cs-CZ" dirty="0" err="1" smtClean="0"/>
              <a:t>Second</a:t>
            </a:r>
            <a:r>
              <a:rPr lang="cs-CZ" dirty="0" smtClean="0"/>
              <a:t> </a:t>
            </a:r>
            <a:r>
              <a:rPr lang="cs-CZ" dirty="0" err="1" smtClean="0"/>
              <a:t>level</a:t>
            </a:r>
            <a:r>
              <a:rPr lang="cs-CZ" dirty="0" smtClean="0"/>
              <a:t> – </a:t>
            </a:r>
            <a:r>
              <a:rPr lang="cs-CZ" dirty="0" err="1" smtClean="0"/>
              <a:t>Arial</a:t>
            </a:r>
            <a:r>
              <a:rPr lang="cs-CZ" dirty="0" smtClean="0"/>
              <a:t> 22</a:t>
            </a:r>
            <a:endParaRPr lang="en-US" dirty="0" smtClean="0"/>
          </a:p>
          <a:p>
            <a:pPr lvl="3"/>
            <a:r>
              <a:rPr lang="cs-CZ" dirty="0" err="1" smtClean="0"/>
              <a:t>third</a:t>
            </a:r>
            <a:r>
              <a:rPr lang="en-US" dirty="0" smtClean="0"/>
              <a:t> level</a:t>
            </a:r>
            <a:r>
              <a:rPr lang="cs-CZ" dirty="0" smtClean="0"/>
              <a:t> – </a:t>
            </a:r>
            <a:r>
              <a:rPr lang="cs-CZ" dirty="0" err="1" smtClean="0"/>
              <a:t>Arial</a:t>
            </a:r>
            <a:r>
              <a:rPr lang="cs-CZ" dirty="0" smtClean="0"/>
              <a:t> 20 </a:t>
            </a:r>
            <a:endParaRPr lang="en-US" dirty="0" smtClean="0"/>
          </a:p>
          <a:p>
            <a:pPr lvl="4"/>
            <a:r>
              <a:rPr lang="cs-CZ" dirty="0" err="1" smtClean="0"/>
              <a:t>fourth</a:t>
            </a:r>
            <a:r>
              <a:rPr lang="en-US" dirty="0" smtClean="0"/>
              <a:t> level</a:t>
            </a:r>
            <a:r>
              <a:rPr lang="cs-CZ" dirty="0" smtClean="0"/>
              <a:t> – </a:t>
            </a:r>
            <a:r>
              <a:rPr lang="cs-CZ" dirty="0" err="1" smtClean="0"/>
              <a:t>Arial</a:t>
            </a:r>
            <a:r>
              <a:rPr lang="cs-CZ" dirty="0" smtClean="0"/>
              <a:t> 20</a:t>
            </a:r>
          </a:p>
          <a:p>
            <a:pPr lvl="5"/>
            <a:r>
              <a:rPr lang="cs-CZ" dirty="0" err="1" smtClean="0"/>
              <a:t>fifth</a:t>
            </a:r>
            <a:r>
              <a:rPr lang="cs-CZ" dirty="0" smtClean="0"/>
              <a:t> </a:t>
            </a:r>
            <a:r>
              <a:rPr lang="cs-CZ" dirty="0" err="1" smtClean="0"/>
              <a:t>level</a:t>
            </a:r>
            <a:r>
              <a:rPr lang="cs-CZ" dirty="0" smtClean="0"/>
              <a:t> – </a:t>
            </a:r>
            <a:r>
              <a:rPr lang="cs-CZ" dirty="0" err="1" smtClean="0"/>
              <a:t>Arial</a:t>
            </a:r>
            <a:r>
              <a:rPr lang="cs-CZ" dirty="0" smtClean="0"/>
              <a:t> 18</a:t>
            </a:r>
          </a:p>
          <a:p>
            <a:pPr lvl="6"/>
            <a:r>
              <a:rPr lang="cs-CZ" sz="1800" dirty="0" err="1" smtClean="0"/>
              <a:t>sixth</a:t>
            </a:r>
            <a:r>
              <a:rPr lang="cs-CZ" sz="1800" dirty="0" smtClean="0"/>
              <a:t> </a:t>
            </a:r>
            <a:r>
              <a:rPr lang="cs-CZ" sz="1800" dirty="0" err="1" smtClean="0"/>
              <a:t>level</a:t>
            </a:r>
            <a:r>
              <a:rPr lang="cs-CZ" sz="1800" dirty="0" smtClean="0"/>
              <a:t> </a:t>
            </a:r>
            <a:r>
              <a:rPr lang="cs-CZ" dirty="0" smtClean="0"/>
              <a:t>– </a:t>
            </a:r>
            <a:r>
              <a:rPr lang="cs-CZ" dirty="0" err="1" smtClean="0"/>
              <a:t>Arial</a:t>
            </a:r>
            <a:r>
              <a:rPr lang="cs-CZ" dirty="0" smtClean="0"/>
              <a:t> 18</a:t>
            </a:r>
            <a:endParaRPr lang="cs-CZ" sz="1800" dirty="0" smtClean="0"/>
          </a:p>
          <a:p>
            <a:pPr lvl="7"/>
            <a:r>
              <a:rPr lang="cs-CZ" sz="1800" dirty="0" err="1" smtClean="0"/>
              <a:t>Seventh</a:t>
            </a:r>
            <a:r>
              <a:rPr lang="cs-CZ" sz="1800" dirty="0" smtClean="0"/>
              <a:t> </a:t>
            </a:r>
            <a:r>
              <a:rPr lang="cs-CZ" sz="1800" dirty="0" err="1" smtClean="0"/>
              <a:t>level</a:t>
            </a:r>
            <a:r>
              <a:rPr lang="cs-CZ" sz="1800" dirty="0" smtClean="0"/>
              <a:t> </a:t>
            </a:r>
            <a:r>
              <a:rPr lang="cs-CZ" dirty="0" smtClean="0"/>
              <a:t>– </a:t>
            </a:r>
            <a:r>
              <a:rPr lang="cs-CZ" dirty="0" err="1" smtClean="0"/>
              <a:t>Arial</a:t>
            </a:r>
            <a:r>
              <a:rPr lang="cs-CZ" dirty="0" smtClean="0"/>
              <a:t> 18</a:t>
            </a:r>
            <a:endParaRPr lang="en-GB" dirty="0"/>
          </a:p>
        </p:txBody>
      </p:sp>
    </p:spTree>
    <p:extLst>
      <p:ext uri="{BB962C8B-B14F-4D97-AF65-F5344CB8AC3E}">
        <p14:creationId xmlns:p14="http://schemas.microsoft.com/office/powerpoint/2010/main" val="4174824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2019300" y="188914"/>
            <a:ext cx="9908117" cy="936625"/>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954618" y="1341438"/>
            <a:ext cx="5422900" cy="467995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580718" y="1341438"/>
            <a:ext cx="5422900" cy="467995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7"/>
          <p:cNvSpPr>
            <a:spLocks noGrp="1" noChangeArrowheads="1"/>
          </p:cNvSpPr>
          <p:nvPr>
            <p:ph type="dt" sz="half" idx="10"/>
          </p:nvPr>
        </p:nvSpPr>
        <p:spPr>
          <a:xfrm>
            <a:off x="954617" y="6453188"/>
            <a:ext cx="2844800" cy="260350"/>
          </a:xfrm>
          <a:prstGeom prst="rect">
            <a:avLst/>
          </a:prstGeom>
          <a:ln/>
        </p:spPr>
        <p:txBody>
          <a:bodyPr/>
          <a:lstStyle>
            <a:lvl1pPr>
              <a:defRPr/>
            </a:lvl1pPr>
          </a:lstStyle>
          <a:p>
            <a:pPr>
              <a:defRPr/>
            </a:pPr>
            <a:r>
              <a:rPr lang="en-US"/>
              <a:t>9</a:t>
            </a:r>
            <a:r>
              <a:rPr lang="cs-CZ"/>
              <a:t>. prosince 2005</a:t>
            </a:r>
          </a:p>
        </p:txBody>
      </p:sp>
      <p:sp>
        <p:nvSpPr>
          <p:cNvPr id="6" name="Rectangle 8"/>
          <p:cNvSpPr>
            <a:spLocks noGrp="1" noChangeArrowheads="1"/>
          </p:cNvSpPr>
          <p:nvPr>
            <p:ph type="ftr" sz="quarter" idx="11"/>
          </p:nvPr>
        </p:nvSpPr>
        <p:spPr>
          <a:ln/>
        </p:spPr>
        <p:txBody>
          <a:bodyPr/>
          <a:lstStyle>
            <a:lvl1pPr>
              <a:defRPr/>
            </a:lvl1pPr>
          </a:lstStyle>
          <a:p>
            <a:pPr>
              <a:defRPr/>
            </a:pPr>
            <a:r>
              <a:rPr lang="cs-CZ"/>
              <a:t>Seminář z aktuárských věd</a:t>
            </a:r>
          </a:p>
        </p:txBody>
      </p:sp>
      <p:sp>
        <p:nvSpPr>
          <p:cNvPr id="7" name="Rectangle 9"/>
          <p:cNvSpPr>
            <a:spLocks noGrp="1" noChangeArrowheads="1"/>
          </p:cNvSpPr>
          <p:nvPr>
            <p:ph type="sldNum" sz="quarter" idx="12"/>
          </p:nvPr>
        </p:nvSpPr>
        <p:spPr>
          <a:xfrm>
            <a:off x="10795000" y="146050"/>
            <a:ext cx="1219200" cy="501650"/>
          </a:xfrm>
          <a:prstGeom prst="rect">
            <a:avLst/>
          </a:prstGeom>
          <a:ln/>
        </p:spPr>
        <p:txBody>
          <a:bodyPr/>
          <a:lstStyle>
            <a:lvl1pPr>
              <a:defRPr/>
            </a:lvl1pPr>
          </a:lstStyle>
          <a:p>
            <a:pPr>
              <a:defRPr/>
            </a:pPr>
            <a:fld id="{52C6CF36-6FBC-435D-863B-4BE8FD167E69}" type="slidenum">
              <a:rPr lang="cs-CZ"/>
              <a:pPr>
                <a:defRPr/>
              </a:pPr>
              <a:t>‹#›</a:t>
            </a:fld>
            <a:endParaRPr lang="cs-CZ"/>
          </a:p>
        </p:txBody>
      </p:sp>
    </p:spTree>
    <p:extLst>
      <p:ext uri="{BB962C8B-B14F-4D97-AF65-F5344CB8AC3E}">
        <p14:creationId xmlns:p14="http://schemas.microsoft.com/office/powerpoint/2010/main" val="3954280226"/>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ZEV">
    <p:spTree>
      <p:nvGrpSpPr>
        <p:cNvPr id="1" name=""/>
        <p:cNvGrpSpPr/>
        <p:nvPr/>
      </p:nvGrpSpPr>
      <p:grpSpPr>
        <a:xfrm>
          <a:off x="0" y="0"/>
          <a:ext cx="0" cy="0"/>
          <a:chOff x="0" y="0"/>
          <a:chExt cx="0" cy="0"/>
        </a:xfrm>
      </p:grpSpPr>
      <p:sp>
        <p:nvSpPr>
          <p:cNvPr id="11" name="Obdélník 10"/>
          <p:cNvSpPr/>
          <p:nvPr userDrawn="1"/>
        </p:nvSpPr>
        <p:spPr>
          <a:xfrm flipH="1">
            <a:off x="-842621" y="4541744"/>
            <a:ext cx="13935767" cy="3154456"/>
          </a:xfrm>
          <a:prstGeom prst="rect">
            <a:avLst/>
          </a:prstGeom>
          <a:solidFill>
            <a:schemeClr val="accent1"/>
          </a:solidFill>
          <a:ln>
            <a:noFill/>
          </a:ln>
          <a:effectLst>
            <a:softEdge rad="635000"/>
          </a:effectLst>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Nadpis 1"/>
          <p:cNvSpPr>
            <a:spLocks noGrp="1"/>
          </p:cNvSpPr>
          <p:nvPr>
            <p:ph type="title"/>
          </p:nvPr>
        </p:nvSpPr>
        <p:spPr>
          <a:xfrm>
            <a:off x="317501" y="685801"/>
            <a:ext cx="7645400" cy="2743199"/>
          </a:xfrm>
        </p:spPr>
        <p:txBody>
          <a:bodyPr anchor="t">
            <a:normAutofit/>
          </a:bodyPr>
          <a:lstStyle>
            <a:lvl1pPr algn="l">
              <a:spcAft>
                <a:spcPts val="1200"/>
              </a:spcAft>
              <a:defRPr sz="5400" b="1">
                <a:solidFill>
                  <a:schemeClr val="accent2"/>
                </a:solidFill>
              </a:defRPr>
            </a:lvl1pPr>
          </a:lstStyle>
          <a:p>
            <a:r>
              <a:rPr lang="cs-CZ" smtClean="0"/>
              <a:t>Kliknutím lze upravit styl.</a:t>
            </a:r>
            <a:endParaRPr lang="en-GB"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0282" y="953028"/>
            <a:ext cx="8895919" cy="4527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Skupina 7"/>
          <p:cNvGrpSpPr/>
          <p:nvPr/>
        </p:nvGrpSpPr>
        <p:grpSpPr>
          <a:xfrm>
            <a:off x="-461710" y="3813317"/>
            <a:ext cx="3817056" cy="1431009"/>
            <a:chOff x="8162255" y="989164"/>
            <a:chExt cx="1188965" cy="445741"/>
          </a:xfrm>
        </p:grpSpPr>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0346" y="989615"/>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2255" y="989164"/>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Zástupný symbol pro text 12"/>
          <p:cNvSpPr>
            <a:spLocks noGrp="1"/>
          </p:cNvSpPr>
          <p:nvPr userDrawn="1">
            <p:ph type="body" sz="quarter" idx="10"/>
          </p:nvPr>
        </p:nvSpPr>
        <p:spPr>
          <a:xfrm>
            <a:off x="292100" y="5480176"/>
            <a:ext cx="11645900" cy="1174623"/>
          </a:xfrm>
        </p:spPr>
        <p:txBody>
          <a:bodyPr/>
          <a:lstStyle>
            <a:lvl1pPr marL="0" indent="0">
              <a:buNone/>
              <a:defRPr b="0">
                <a:solidFill>
                  <a:schemeClr val="bg1"/>
                </a:solidFill>
              </a:defRPr>
            </a:lvl1pPr>
          </a:lstStyle>
          <a:p>
            <a:pPr lvl="0"/>
            <a:r>
              <a:rPr lang="cs-CZ" smtClean="0"/>
              <a:t>Kliknutím lze upravit styly předlohy textu.</a:t>
            </a:r>
          </a:p>
        </p:txBody>
      </p:sp>
    </p:spTree>
    <p:extLst>
      <p:ext uri="{BB962C8B-B14F-4D97-AF65-F5344CB8AC3E}">
        <p14:creationId xmlns:p14="http://schemas.microsoft.com/office/powerpoint/2010/main" val="145854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RMALNI">
    <p:spTree>
      <p:nvGrpSpPr>
        <p:cNvPr id="1" name=""/>
        <p:cNvGrpSpPr/>
        <p:nvPr/>
      </p:nvGrpSpPr>
      <p:grpSpPr>
        <a:xfrm>
          <a:off x="0" y="0"/>
          <a:ext cx="0" cy="0"/>
          <a:chOff x="0" y="0"/>
          <a:chExt cx="0" cy="0"/>
        </a:xfrm>
      </p:grpSpPr>
      <p:sp>
        <p:nvSpPr>
          <p:cNvPr id="6" name="Obdélník 5"/>
          <p:cNvSpPr/>
          <p:nvPr userDrawn="1"/>
        </p:nvSpPr>
        <p:spPr>
          <a:xfrm flipH="1">
            <a:off x="-842626" y="-1054100"/>
            <a:ext cx="13935767" cy="2945854"/>
          </a:xfrm>
          <a:prstGeom prst="rect">
            <a:avLst/>
          </a:prstGeom>
          <a:solidFill>
            <a:schemeClr val="accent1"/>
          </a:solidFill>
          <a:ln>
            <a:noFill/>
          </a:ln>
          <a:effectLst>
            <a:softEdge rad="635000"/>
          </a:effectLst>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Nadpis 1"/>
          <p:cNvSpPr>
            <a:spLocks noGrp="1"/>
          </p:cNvSpPr>
          <p:nvPr>
            <p:ph type="title"/>
          </p:nvPr>
        </p:nvSpPr>
        <p:spPr/>
        <p:txBody>
          <a:bodyPr/>
          <a:lstStyle>
            <a:lvl1pPr>
              <a:defRPr>
                <a:solidFill>
                  <a:schemeClr val="bg1"/>
                </a:solidFill>
              </a:defRPr>
            </a:lvl1pPr>
          </a:lstStyle>
          <a:p>
            <a:r>
              <a:rPr lang="cs-CZ" smtClean="0"/>
              <a:t>Kliknutím lze upravit styl.</a:t>
            </a:r>
            <a:endParaRPr lang="en-GB"/>
          </a:p>
        </p:txBody>
      </p:sp>
      <p:grpSp>
        <p:nvGrpSpPr>
          <p:cNvPr id="7" name="Skupina 6"/>
          <p:cNvGrpSpPr/>
          <p:nvPr userDrawn="1"/>
        </p:nvGrpSpPr>
        <p:grpSpPr>
          <a:xfrm>
            <a:off x="4440" y="278886"/>
            <a:ext cx="12168105" cy="1410150"/>
            <a:chOff x="4440" y="85701"/>
            <a:chExt cx="12168105" cy="141015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01578" y="85701"/>
              <a:ext cx="2770967" cy="14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Skupina 8"/>
            <p:cNvGrpSpPr/>
            <p:nvPr/>
          </p:nvGrpSpPr>
          <p:grpSpPr>
            <a:xfrm>
              <a:off x="4704075" y="978407"/>
              <a:ext cx="4711540" cy="449808"/>
              <a:chOff x="4639680" y="978407"/>
              <a:chExt cx="4711540" cy="449808"/>
            </a:xfrm>
          </p:grpSpPr>
          <p:grpSp>
            <p:nvGrpSpPr>
              <p:cNvPr id="21" name="Skupina 20"/>
              <p:cNvGrpSpPr/>
              <p:nvPr/>
            </p:nvGrpSpPr>
            <p:grpSpPr>
              <a:xfrm>
                <a:off x="6988307" y="978407"/>
                <a:ext cx="2362913" cy="447507"/>
                <a:chOff x="6988307" y="978407"/>
                <a:chExt cx="2362913" cy="447507"/>
              </a:xfrm>
            </p:grpSpPr>
            <p:grpSp>
              <p:nvGrpSpPr>
                <p:cNvPr id="26" name="Skupina 25"/>
                <p:cNvGrpSpPr/>
                <p:nvPr/>
              </p:nvGrpSpPr>
              <p:grpSpPr>
                <a:xfrm>
                  <a:off x="8162255" y="978407"/>
                  <a:ext cx="1188965" cy="446795"/>
                  <a:chOff x="8162255" y="978407"/>
                  <a:chExt cx="1188965" cy="446795"/>
                </a:xfrm>
              </p:grpSpPr>
              <p:pic>
                <p:nvPicPr>
                  <p:cNvPr id="2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0346" y="979912"/>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2255" y="978407"/>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6398" y="980624"/>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8307" y="979912"/>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1719" y="980624"/>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3628" y="979912"/>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7771" y="982925"/>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9680" y="980624"/>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Skupina 9"/>
            <p:cNvGrpSpPr/>
            <p:nvPr/>
          </p:nvGrpSpPr>
          <p:grpSpPr>
            <a:xfrm>
              <a:off x="4440" y="978407"/>
              <a:ext cx="4711540" cy="449341"/>
              <a:chOff x="4639680" y="976738"/>
              <a:chExt cx="4711540" cy="449341"/>
            </a:xfrm>
          </p:grpSpPr>
          <p:grpSp>
            <p:nvGrpSpPr>
              <p:cNvPr id="11" name="Skupina 10"/>
              <p:cNvGrpSpPr/>
              <p:nvPr/>
            </p:nvGrpSpPr>
            <p:grpSpPr>
              <a:xfrm>
                <a:off x="6988307" y="976738"/>
                <a:ext cx="2362913" cy="449341"/>
                <a:chOff x="6988307" y="976738"/>
                <a:chExt cx="2362913" cy="449341"/>
              </a:xfrm>
            </p:grpSpPr>
            <p:grpSp>
              <p:nvGrpSpPr>
                <p:cNvPr id="16" name="Skupina 15"/>
                <p:cNvGrpSpPr/>
                <p:nvPr/>
              </p:nvGrpSpPr>
              <p:grpSpPr>
                <a:xfrm>
                  <a:off x="8162255" y="976738"/>
                  <a:ext cx="1188965" cy="449341"/>
                  <a:chOff x="8162255" y="976738"/>
                  <a:chExt cx="1188965" cy="449341"/>
                </a:xfrm>
              </p:grpSpPr>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0346" y="976738"/>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2255" y="980789"/>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6398" y="978243"/>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8307" y="976738"/>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1719" y="978243"/>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3628" y="976738"/>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7771" y="978955"/>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9680" y="978243"/>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5" name="Zástupný symbol pro zápatí 34"/>
          <p:cNvSpPr>
            <a:spLocks noGrp="1"/>
          </p:cNvSpPr>
          <p:nvPr>
            <p:ph type="ftr" sz="quarter" idx="10"/>
          </p:nvPr>
        </p:nvSpPr>
        <p:spPr/>
        <p:txBody>
          <a:bodyPr/>
          <a:lstStyle/>
          <a:p>
            <a:r>
              <a:rPr lang="cs-CZ" smtClean="0">
                <a:solidFill>
                  <a:prstClr val="white">
                    <a:lumMod val="65000"/>
                  </a:prstClr>
                </a:solidFill>
              </a:rPr>
              <a:t>Nový vizuální styl - ukázky snímků</a:t>
            </a:r>
            <a:endParaRPr lang="cs-CZ">
              <a:solidFill>
                <a:prstClr val="white">
                  <a:lumMod val="65000"/>
                </a:prstClr>
              </a:solidFill>
            </a:endParaRPr>
          </a:p>
        </p:txBody>
      </p:sp>
      <p:sp>
        <p:nvSpPr>
          <p:cNvPr id="36" name="Zástupný symbol pro číslo snímku 35"/>
          <p:cNvSpPr>
            <a:spLocks noGrp="1"/>
          </p:cNvSpPr>
          <p:nvPr>
            <p:ph type="sldNum" sz="quarter" idx="11"/>
          </p:nvPr>
        </p:nvSpPr>
        <p:spPr>
          <a:xfrm>
            <a:off x="10795000" y="146050"/>
            <a:ext cx="1219200" cy="501650"/>
          </a:xfrm>
          <a:prstGeom prst="rect">
            <a:avLst/>
          </a:prstGeom>
        </p:spPr>
        <p:txBody>
          <a:bodyPr/>
          <a:lstStyle>
            <a:lvl1pPr>
              <a:defRPr b="1">
                <a:solidFill>
                  <a:schemeClr val="bg1"/>
                </a:solidFill>
              </a:defRPr>
            </a:lvl1pPr>
          </a:lstStyle>
          <a:p>
            <a:fld id="{16D2A9F8-12B6-46DB-8F6B-EE4CEBDA4923}" type="slidenum">
              <a:rPr lang="cs-CZ" smtClean="0">
                <a:solidFill>
                  <a:prstClr val="white"/>
                </a:solidFill>
              </a:rPr>
              <a:pPr/>
              <a:t>‹#›</a:t>
            </a:fld>
            <a:endParaRPr lang="cs-CZ" dirty="0">
              <a:solidFill>
                <a:prstClr val="white"/>
              </a:solidFill>
            </a:endParaRPr>
          </a:p>
        </p:txBody>
      </p:sp>
      <p:pic>
        <p:nvPicPr>
          <p:cNvPr id="3075"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77460" y="288797"/>
            <a:ext cx="1980795" cy="139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Zástupný symbol pro obsah 61"/>
          <p:cNvSpPr>
            <a:spLocks noGrp="1"/>
          </p:cNvSpPr>
          <p:nvPr>
            <p:ph sz="quarter" idx="12"/>
          </p:nvPr>
        </p:nvSpPr>
        <p:spPr>
          <a:xfrm>
            <a:off x="304800" y="1790700"/>
            <a:ext cx="11734800" cy="452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Tree>
    <p:extLst>
      <p:ext uri="{BB962C8B-B14F-4D97-AF65-F5344CB8AC3E}">
        <p14:creationId xmlns:p14="http://schemas.microsoft.com/office/powerpoint/2010/main" val="3955142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RMALNI">
    <p:spTree>
      <p:nvGrpSpPr>
        <p:cNvPr id="1" name=""/>
        <p:cNvGrpSpPr/>
        <p:nvPr/>
      </p:nvGrpSpPr>
      <p:grpSpPr>
        <a:xfrm>
          <a:off x="0" y="0"/>
          <a:ext cx="0" cy="0"/>
          <a:chOff x="0" y="0"/>
          <a:chExt cx="0" cy="0"/>
        </a:xfrm>
      </p:grpSpPr>
      <p:sp>
        <p:nvSpPr>
          <p:cNvPr id="6" name="Obdélník 5"/>
          <p:cNvSpPr/>
          <p:nvPr userDrawn="1"/>
        </p:nvSpPr>
        <p:spPr>
          <a:xfrm flipH="1">
            <a:off x="-842626" y="-1054100"/>
            <a:ext cx="13935767" cy="2945854"/>
          </a:xfrm>
          <a:prstGeom prst="rect">
            <a:avLst/>
          </a:prstGeom>
          <a:solidFill>
            <a:schemeClr val="accent1"/>
          </a:solidFill>
          <a:ln>
            <a:noFill/>
          </a:ln>
          <a:effectLst>
            <a:softEdge rad="635000"/>
          </a:effectLst>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GB"/>
          </a:p>
        </p:txBody>
      </p:sp>
      <p:sp>
        <p:nvSpPr>
          <p:cNvPr id="2" name="Nadpis 1"/>
          <p:cNvSpPr>
            <a:spLocks noGrp="1"/>
          </p:cNvSpPr>
          <p:nvPr>
            <p:ph type="title"/>
          </p:nvPr>
        </p:nvSpPr>
        <p:spPr/>
        <p:txBody>
          <a:bodyPr/>
          <a:lstStyle>
            <a:lvl1pPr>
              <a:defRPr>
                <a:solidFill>
                  <a:schemeClr val="bg1"/>
                </a:solidFill>
              </a:defRPr>
            </a:lvl1pPr>
          </a:lstStyle>
          <a:p>
            <a:r>
              <a:rPr lang="cs-CZ" smtClean="0"/>
              <a:t>Kliknutím lze upravit styl.</a:t>
            </a:r>
            <a:endParaRPr lang="en-GB"/>
          </a:p>
        </p:txBody>
      </p:sp>
      <p:grpSp>
        <p:nvGrpSpPr>
          <p:cNvPr id="7" name="Skupina 6"/>
          <p:cNvGrpSpPr/>
          <p:nvPr userDrawn="1"/>
        </p:nvGrpSpPr>
        <p:grpSpPr>
          <a:xfrm>
            <a:off x="4440" y="278886"/>
            <a:ext cx="12168105" cy="1410150"/>
            <a:chOff x="4440" y="85701"/>
            <a:chExt cx="12168105" cy="141015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01578" y="85701"/>
              <a:ext cx="2770967" cy="14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Skupina 8"/>
            <p:cNvGrpSpPr/>
            <p:nvPr/>
          </p:nvGrpSpPr>
          <p:grpSpPr>
            <a:xfrm>
              <a:off x="4704075" y="978407"/>
              <a:ext cx="4711540" cy="449808"/>
              <a:chOff x="4639680" y="978407"/>
              <a:chExt cx="4711540" cy="449808"/>
            </a:xfrm>
          </p:grpSpPr>
          <p:grpSp>
            <p:nvGrpSpPr>
              <p:cNvPr id="21" name="Skupina 20"/>
              <p:cNvGrpSpPr/>
              <p:nvPr/>
            </p:nvGrpSpPr>
            <p:grpSpPr>
              <a:xfrm>
                <a:off x="6988307" y="978407"/>
                <a:ext cx="2362913" cy="447507"/>
                <a:chOff x="6988307" y="978407"/>
                <a:chExt cx="2362913" cy="447507"/>
              </a:xfrm>
            </p:grpSpPr>
            <p:grpSp>
              <p:nvGrpSpPr>
                <p:cNvPr id="26" name="Skupina 25"/>
                <p:cNvGrpSpPr/>
                <p:nvPr/>
              </p:nvGrpSpPr>
              <p:grpSpPr>
                <a:xfrm>
                  <a:off x="8162255" y="978407"/>
                  <a:ext cx="1188965" cy="446795"/>
                  <a:chOff x="8162255" y="978407"/>
                  <a:chExt cx="1188965" cy="446795"/>
                </a:xfrm>
              </p:grpSpPr>
              <p:pic>
                <p:nvPicPr>
                  <p:cNvPr id="2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0346" y="979912"/>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2255" y="978407"/>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6398" y="980624"/>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8307" y="979912"/>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1719" y="980624"/>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3628" y="979912"/>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7771" y="982925"/>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9680" y="980624"/>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Skupina 9"/>
            <p:cNvGrpSpPr/>
            <p:nvPr/>
          </p:nvGrpSpPr>
          <p:grpSpPr>
            <a:xfrm>
              <a:off x="4440" y="978407"/>
              <a:ext cx="4711540" cy="449341"/>
              <a:chOff x="4639680" y="976738"/>
              <a:chExt cx="4711540" cy="449341"/>
            </a:xfrm>
          </p:grpSpPr>
          <p:grpSp>
            <p:nvGrpSpPr>
              <p:cNvPr id="11" name="Skupina 10"/>
              <p:cNvGrpSpPr/>
              <p:nvPr/>
            </p:nvGrpSpPr>
            <p:grpSpPr>
              <a:xfrm>
                <a:off x="6988307" y="976738"/>
                <a:ext cx="2362913" cy="449341"/>
                <a:chOff x="6988307" y="976738"/>
                <a:chExt cx="2362913" cy="449341"/>
              </a:xfrm>
            </p:grpSpPr>
            <p:grpSp>
              <p:nvGrpSpPr>
                <p:cNvPr id="16" name="Skupina 15"/>
                <p:cNvGrpSpPr/>
                <p:nvPr/>
              </p:nvGrpSpPr>
              <p:grpSpPr>
                <a:xfrm>
                  <a:off x="8162255" y="976738"/>
                  <a:ext cx="1188965" cy="449341"/>
                  <a:chOff x="8162255" y="976738"/>
                  <a:chExt cx="1188965" cy="449341"/>
                </a:xfrm>
              </p:grpSpPr>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0346" y="976738"/>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2255" y="980789"/>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6398" y="978243"/>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8307" y="976738"/>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1719" y="978243"/>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3628" y="976738"/>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7771" y="978955"/>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9680" y="978243"/>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5" name="Zástupný symbol pro zápatí 34"/>
          <p:cNvSpPr>
            <a:spLocks noGrp="1"/>
          </p:cNvSpPr>
          <p:nvPr>
            <p:ph type="ftr" sz="quarter" idx="10"/>
          </p:nvPr>
        </p:nvSpPr>
        <p:spPr/>
        <p:txBody>
          <a:bodyPr/>
          <a:lstStyle/>
          <a:p>
            <a:r>
              <a:rPr lang="cs-CZ" smtClean="0"/>
              <a:t>Nový vizuální styl - ukázky snímků</a:t>
            </a:r>
            <a:endParaRPr lang="cs-CZ"/>
          </a:p>
        </p:txBody>
      </p:sp>
      <p:pic>
        <p:nvPicPr>
          <p:cNvPr id="3075"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77460" y="288797"/>
            <a:ext cx="1980795" cy="139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Zástupný symbol pro obsah 61"/>
          <p:cNvSpPr>
            <a:spLocks noGrp="1"/>
          </p:cNvSpPr>
          <p:nvPr>
            <p:ph sz="quarter" idx="12"/>
          </p:nvPr>
        </p:nvSpPr>
        <p:spPr>
          <a:xfrm>
            <a:off x="304800" y="1790700"/>
            <a:ext cx="11734800" cy="4521200"/>
          </a:xfrm>
        </p:spPr>
        <p:txBody>
          <a:bodyPr/>
          <a:lstStyle>
            <a:lvl1pPr marL="533400" indent="-533400">
              <a:defRPr/>
            </a:lvl1pPr>
            <a:lvl2pPr marL="901700" indent="-444500">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Tree>
    <p:extLst>
      <p:ext uri="{BB962C8B-B14F-4D97-AF65-F5344CB8AC3E}">
        <p14:creationId xmlns:p14="http://schemas.microsoft.com/office/powerpoint/2010/main" val="2416205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RMALNI 2">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zápatí 2"/>
          <p:cNvSpPr>
            <a:spLocks noGrp="1"/>
          </p:cNvSpPr>
          <p:nvPr>
            <p:ph type="ftr" sz="quarter" idx="10"/>
          </p:nvPr>
        </p:nvSpPr>
        <p:spPr/>
        <p:txBody>
          <a:bodyPr/>
          <a:lstStyle/>
          <a:p>
            <a:r>
              <a:rPr lang="cs-CZ" smtClean="0">
                <a:solidFill>
                  <a:prstClr val="white">
                    <a:lumMod val="65000"/>
                  </a:prstClr>
                </a:solidFill>
              </a:rPr>
              <a:t>Nový vizuální styl - ukázky snímků</a:t>
            </a:r>
            <a:endParaRPr lang="cs-CZ">
              <a:solidFill>
                <a:prstClr val="white">
                  <a:lumMod val="65000"/>
                </a:prstClr>
              </a:solidFill>
            </a:endParaRPr>
          </a:p>
        </p:txBody>
      </p:sp>
      <p:sp>
        <p:nvSpPr>
          <p:cNvPr id="4" name="Zástupný symbol pro číslo snímku 3"/>
          <p:cNvSpPr>
            <a:spLocks noGrp="1"/>
          </p:cNvSpPr>
          <p:nvPr>
            <p:ph type="sldNum" sz="quarter" idx="11"/>
          </p:nvPr>
        </p:nvSpPr>
        <p:spPr>
          <a:xfrm>
            <a:off x="10795000" y="146050"/>
            <a:ext cx="1219200" cy="501650"/>
          </a:xfrm>
          <a:prstGeom prst="rect">
            <a:avLst/>
          </a:prstGeom>
        </p:spPr>
        <p:txBody>
          <a:bodyPr/>
          <a:lstStyle/>
          <a:p>
            <a:fld id="{16D2A9F8-12B6-46DB-8F6B-EE4CEBDA4923}" type="slidenum">
              <a:rPr lang="cs-CZ" smtClean="0">
                <a:solidFill>
                  <a:prstClr val="white">
                    <a:lumMod val="65000"/>
                  </a:prstClr>
                </a:solidFill>
              </a:rPr>
              <a:pPr/>
              <a:t>‹#›</a:t>
            </a:fld>
            <a:endParaRPr lang="cs-CZ">
              <a:solidFill>
                <a:prstClr val="white">
                  <a:lumMod val="65000"/>
                </a:prstClr>
              </a:solidFill>
            </a:endParaRPr>
          </a:p>
        </p:txBody>
      </p:sp>
      <p:grpSp>
        <p:nvGrpSpPr>
          <p:cNvPr id="8" name="Skupina 7"/>
          <p:cNvGrpSpPr/>
          <p:nvPr userDrawn="1"/>
        </p:nvGrpSpPr>
        <p:grpSpPr>
          <a:xfrm>
            <a:off x="4440" y="278886"/>
            <a:ext cx="12168105" cy="1410150"/>
            <a:chOff x="4440" y="85701"/>
            <a:chExt cx="12168105" cy="1410150"/>
          </a:xfrm>
        </p:grpSpPr>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01578" y="85701"/>
              <a:ext cx="2770967" cy="14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Skupina 9"/>
            <p:cNvGrpSpPr/>
            <p:nvPr/>
          </p:nvGrpSpPr>
          <p:grpSpPr>
            <a:xfrm>
              <a:off x="4704075" y="978407"/>
              <a:ext cx="4711540" cy="449808"/>
              <a:chOff x="4639680" y="978407"/>
              <a:chExt cx="4711540" cy="449808"/>
            </a:xfrm>
          </p:grpSpPr>
          <p:grpSp>
            <p:nvGrpSpPr>
              <p:cNvPr id="22" name="Skupina 21"/>
              <p:cNvGrpSpPr/>
              <p:nvPr/>
            </p:nvGrpSpPr>
            <p:grpSpPr>
              <a:xfrm>
                <a:off x="6988307" y="978407"/>
                <a:ext cx="2362913" cy="447507"/>
                <a:chOff x="6988307" y="978407"/>
                <a:chExt cx="2362913" cy="447507"/>
              </a:xfrm>
            </p:grpSpPr>
            <p:grpSp>
              <p:nvGrpSpPr>
                <p:cNvPr id="27" name="Skupina 26"/>
                <p:cNvGrpSpPr/>
                <p:nvPr/>
              </p:nvGrpSpPr>
              <p:grpSpPr>
                <a:xfrm>
                  <a:off x="8162255" y="978407"/>
                  <a:ext cx="1188965" cy="446795"/>
                  <a:chOff x="8162255" y="978407"/>
                  <a:chExt cx="1188965" cy="446795"/>
                </a:xfrm>
              </p:grpSpPr>
              <p:pic>
                <p:nvPicPr>
                  <p:cNvPr id="3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0346" y="979912"/>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2255" y="978407"/>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6398" y="980624"/>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8307" y="979912"/>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1719" y="980624"/>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3628" y="979912"/>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7771" y="982925"/>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9680" y="980624"/>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Skupina 10"/>
            <p:cNvGrpSpPr/>
            <p:nvPr/>
          </p:nvGrpSpPr>
          <p:grpSpPr>
            <a:xfrm>
              <a:off x="4440" y="978407"/>
              <a:ext cx="4711540" cy="449341"/>
              <a:chOff x="4639680" y="976738"/>
              <a:chExt cx="4711540" cy="449341"/>
            </a:xfrm>
          </p:grpSpPr>
          <p:grpSp>
            <p:nvGrpSpPr>
              <p:cNvPr id="12" name="Skupina 11"/>
              <p:cNvGrpSpPr/>
              <p:nvPr/>
            </p:nvGrpSpPr>
            <p:grpSpPr>
              <a:xfrm>
                <a:off x="6988307" y="976738"/>
                <a:ext cx="2362913" cy="449341"/>
                <a:chOff x="6988307" y="976738"/>
                <a:chExt cx="2362913" cy="449341"/>
              </a:xfrm>
            </p:grpSpPr>
            <p:grpSp>
              <p:nvGrpSpPr>
                <p:cNvPr id="17" name="Skupina 16"/>
                <p:cNvGrpSpPr/>
                <p:nvPr/>
              </p:nvGrpSpPr>
              <p:grpSpPr>
                <a:xfrm>
                  <a:off x="8162255" y="976738"/>
                  <a:ext cx="1188965" cy="449341"/>
                  <a:chOff x="8162255" y="976738"/>
                  <a:chExt cx="1188965" cy="449341"/>
                </a:xfrm>
              </p:grpSpPr>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0346" y="976738"/>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2255" y="980789"/>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6398" y="978243"/>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8307" y="976738"/>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1719" y="978243"/>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3628" y="976738"/>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7771" y="978955"/>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9680" y="978243"/>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3" name="Zástupný symbol pro obsah 32"/>
          <p:cNvSpPr>
            <a:spLocks noGrp="1"/>
          </p:cNvSpPr>
          <p:nvPr>
            <p:ph sz="quarter" idx="12"/>
          </p:nvPr>
        </p:nvSpPr>
        <p:spPr>
          <a:xfrm>
            <a:off x="304800" y="1803400"/>
            <a:ext cx="11722100" cy="44831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Tree>
    <p:extLst>
      <p:ext uri="{BB962C8B-B14F-4D97-AF65-F5344CB8AC3E}">
        <p14:creationId xmlns:p14="http://schemas.microsoft.com/office/powerpoint/2010/main" val="281038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Obdélník 6"/>
          <p:cNvSpPr/>
          <p:nvPr userDrawn="1"/>
        </p:nvSpPr>
        <p:spPr>
          <a:xfrm flipH="1">
            <a:off x="-842623" y="6027644"/>
            <a:ext cx="13935767" cy="1541556"/>
          </a:xfrm>
          <a:prstGeom prst="rect">
            <a:avLst/>
          </a:prstGeom>
          <a:solidFill>
            <a:schemeClr val="accent1"/>
          </a:solidFill>
          <a:ln>
            <a:noFill/>
          </a:ln>
          <a:effectLst>
            <a:softEdge rad="635000"/>
          </a:effectLst>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Nadpis 1"/>
          <p:cNvSpPr>
            <a:spLocks noGrp="1"/>
          </p:cNvSpPr>
          <p:nvPr>
            <p:ph type="title"/>
          </p:nvPr>
        </p:nvSpPr>
        <p:spPr>
          <a:xfrm>
            <a:off x="330200" y="152401"/>
            <a:ext cx="11557000" cy="1130299"/>
          </a:xfrm>
        </p:spPr>
        <p:txBody>
          <a:bodyPr/>
          <a:lstStyle>
            <a:lvl1pPr>
              <a:defRPr>
                <a:solidFill>
                  <a:schemeClr val="accent2"/>
                </a:solidFill>
              </a:defRPr>
            </a:lvl1pPr>
          </a:lstStyle>
          <a:p>
            <a:r>
              <a:rPr lang="cs-CZ" smtClean="0"/>
              <a:t>Kliknutím lze upravit styl.</a:t>
            </a:r>
            <a:endParaRPr lang="en-GB" dirty="0"/>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9413" y="1706765"/>
            <a:ext cx="12571413"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text 3"/>
          <p:cNvSpPr>
            <a:spLocks noGrp="1"/>
          </p:cNvSpPr>
          <p:nvPr>
            <p:ph type="body" sz="quarter" idx="10"/>
          </p:nvPr>
        </p:nvSpPr>
        <p:spPr>
          <a:xfrm>
            <a:off x="346075" y="1482725"/>
            <a:ext cx="7867650" cy="4271963"/>
          </a:xfrm>
        </p:spPr>
        <p:txBody>
          <a:bodyPr/>
          <a:lstStyle>
            <a:lvl1pPr marL="742950" indent="-742950">
              <a:buFont typeface="+mj-lt"/>
              <a:buAutoNum type="arabicPeriod"/>
              <a:defRPr/>
            </a:lvl1pPr>
            <a:lvl2pPr marL="971550" indent="-514350">
              <a:buFont typeface="+mj-lt"/>
              <a:buAutoNum type="arabicPeriod"/>
              <a:defRPr/>
            </a:lvl2pPr>
            <a:lvl3pPr marL="1428750" indent="-514350">
              <a:buFont typeface="+mj-lt"/>
              <a:buAutoNum type="arabicPeriod"/>
              <a:defRPr/>
            </a:lvl3pPr>
            <a:lvl4pPr marL="1828800" indent="-457200">
              <a:buFont typeface="+mj-lt"/>
              <a:buAutoNum type="arabicPeriod"/>
              <a:defRPr/>
            </a:lvl4pPr>
            <a:lvl5pPr marL="2286000" indent="-457200">
              <a:buFont typeface="+mj-lt"/>
              <a:buAutoNum type="arabicPeriod"/>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Tree>
    <p:extLst>
      <p:ext uri="{BB962C8B-B14F-4D97-AF65-F5344CB8AC3E}">
        <p14:creationId xmlns:p14="http://schemas.microsoft.com/office/powerpoint/2010/main" val="2052458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7" name="Obdélník 6"/>
          <p:cNvSpPr/>
          <p:nvPr userDrawn="1"/>
        </p:nvSpPr>
        <p:spPr>
          <a:xfrm flipH="1">
            <a:off x="5386545" y="-662151"/>
            <a:ext cx="7478116" cy="7916026"/>
          </a:xfrm>
          <a:prstGeom prst="rect">
            <a:avLst/>
          </a:prstGeom>
          <a:solidFill>
            <a:schemeClr val="accent1"/>
          </a:solidFill>
          <a:ln>
            <a:noFill/>
          </a:ln>
          <a:effectLst>
            <a:softEdge rad="635000"/>
          </a:effectLst>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Nadpis 1"/>
          <p:cNvSpPr>
            <a:spLocks noGrp="1"/>
          </p:cNvSpPr>
          <p:nvPr>
            <p:ph type="title"/>
          </p:nvPr>
        </p:nvSpPr>
        <p:spPr>
          <a:xfrm>
            <a:off x="6085229" y="346841"/>
            <a:ext cx="5980907" cy="1923393"/>
          </a:xfrm>
        </p:spPr>
        <p:txBody>
          <a:bodyPr anchor="t">
            <a:normAutofit/>
          </a:bodyPr>
          <a:lstStyle>
            <a:lvl1pPr>
              <a:defRPr sz="4400" b="1" cap="none" spc="0">
                <a:ln>
                  <a:noFill/>
                </a:ln>
                <a:solidFill>
                  <a:schemeClr val="bg1"/>
                </a:solidFill>
                <a:effectLst/>
              </a:defRPr>
            </a:lvl1pPr>
          </a:lstStyle>
          <a:p>
            <a:r>
              <a:rPr lang="cs-CZ" smtClean="0"/>
              <a:t>Kliknutím lze upravit styl.</a:t>
            </a:r>
            <a:endParaRPr lang="en-GB" dirty="0"/>
          </a:p>
        </p:txBody>
      </p:sp>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59366" y="2098525"/>
            <a:ext cx="6232634" cy="502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obsah 3"/>
          <p:cNvSpPr>
            <a:spLocks noGrp="1"/>
          </p:cNvSpPr>
          <p:nvPr>
            <p:ph sz="quarter" idx="10"/>
          </p:nvPr>
        </p:nvSpPr>
        <p:spPr>
          <a:xfrm>
            <a:off x="188913" y="346075"/>
            <a:ext cx="5549900" cy="632301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Tree>
    <p:extLst>
      <p:ext uri="{BB962C8B-B14F-4D97-AF65-F5344CB8AC3E}">
        <p14:creationId xmlns:p14="http://schemas.microsoft.com/office/powerpoint/2010/main" val="4267290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976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a OBSAHY">
    <p:spTree>
      <p:nvGrpSpPr>
        <p:cNvPr id="1" name=""/>
        <p:cNvGrpSpPr/>
        <p:nvPr/>
      </p:nvGrpSpPr>
      <p:grpSpPr>
        <a:xfrm>
          <a:off x="0" y="0"/>
          <a:ext cx="0" cy="0"/>
          <a:chOff x="0" y="0"/>
          <a:chExt cx="0" cy="0"/>
        </a:xfrm>
      </p:grpSpPr>
      <p:sp>
        <p:nvSpPr>
          <p:cNvPr id="35" name="Obdélník 34"/>
          <p:cNvSpPr/>
          <p:nvPr userDrawn="1"/>
        </p:nvSpPr>
        <p:spPr>
          <a:xfrm flipH="1">
            <a:off x="10553698" y="-572604"/>
            <a:ext cx="2341769" cy="7884000"/>
          </a:xfrm>
          <a:prstGeom prst="rect">
            <a:avLst/>
          </a:prstGeom>
          <a:solidFill>
            <a:schemeClr val="accent1"/>
          </a:solidFill>
          <a:ln>
            <a:noFill/>
          </a:ln>
          <a:effectLst>
            <a:softEdge rad="635000"/>
          </a:effectLst>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Nadpis 1"/>
          <p:cNvSpPr>
            <a:spLocks noGrp="1"/>
          </p:cNvSpPr>
          <p:nvPr>
            <p:ph type="title"/>
          </p:nvPr>
        </p:nvSpPr>
        <p:spPr>
          <a:xfrm rot="5400000">
            <a:off x="8674099" y="2844801"/>
            <a:ext cx="5905498" cy="1130299"/>
          </a:xfrm>
        </p:spPr>
        <p:txBody>
          <a:bodyPr>
            <a:normAutofit/>
          </a:bodyPr>
          <a:lstStyle>
            <a:lvl1pPr>
              <a:defRPr sz="4000">
                <a:solidFill>
                  <a:schemeClr val="bg1"/>
                </a:solidFill>
              </a:defRPr>
            </a:lvl1pPr>
          </a:lstStyle>
          <a:p>
            <a:r>
              <a:rPr lang="cs-CZ" smtClean="0"/>
              <a:t>Kliknutím lze upravit styl.</a:t>
            </a:r>
            <a:endParaRPr lang="en-GB" dirty="0"/>
          </a:p>
        </p:txBody>
      </p:sp>
      <p:sp>
        <p:nvSpPr>
          <p:cNvPr id="3" name="Zástupný symbol pro zápatí 2"/>
          <p:cNvSpPr>
            <a:spLocks noGrp="1"/>
          </p:cNvSpPr>
          <p:nvPr>
            <p:ph type="ftr" sz="quarter" idx="10"/>
          </p:nvPr>
        </p:nvSpPr>
        <p:spPr/>
        <p:txBody>
          <a:bodyPr/>
          <a:lstStyle/>
          <a:p>
            <a:r>
              <a:rPr lang="cs-CZ" smtClean="0">
                <a:solidFill>
                  <a:prstClr val="white">
                    <a:lumMod val="65000"/>
                  </a:prstClr>
                </a:solidFill>
              </a:rPr>
              <a:t>Nový vizuální styl - ukázky snímků</a:t>
            </a:r>
            <a:endParaRPr lang="cs-CZ">
              <a:solidFill>
                <a:prstClr val="white">
                  <a:lumMod val="65000"/>
                </a:prstClr>
              </a:solidFill>
            </a:endParaRPr>
          </a:p>
        </p:txBody>
      </p:sp>
      <p:sp>
        <p:nvSpPr>
          <p:cNvPr id="4" name="Zástupný symbol pro číslo snímku 3"/>
          <p:cNvSpPr>
            <a:spLocks noGrp="1"/>
          </p:cNvSpPr>
          <p:nvPr>
            <p:ph type="sldNum" sz="quarter" idx="11"/>
          </p:nvPr>
        </p:nvSpPr>
        <p:spPr>
          <a:xfrm>
            <a:off x="10972800" y="0"/>
            <a:ext cx="1219200" cy="501650"/>
          </a:xfrm>
          <a:prstGeom prst="rect">
            <a:avLst/>
          </a:prstGeom>
        </p:spPr>
        <p:txBody>
          <a:bodyPr/>
          <a:lstStyle>
            <a:lvl1pPr>
              <a:defRPr>
                <a:solidFill>
                  <a:schemeClr val="bg1">
                    <a:lumMod val="95000"/>
                  </a:schemeClr>
                </a:solidFill>
              </a:defRPr>
            </a:lvl1pPr>
          </a:lstStyle>
          <a:p>
            <a:fld id="{16D2A9F8-12B6-46DB-8F6B-EE4CEBDA4923}" type="slidenum">
              <a:rPr lang="cs-CZ" smtClean="0">
                <a:solidFill>
                  <a:prstClr val="white">
                    <a:lumMod val="95000"/>
                  </a:prstClr>
                </a:solidFill>
              </a:rPr>
              <a:pPr/>
              <a:t>‹#›</a:t>
            </a:fld>
            <a:endParaRPr lang="cs-CZ" dirty="0">
              <a:solidFill>
                <a:prstClr val="white">
                  <a:lumMod val="95000"/>
                </a:prstClr>
              </a:solidFill>
            </a:endParaRPr>
          </a:p>
        </p:txBody>
      </p:sp>
      <p:sp>
        <p:nvSpPr>
          <p:cNvPr id="33" name="Zástupný symbol pro obsah 32"/>
          <p:cNvSpPr>
            <a:spLocks noGrp="1"/>
          </p:cNvSpPr>
          <p:nvPr>
            <p:ph sz="quarter" idx="12"/>
          </p:nvPr>
        </p:nvSpPr>
        <p:spPr>
          <a:xfrm>
            <a:off x="203201" y="825499"/>
            <a:ext cx="5232400" cy="5480051"/>
          </a:xfrm>
        </p:spPr>
        <p:txBody>
          <a:bodyPr>
            <a:normAutofit/>
          </a:bodyPr>
          <a:lstStyle>
            <a:lvl1pPr>
              <a:defRPr sz="2800"/>
            </a:lvl1pPr>
            <a:lvl2pPr>
              <a:defRPr sz="2400"/>
            </a:lvl2pPr>
            <a:lvl3pPr>
              <a:defRPr sz="2000"/>
            </a:lvl3pPr>
            <a:lvl4pPr>
              <a:defRPr sz="1800"/>
            </a:lvl4pPr>
            <a:lvl5pPr>
              <a:defRPr sz="18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pic>
        <p:nvPicPr>
          <p:cNvPr id="3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1205" y="5463127"/>
            <a:ext cx="1980795" cy="139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5"/>
          <p:cNvSpPr>
            <a:spLocks noGrp="1"/>
          </p:cNvSpPr>
          <p:nvPr>
            <p:ph sz="quarter" idx="13"/>
          </p:nvPr>
        </p:nvSpPr>
        <p:spPr>
          <a:xfrm>
            <a:off x="5551076" y="825272"/>
            <a:ext cx="5235985" cy="5480294"/>
          </a:xfrm>
        </p:spPr>
        <p:txBody>
          <a:bodyPr>
            <a:normAutofit/>
          </a:bodyPr>
          <a:lstStyle>
            <a:lvl1pPr>
              <a:defRPr sz="2800"/>
            </a:lvl1pPr>
            <a:lvl2pPr>
              <a:defRPr sz="2400"/>
            </a:lvl2pPr>
            <a:lvl3pPr>
              <a:defRPr sz="2000"/>
            </a:lvl3pPr>
            <a:lvl4pPr>
              <a:defRPr sz="1800"/>
            </a:lvl4pPr>
            <a:lvl5pPr>
              <a:defRPr sz="18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
        <p:nvSpPr>
          <p:cNvPr id="40" name="Zástupný symbol pro text 39"/>
          <p:cNvSpPr>
            <a:spLocks noGrp="1"/>
          </p:cNvSpPr>
          <p:nvPr>
            <p:ph type="body" sz="quarter" idx="14"/>
          </p:nvPr>
        </p:nvSpPr>
        <p:spPr>
          <a:xfrm>
            <a:off x="225420" y="241300"/>
            <a:ext cx="5235579" cy="482600"/>
          </a:xfrm>
          <a:solidFill>
            <a:schemeClr val="accent2"/>
          </a:solidFill>
        </p:spPr>
        <p:txBody>
          <a:bodyPr>
            <a:normAutofit/>
          </a:bodyPr>
          <a:lstStyle>
            <a:lvl1pPr marL="0" indent="0">
              <a:buNone/>
              <a:defRPr sz="2800" b="1">
                <a:solidFill>
                  <a:schemeClr val="bg1"/>
                </a:solidFill>
              </a:defRPr>
            </a:lvl1pPr>
          </a:lstStyle>
          <a:p>
            <a:pPr lvl="0"/>
            <a:r>
              <a:rPr lang="cs-CZ" smtClean="0"/>
              <a:t>Kliknutím lze upravit styly předlohy textu.</a:t>
            </a:r>
          </a:p>
        </p:txBody>
      </p:sp>
      <p:sp>
        <p:nvSpPr>
          <p:cNvPr id="42" name="Zástupný symbol pro text 41"/>
          <p:cNvSpPr>
            <a:spLocks noGrp="1"/>
          </p:cNvSpPr>
          <p:nvPr>
            <p:ph type="body" sz="quarter" idx="15"/>
          </p:nvPr>
        </p:nvSpPr>
        <p:spPr>
          <a:xfrm>
            <a:off x="5547279" y="241300"/>
            <a:ext cx="5239781" cy="482600"/>
          </a:xfrm>
          <a:solidFill>
            <a:schemeClr val="accent2"/>
          </a:solidFill>
        </p:spPr>
        <p:txBody>
          <a:bodyPr>
            <a:noAutofit/>
          </a:bodyPr>
          <a:lstStyle>
            <a:lvl1pPr marL="0" indent="0">
              <a:buNone/>
              <a:defRPr sz="2800" b="1">
                <a:solidFill>
                  <a:schemeClr val="bg1"/>
                </a:solidFill>
              </a:defRPr>
            </a:lvl1pPr>
          </a:lstStyle>
          <a:p>
            <a:pPr lvl="0"/>
            <a:r>
              <a:rPr lang="cs-CZ" smtClean="0"/>
              <a:t>Kliknutím lze upravit styly předlohy textu.</a:t>
            </a:r>
          </a:p>
        </p:txBody>
      </p:sp>
    </p:spTree>
    <p:extLst>
      <p:ext uri="{BB962C8B-B14F-4D97-AF65-F5344CB8AC3E}">
        <p14:creationId xmlns:p14="http://schemas.microsoft.com/office/powerpoint/2010/main" val="63455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b OBSAHY">
    <p:spTree>
      <p:nvGrpSpPr>
        <p:cNvPr id="1" name=""/>
        <p:cNvGrpSpPr/>
        <p:nvPr/>
      </p:nvGrpSpPr>
      <p:grpSpPr>
        <a:xfrm>
          <a:off x="0" y="0"/>
          <a:ext cx="0" cy="0"/>
          <a:chOff x="0" y="0"/>
          <a:chExt cx="0" cy="0"/>
        </a:xfrm>
      </p:grpSpPr>
      <p:sp>
        <p:nvSpPr>
          <p:cNvPr id="35" name="Obdélník 34"/>
          <p:cNvSpPr/>
          <p:nvPr userDrawn="1"/>
        </p:nvSpPr>
        <p:spPr>
          <a:xfrm flipH="1">
            <a:off x="10553698" y="-572604"/>
            <a:ext cx="2341769" cy="7884000"/>
          </a:xfrm>
          <a:prstGeom prst="rect">
            <a:avLst/>
          </a:prstGeom>
          <a:solidFill>
            <a:schemeClr val="accent1"/>
          </a:solidFill>
          <a:ln>
            <a:noFill/>
          </a:ln>
          <a:effectLst>
            <a:softEdge rad="635000"/>
          </a:effectLst>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Nadpis 1"/>
          <p:cNvSpPr>
            <a:spLocks noGrp="1"/>
          </p:cNvSpPr>
          <p:nvPr>
            <p:ph type="title"/>
          </p:nvPr>
        </p:nvSpPr>
        <p:spPr>
          <a:xfrm rot="5400000">
            <a:off x="8674099" y="2844801"/>
            <a:ext cx="5905498" cy="1130299"/>
          </a:xfrm>
        </p:spPr>
        <p:txBody>
          <a:bodyPr>
            <a:normAutofit/>
          </a:bodyPr>
          <a:lstStyle>
            <a:lvl1pPr>
              <a:defRPr sz="4000">
                <a:solidFill>
                  <a:schemeClr val="bg1"/>
                </a:solidFill>
              </a:defRPr>
            </a:lvl1pPr>
          </a:lstStyle>
          <a:p>
            <a:r>
              <a:rPr lang="cs-CZ" smtClean="0"/>
              <a:t>Kliknutím lze upravit styl.</a:t>
            </a:r>
            <a:endParaRPr lang="en-GB" dirty="0"/>
          </a:p>
        </p:txBody>
      </p:sp>
      <p:sp>
        <p:nvSpPr>
          <p:cNvPr id="3" name="Zástupný symbol pro zápatí 2"/>
          <p:cNvSpPr>
            <a:spLocks noGrp="1"/>
          </p:cNvSpPr>
          <p:nvPr>
            <p:ph type="ftr" sz="quarter" idx="10"/>
          </p:nvPr>
        </p:nvSpPr>
        <p:spPr/>
        <p:txBody>
          <a:bodyPr/>
          <a:lstStyle/>
          <a:p>
            <a:r>
              <a:rPr lang="cs-CZ" smtClean="0">
                <a:solidFill>
                  <a:prstClr val="white">
                    <a:lumMod val="65000"/>
                  </a:prstClr>
                </a:solidFill>
              </a:rPr>
              <a:t>Nový vizuální styl - ukázky snímků</a:t>
            </a:r>
            <a:endParaRPr lang="cs-CZ">
              <a:solidFill>
                <a:prstClr val="white">
                  <a:lumMod val="65000"/>
                </a:prstClr>
              </a:solidFill>
            </a:endParaRPr>
          </a:p>
        </p:txBody>
      </p:sp>
      <p:sp>
        <p:nvSpPr>
          <p:cNvPr id="4" name="Zástupný symbol pro číslo snímku 3"/>
          <p:cNvSpPr>
            <a:spLocks noGrp="1"/>
          </p:cNvSpPr>
          <p:nvPr>
            <p:ph type="sldNum" sz="quarter" idx="11"/>
          </p:nvPr>
        </p:nvSpPr>
        <p:spPr>
          <a:xfrm>
            <a:off x="10972800" y="0"/>
            <a:ext cx="1219200" cy="501650"/>
          </a:xfrm>
          <a:prstGeom prst="rect">
            <a:avLst/>
          </a:prstGeom>
        </p:spPr>
        <p:txBody>
          <a:bodyPr/>
          <a:lstStyle>
            <a:lvl1pPr>
              <a:defRPr>
                <a:solidFill>
                  <a:schemeClr val="bg1">
                    <a:lumMod val="95000"/>
                  </a:schemeClr>
                </a:solidFill>
              </a:defRPr>
            </a:lvl1pPr>
          </a:lstStyle>
          <a:p>
            <a:fld id="{16D2A9F8-12B6-46DB-8F6B-EE4CEBDA4923}" type="slidenum">
              <a:rPr lang="cs-CZ" smtClean="0">
                <a:solidFill>
                  <a:prstClr val="white">
                    <a:lumMod val="95000"/>
                  </a:prstClr>
                </a:solidFill>
              </a:rPr>
              <a:pPr/>
              <a:t>‹#›</a:t>
            </a:fld>
            <a:endParaRPr lang="cs-CZ" dirty="0">
              <a:solidFill>
                <a:prstClr val="white">
                  <a:lumMod val="95000"/>
                </a:prstClr>
              </a:solidFill>
            </a:endParaRPr>
          </a:p>
        </p:txBody>
      </p:sp>
      <p:sp>
        <p:nvSpPr>
          <p:cNvPr id="33" name="Zástupný symbol pro obsah 32"/>
          <p:cNvSpPr>
            <a:spLocks noGrp="1"/>
          </p:cNvSpPr>
          <p:nvPr>
            <p:ph sz="quarter" idx="12"/>
          </p:nvPr>
        </p:nvSpPr>
        <p:spPr>
          <a:xfrm>
            <a:off x="203200" y="825499"/>
            <a:ext cx="6796689" cy="5480051"/>
          </a:xfrm>
        </p:spPr>
        <p:txBody>
          <a:bodyPr>
            <a:normAutofit/>
          </a:bodyPr>
          <a:lstStyle>
            <a:lvl1pPr>
              <a:defRPr sz="2800"/>
            </a:lvl1pPr>
            <a:lvl2pPr>
              <a:defRPr sz="2400"/>
            </a:lvl2pPr>
            <a:lvl3pPr>
              <a:defRPr sz="2000"/>
            </a:lvl3pPr>
            <a:lvl4pPr>
              <a:defRPr sz="1800"/>
            </a:lvl4pPr>
            <a:lvl5pPr>
              <a:defRPr sz="18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pic>
        <p:nvPicPr>
          <p:cNvPr id="3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1205" y="5463127"/>
            <a:ext cx="1980795" cy="139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5"/>
          <p:cNvSpPr>
            <a:spLocks noGrp="1"/>
          </p:cNvSpPr>
          <p:nvPr>
            <p:ph sz="quarter" idx="13"/>
          </p:nvPr>
        </p:nvSpPr>
        <p:spPr>
          <a:xfrm>
            <a:off x="7094483" y="825272"/>
            <a:ext cx="3692578" cy="5480294"/>
          </a:xfrm>
        </p:spPr>
        <p:txBody>
          <a:bodyPr>
            <a:normAutofit/>
          </a:bodyPr>
          <a:lstStyle>
            <a:lvl1pPr>
              <a:defRPr sz="2800"/>
            </a:lvl1pPr>
            <a:lvl2pPr>
              <a:defRPr sz="2400"/>
            </a:lvl2pPr>
            <a:lvl3pPr>
              <a:defRPr sz="2000"/>
            </a:lvl3pPr>
            <a:lvl4pPr>
              <a:defRPr sz="1800"/>
            </a:lvl4pPr>
            <a:lvl5pPr>
              <a:defRPr sz="18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
        <p:nvSpPr>
          <p:cNvPr id="40" name="Zástupný symbol pro text 39"/>
          <p:cNvSpPr>
            <a:spLocks noGrp="1"/>
          </p:cNvSpPr>
          <p:nvPr>
            <p:ph type="body" sz="quarter" idx="14"/>
          </p:nvPr>
        </p:nvSpPr>
        <p:spPr>
          <a:xfrm>
            <a:off x="225420" y="241300"/>
            <a:ext cx="6800818" cy="482600"/>
          </a:xfrm>
          <a:solidFill>
            <a:schemeClr val="accent2"/>
          </a:solidFill>
        </p:spPr>
        <p:txBody>
          <a:bodyPr>
            <a:normAutofit/>
          </a:bodyPr>
          <a:lstStyle>
            <a:lvl1pPr marL="0" indent="0">
              <a:buNone/>
              <a:defRPr sz="2800" b="1">
                <a:solidFill>
                  <a:schemeClr val="bg1"/>
                </a:solidFill>
              </a:defRPr>
            </a:lvl1pPr>
          </a:lstStyle>
          <a:p>
            <a:pPr lvl="0"/>
            <a:r>
              <a:rPr lang="cs-CZ" smtClean="0"/>
              <a:t>Kliknutím lze upravit styly předlohy textu.</a:t>
            </a:r>
          </a:p>
        </p:txBody>
      </p:sp>
      <p:sp>
        <p:nvSpPr>
          <p:cNvPr id="42" name="Zástupný symbol pro text 41"/>
          <p:cNvSpPr>
            <a:spLocks noGrp="1"/>
          </p:cNvSpPr>
          <p:nvPr>
            <p:ph type="body" sz="quarter" idx="15"/>
          </p:nvPr>
        </p:nvSpPr>
        <p:spPr>
          <a:xfrm>
            <a:off x="7091805" y="241300"/>
            <a:ext cx="3695255" cy="482600"/>
          </a:xfrm>
          <a:solidFill>
            <a:schemeClr val="accent2"/>
          </a:solidFill>
        </p:spPr>
        <p:txBody>
          <a:bodyPr>
            <a:noAutofit/>
          </a:bodyPr>
          <a:lstStyle>
            <a:lvl1pPr marL="0" indent="0">
              <a:buNone/>
              <a:defRPr sz="2800" b="1">
                <a:solidFill>
                  <a:schemeClr val="bg1"/>
                </a:solidFill>
              </a:defRPr>
            </a:lvl1pPr>
          </a:lstStyle>
          <a:p>
            <a:pPr lvl="0"/>
            <a:r>
              <a:rPr lang="cs-CZ" smtClean="0"/>
              <a:t>Kliknutím lze upravit styly předlohy textu.</a:t>
            </a:r>
          </a:p>
        </p:txBody>
      </p:sp>
    </p:spTree>
    <p:extLst>
      <p:ext uri="{BB962C8B-B14F-4D97-AF65-F5344CB8AC3E}">
        <p14:creationId xmlns:p14="http://schemas.microsoft.com/office/powerpoint/2010/main" val="4200589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c OBSAHY">
    <p:spTree>
      <p:nvGrpSpPr>
        <p:cNvPr id="1" name=""/>
        <p:cNvGrpSpPr/>
        <p:nvPr/>
      </p:nvGrpSpPr>
      <p:grpSpPr>
        <a:xfrm>
          <a:off x="0" y="0"/>
          <a:ext cx="0" cy="0"/>
          <a:chOff x="0" y="0"/>
          <a:chExt cx="0" cy="0"/>
        </a:xfrm>
      </p:grpSpPr>
      <p:sp>
        <p:nvSpPr>
          <p:cNvPr id="35" name="Obdélník 34"/>
          <p:cNvSpPr/>
          <p:nvPr userDrawn="1"/>
        </p:nvSpPr>
        <p:spPr>
          <a:xfrm flipH="1">
            <a:off x="10553698" y="-572604"/>
            <a:ext cx="2341769" cy="7884000"/>
          </a:xfrm>
          <a:prstGeom prst="rect">
            <a:avLst/>
          </a:prstGeom>
          <a:solidFill>
            <a:schemeClr val="accent1"/>
          </a:solidFill>
          <a:ln>
            <a:noFill/>
          </a:ln>
          <a:effectLst>
            <a:softEdge rad="635000"/>
          </a:effectLst>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Nadpis 1"/>
          <p:cNvSpPr>
            <a:spLocks noGrp="1"/>
          </p:cNvSpPr>
          <p:nvPr>
            <p:ph type="title"/>
          </p:nvPr>
        </p:nvSpPr>
        <p:spPr>
          <a:xfrm rot="5400000">
            <a:off x="8674099" y="2844801"/>
            <a:ext cx="5905498" cy="1130299"/>
          </a:xfrm>
        </p:spPr>
        <p:txBody>
          <a:bodyPr>
            <a:normAutofit/>
          </a:bodyPr>
          <a:lstStyle>
            <a:lvl1pPr>
              <a:defRPr sz="4000">
                <a:solidFill>
                  <a:schemeClr val="bg1"/>
                </a:solidFill>
              </a:defRPr>
            </a:lvl1pPr>
          </a:lstStyle>
          <a:p>
            <a:r>
              <a:rPr lang="cs-CZ" smtClean="0"/>
              <a:t>Kliknutím lze upravit styl.</a:t>
            </a:r>
            <a:endParaRPr lang="en-GB" dirty="0"/>
          </a:p>
        </p:txBody>
      </p:sp>
      <p:sp>
        <p:nvSpPr>
          <p:cNvPr id="3" name="Zástupný symbol pro zápatí 2"/>
          <p:cNvSpPr>
            <a:spLocks noGrp="1"/>
          </p:cNvSpPr>
          <p:nvPr>
            <p:ph type="ftr" sz="quarter" idx="10"/>
          </p:nvPr>
        </p:nvSpPr>
        <p:spPr/>
        <p:txBody>
          <a:bodyPr/>
          <a:lstStyle/>
          <a:p>
            <a:r>
              <a:rPr lang="cs-CZ" smtClean="0">
                <a:solidFill>
                  <a:prstClr val="white">
                    <a:lumMod val="65000"/>
                  </a:prstClr>
                </a:solidFill>
              </a:rPr>
              <a:t>Nový vizuální styl - ukázky snímků</a:t>
            </a:r>
            <a:endParaRPr lang="cs-CZ">
              <a:solidFill>
                <a:prstClr val="white">
                  <a:lumMod val="65000"/>
                </a:prstClr>
              </a:solidFill>
            </a:endParaRPr>
          </a:p>
        </p:txBody>
      </p:sp>
      <p:sp>
        <p:nvSpPr>
          <p:cNvPr id="4" name="Zástupný symbol pro číslo snímku 3"/>
          <p:cNvSpPr>
            <a:spLocks noGrp="1"/>
          </p:cNvSpPr>
          <p:nvPr>
            <p:ph type="sldNum" sz="quarter" idx="11"/>
          </p:nvPr>
        </p:nvSpPr>
        <p:spPr>
          <a:xfrm>
            <a:off x="10972800" y="0"/>
            <a:ext cx="1219200" cy="501650"/>
          </a:xfrm>
          <a:prstGeom prst="rect">
            <a:avLst/>
          </a:prstGeom>
        </p:spPr>
        <p:txBody>
          <a:bodyPr/>
          <a:lstStyle>
            <a:lvl1pPr>
              <a:defRPr>
                <a:solidFill>
                  <a:schemeClr val="bg1">
                    <a:lumMod val="95000"/>
                  </a:schemeClr>
                </a:solidFill>
              </a:defRPr>
            </a:lvl1pPr>
          </a:lstStyle>
          <a:p>
            <a:fld id="{16D2A9F8-12B6-46DB-8F6B-EE4CEBDA4923}" type="slidenum">
              <a:rPr lang="cs-CZ" smtClean="0">
                <a:solidFill>
                  <a:prstClr val="white">
                    <a:lumMod val="95000"/>
                  </a:prstClr>
                </a:solidFill>
              </a:rPr>
              <a:pPr/>
              <a:t>‹#›</a:t>
            </a:fld>
            <a:endParaRPr lang="cs-CZ" dirty="0">
              <a:solidFill>
                <a:prstClr val="white">
                  <a:lumMod val="95000"/>
                </a:prstClr>
              </a:solidFill>
            </a:endParaRPr>
          </a:p>
        </p:txBody>
      </p:sp>
      <p:sp>
        <p:nvSpPr>
          <p:cNvPr id="33" name="Zástupný symbol pro obsah 32"/>
          <p:cNvSpPr>
            <a:spLocks noGrp="1"/>
          </p:cNvSpPr>
          <p:nvPr>
            <p:ph sz="quarter" idx="12"/>
          </p:nvPr>
        </p:nvSpPr>
        <p:spPr>
          <a:xfrm>
            <a:off x="4081636" y="825499"/>
            <a:ext cx="6796689" cy="5480051"/>
          </a:xfrm>
        </p:spPr>
        <p:txBody>
          <a:bodyPr>
            <a:normAutofit/>
          </a:bodyPr>
          <a:lstStyle>
            <a:lvl1pPr>
              <a:defRPr sz="2800"/>
            </a:lvl1pPr>
            <a:lvl2pPr>
              <a:defRPr sz="2400"/>
            </a:lvl2pPr>
            <a:lvl3pPr>
              <a:defRPr sz="2000"/>
            </a:lvl3pPr>
            <a:lvl4pPr>
              <a:defRPr sz="1800"/>
            </a:lvl4pPr>
            <a:lvl5pPr>
              <a:defRPr sz="18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pic>
        <p:nvPicPr>
          <p:cNvPr id="3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1205" y="5463127"/>
            <a:ext cx="1980795" cy="139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5"/>
          <p:cNvSpPr>
            <a:spLocks noGrp="1"/>
          </p:cNvSpPr>
          <p:nvPr>
            <p:ph sz="quarter" idx="13"/>
          </p:nvPr>
        </p:nvSpPr>
        <p:spPr>
          <a:xfrm>
            <a:off x="299337" y="825272"/>
            <a:ext cx="3692578" cy="5480294"/>
          </a:xfrm>
        </p:spPr>
        <p:txBody>
          <a:bodyPr>
            <a:normAutofit/>
          </a:bodyPr>
          <a:lstStyle>
            <a:lvl1pPr>
              <a:defRPr sz="2800"/>
            </a:lvl1pPr>
            <a:lvl2pPr>
              <a:defRPr sz="2400"/>
            </a:lvl2pPr>
            <a:lvl3pPr>
              <a:defRPr sz="2000"/>
            </a:lvl3pPr>
            <a:lvl4pPr>
              <a:defRPr sz="1800"/>
            </a:lvl4pPr>
            <a:lvl5pPr>
              <a:defRPr sz="18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
        <p:nvSpPr>
          <p:cNvPr id="40" name="Zástupný symbol pro text 39"/>
          <p:cNvSpPr>
            <a:spLocks noGrp="1"/>
          </p:cNvSpPr>
          <p:nvPr>
            <p:ph type="body" sz="quarter" idx="14"/>
          </p:nvPr>
        </p:nvSpPr>
        <p:spPr>
          <a:xfrm>
            <a:off x="4103856" y="241300"/>
            <a:ext cx="6800818" cy="482600"/>
          </a:xfrm>
          <a:solidFill>
            <a:schemeClr val="accent2"/>
          </a:solidFill>
        </p:spPr>
        <p:txBody>
          <a:bodyPr>
            <a:normAutofit/>
          </a:bodyPr>
          <a:lstStyle>
            <a:lvl1pPr marL="0" indent="0">
              <a:buNone/>
              <a:defRPr sz="2800" b="1">
                <a:solidFill>
                  <a:schemeClr val="bg1"/>
                </a:solidFill>
              </a:defRPr>
            </a:lvl1pPr>
          </a:lstStyle>
          <a:p>
            <a:pPr lvl="0"/>
            <a:r>
              <a:rPr lang="cs-CZ" smtClean="0"/>
              <a:t>Kliknutím lze upravit styly předlohy textu.</a:t>
            </a:r>
          </a:p>
        </p:txBody>
      </p:sp>
      <p:sp>
        <p:nvSpPr>
          <p:cNvPr id="42" name="Zástupný symbol pro text 41"/>
          <p:cNvSpPr>
            <a:spLocks noGrp="1"/>
          </p:cNvSpPr>
          <p:nvPr>
            <p:ph type="body" sz="quarter" idx="15"/>
          </p:nvPr>
        </p:nvSpPr>
        <p:spPr>
          <a:xfrm>
            <a:off x="296659" y="241300"/>
            <a:ext cx="3695255" cy="482600"/>
          </a:xfrm>
          <a:solidFill>
            <a:schemeClr val="accent2"/>
          </a:solidFill>
        </p:spPr>
        <p:txBody>
          <a:bodyPr>
            <a:noAutofit/>
          </a:bodyPr>
          <a:lstStyle>
            <a:lvl1pPr marL="0" indent="0">
              <a:buNone/>
              <a:defRPr sz="2800" b="1">
                <a:solidFill>
                  <a:schemeClr val="bg1"/>
                </a:solidFill>
              </a:defRPr>
            </a:lvl1pPr>
          </a:lstStyle>
          <a:p>
            <a:pPr lvl="0"/>
            <a:r>
              <a:rPr lang="cs-CZ" smtClean="0"/>
              <a:t>Kliknutím lze upravit styly předlohy textu.</a:t>
            </a:r>
          </a:p>
        </p:txBody>
      </p:sp>
    </p:spTree>
    <p:extLst>
      <p:ext uri="{BB962C8B-B14F-4D97-AF65-F5344CB8AC3E}">
        <p14:creationId xmlns:p14="http://schemas.microsoft.com/office/powerpoint/2010/main" val="2786202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a OBSAHY">
    <p:spTree>
      <p:nvGrpSpPr>
        <p:cNvPr id="1" name=""/>
        <p:cNvGrpSpPr/>
        <p:nvPr/>
      </p:nvGrpSpPr>
      <p:grpSpPr>
        <a:xfrm>
          <a:off x="0" y="0"/>
          <a:ext cx="0" cy="0"/>
          <a:chOff x="0" y="0"/>
          <a:chExt cx="0" cy="0"/>
        </a:xfrm>
      </p:grpSpPr>
      <p:sp>
        <p:nvSpPr>
          <p:cNvPr id="35" name="Obdélník 34"/>
          <p:cNvSpPr/>
          <p:nvPr userDrawn="1"/>
        </p:nvSpPr>
        <p:spPr>
          <a:xfrm flipH="1">
            <a:off x="10553698" y="-572604"/>
            <a:ext cx="2341769" cy="7884000"/>
          </a:xfrm>
          <a:prstGeom prst="rect">
            <a:avLst/>
          </a:prstGeom>
          <a:solidFill>
            <a:schemeClr val="accent1"/>
          </a:solidFill>
          <a:ln>
            <a:noFill/>
          </a:ln>
          <a:effectLst>
            <a:softEdge rad="635000"/>
          </a:effectLst>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Nadpis 1"/>
          <p:cNvSpPr>
            <a:spLocks noGrp="1"/>
          </p:cNvSpPr>
          <p:nvPr>
            <p:ph type="title"/>
          </p:nvPr>
        </p:nvSpPr>
        <p:spPr>
          <a:xfrm rot="5400000">
            <a:off x="8623299" y="2794002"/>
            <a:ext cx="6007097" cy="1130299"/>
          </a:xfrm>
        </p:spPr>
        <p:txBody>
          <a:bodyPr>
            <a:normAutofit/>
          </a:bodyPr>
          <a:lstStyle>
            <a:lvl1pPr>
              <a:defRPr sz="4000">
                <a:solidFill>
                  <a:schemeClr val="bg1"/>
                </a:solidFill>
              </a:defRPr>
            </a:lvl1pPr>
          </a:lstStyle>
          <a:p>
            <a:r>
              <a:rPr lang="cs-CZ" smtClean="0"/>
              <a:t>Kliknutím lze upravit styl.</a:t>
            </a:r>
            <a:endParaRPr lang="en-GB" dirty="0"/>
          </a:p>
        </p:txBody>
      </p:sp>
      <p:sp>
        <p:nvSpPr>
          <p:cNvPr id="3" name="Zástupný symbol pro zápatí 2"/>
          <p:cNvSpPr>
            <a:spLocks noGrp="1"/>
          </p:cNvSpPr>
          <p:nvPr>
            <p:ph type="ftr" sz="quarter" idx="10"/>
          </p:nvPr>
        </p:nvSpPr>
        <p:spPr/>
        <p:txBody>
          <a:bodyPr/>
          <a:lstStyle/>
          <a:p>
            <a:r>
              <a:rPr lang="cs-CZ" smtClean="0">
                <a:solidFill>
                  <a:prstClr val="white">
                    <a:lumMod val="65000"/>
                  </a:prstClr>
                </a:solidFill>
              </a:rPr>
              <a:t>Nový vizuální styl - ukázky snímků</a:t>
            </a:r>
            <a:endParaRPr lang="cs-CZ">
              <a:solidFill>
                <a:prstClr val="white">
                  <a:lumMod val="65000"/>
                </a:prstClr>
              </a:solidFill>
            </a:endParaRPr>
          </a:p>
        </p:txBody>
      </p:sp>
      <p:sp>
        <p:nvSpPr>
          <p:cNvPr id="4" name="Zástupný symbol pro číslo snímku 3"/>
          <p:cNvSpPr>
            <a:spLocks noGrp="1"/>
          </p:cNvSpPr>
          <p:nvPr>
            <p:ph type="sldNum" sz="quarter" idx="11"/>
          </p:nvPr>
        </p:nvSpPr>
        <p:spPr>
          <a:xfrm>
            <a:off x="10972800" y="0"/>
            <a:ext cx="1219200" cy="501650"/>
          </a:xfrm>
          <a:prstGeom prst="rect">
            <a:avLst/>
          </a:prstGeom>
        </p:spPr>
        <p:txBody>
          <a:bodyPr/>
          <a:lstStyle>
            <a:lvl1pPr>
              <a:defRPr>
                <a:solidFill>
                  <a:schemeClr val="bg1">
                    <a:lumMod val="95000"/>
                  </a:schemeClr>
                </a:solidFill>
              </a:defRPr>
            </a:lvl1pPr>
          </a:lstStyle>
          <a:p>
            <a:fld id="{16D2A9F8-12B6-46DB-8F6B-EE4CEBDA4923}" type="slidenum">
              <a:rPr lang="cs-CZ" smtClean="0">
                <a:solidFill>
                  <a:prstClr val="white">
                    <a:lumMod val="95000"/>
                  </a:prstClr>
                </a:solidFill>
              </a:rPr>
              <a:pPr/>
              <a:t>‹#›</a:t>
            </a:fld>
            <a:endParaRPr lang="cs-CZ" dirty="0">
              <a:solidFill>
                <a:prstClr val="white">
                  <a:lumMod val="95000"/>
                </a:prstClr>
              </a:solidFill>
            </a:endParaRPr>
          </a:p>
        </p:txBody>
      </p:sp>
      <p:sp>
        <p:nvSpPr>
          <p:cNvPr id="33" name="Zástupný symbol pro obsah 32"/>
          <p:cNvSpPr>
            <a:spLocks noGrp="1"/>
          </p:cNvSpPr>
          <p:nvPr>
            <p:ph sz="quarter" idx="12"/>
          </p:nvPr>
        </p:nvSpPr>
        <p:spPr>
          <a:xfrm>
            <a:off x="203201" y="4019550"/>
            <a:ext cx="5232400" cy="2286000"/>
          </a:xfrm>
        </p:spPr>
        <p:txBody>
          <a:bodyPr>
            <a:normAutofit/>
          </a:bodyPr>
          <a:lstStyle>
            <a:lvl1pPr>
              <a:defRPr sz="2400"/>
            </a:lvl1pPr>
            <a:lvl2pPr>
              <a:defRPr sz="2000"/>
            </a:lvl2pPr>
            <a:lvl3pPr>
              <a:defRPr sz="18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pic>
        <p:nvPicPr>
          <p:cNvPr id="3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1205" y="5463127"/>
            <a:ext cx="1980795" cy="139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5"/>
          <p:cNvSpPr>
            <a:spLocks noGrp="1"/>
          </p:cNvSpPr>
          <p:nvPr>
            <p:ph sz="quarter" idx="13"/>
          </p:nvPr>
        </p:nvSpPr>
        <p:spPr>
          <a:xfrm>
            <a:off x="5551076" y="4019464"/>
            <a:ext cx="5235985" cy="2286101"/>
          </a:xfrm>
        </p:spPr>
        <p:txBody>
          <a:bodyPr>
            <a:normAutofit/>
          </a:bodyPr>
          <a:lstStyle>
            <a:lvl1pPr>
              <a:defRPr sz="2400"/>
            </a:lvl1pPr>
            <a:lvl2pPr>
              <a:defRPr sz="2000"/>
            </a:lvl2pPr>
            <a:lvl3pPr>
              <a:defRPr sz="18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
        <p:nvSpPr>
          <p:cNvPr id="40" name="Zástupný symbol pro text 39"/>
          <p:cNvSpPr>
            <a:spLocks noGrp="1"/>
          </p:cNvSpPr>
          <p:nvPr>
            <p:ph type="body" sz="quarter" idx="14"/>
          </p:nvPr>
        </p:nvSpPr>
        <p:spPr>
          <a:xfrm>
            <a:off x="206370" y="3517899"/>
            <a:ext cx="5235579" cy="428073"/>
          </a:xfrm>
          <a:solidFill>
            <a:schemeClr val="accent2"/>
          </a:solidFill>
        </p:spPr>
        <p:txBody>
          <a:bodyPr>
            <a:normAutofit/>
          </a:bodyPr>
          <a:lstStyle>
            <a:lvl1pPr marL="0" indent="0">
              <a:buNone/>
              <a:defRPr sz="2400" b="1">
                <a:solidFill>
                  <a:schemeClr val="bg1"/>
                </a:solidFill>
              </a:defRPr>
            </a:lvl1pPr>
          </a:lstStyle>
          <a:p>
            <a:pPr lvl="0"/>
            <a:r>
              <a:rPr lang="cs-CZ" smtClean="0"/>
              <a:t>Kliknutím lze upravit styly předlohy textu.</a:t>
            </a:r>
          </a:p>
        </p:txBody>
      </p:sp>
      <p:sp>
        <p:nvSpPr>
          <p:cNvPr id="42" name="Zástupný symbol pro text 41"/>
          <p:cNvSpPr>
            <a:spLocks noGrp="1"/>
          </p:cNvSpPr>
          <p:nvPr>
            <p:ph type="body" sz="quarter" idx="15"/>
          </p:nvPr>
        </p:nvSpPr>
        <p:spPr>
          <a:xfrm>
            <a:off x="5528229" y="3517899"/>
            <a:ext cx="5239781" cy="428073"/>
          </a:xfrm>
          <a:solidFill>
            <a:schemeClr val="accent2"/>
          </a:solidFill>
        </p:spPr>
        <p:txBody>
          <a:bodyPr>
            <a:noAutofit/>
          </a:bodyPr>
          <a:lstStyle>
            <a:lvl1pPr marL="0" indent="0">
              <a:buNone/>
              <a:defRPr sz="2400" b="1">
                <a:solidFill>
                  <a:schemeClr val="bg1"/>
                </a:solidFill>
              </a:defRPr>
            </a:lvl1pPr>
          </a:lstStyle>
          <a:p>
            <a:pPr lvl="0"/>
            <a:r>
              <a:rPr lang="cs-CZ" smtClean="0"/>
              <a:t>Kliknutím lze upravit styly předlohy textu.</a:t>
            </a:r>
          </a:p>
        </p:txBody>
      </p:sp>
      <p:sp>
        <p:nvSpPr>
          <p:cNvPr id="7" name="Zástupný symbol pro obsah 6"/>
          <p:cNvSpPr>
            <a:spLocks noGrp="1"/>
          </p:cNvSpPr>
          <p:nvPr>
            <p:ph sz="quarter" idx="16"/>
          </p:nvPr>
        </p:nvSpPr>
        <p:spPr>
          <a:xfrm>
            <a:off x="203200" y="850900"/>
            <a:ext cx="10579100" cy="2616200"/>
          </a:xfrm>
        </p:spPr>
        <p:txBody>
          <a:bodyPr>
            <a:normAutofit/>
          </a:bodyPr>
          <a:lstStyle>
            <a:lvl1pPr>
              <a:defRPr sz="2400"/>
            </a:lvl1pPr>
            <a:lvl2pPr>
              <a:defRPr sz="2000"/>
            </a:lvl2pPr>
            <a:lvl3pPr>
              <a:defRPr sz="18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
        <p:nvSpPr>
          <p:cNvPr id="9" name="Zástupný symbol pro text 8"/>
          <p:cNvSpPr>
            <a:spLocks noGrp="1"/>
          </p:cNvSpPr>
          <p:nvPr>
            <p:ph type="body" sz="quarter" idx="17"/>
          </p:nvPr>
        </p:nvSpPr>
        <p:spPr>
          <a:xfrm>
            <a:off x="203200" y="355600"/>
            <a:ext cx="10604500" cy="428400"/>
          </a:xfrm>
          <a:solidFill>
            <a:schemeClr val="accent2"/>
          </a:solidFill>
        </p:spPr>
        <p:txBody>
          <a:bodyPr>
            <a:normAutofit/>
          </a:bodyPr>
          <a:lstStyle>
            <a:lvl1pPr marL="0" indent="0">
              <a:buNone/>
              <a:defRPr sz="2400" b="1">
                <a:solidFill>
                  <a:schemeClr val="bg1"/>
                </a:solidFill>
              </a:defRPr>
            </a:lvl1pPr>
          </a:lstStyle>
          <a:p>
            <a:pPr lvl="0"/>
            <a:r>
              <a:rPr lang="cs-CZ" smtClean="0"/>
              <a:t>Kliknutím lze upravit styly předlohy textu.</a:t>
            </a:r>
          </a:p>
        </p:txBody>
      </p:sp>
    </p:spTree>
    <p:extLst>
      <p:ext uri="{BB962C8B-B14F-4D97-AF65-F5344CB8AC3E}">
        <p14:creationId xmlns:p14="http://schemas.microsoft.com/office/powerpoint/2010/main" val="2365294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b OBSAHY">
    <p:spTree>
      <p:nvGrpSpPr>
        <p:cNvPr id="1" name=""/>
        <p:cNvGrpSpPr/>
        <p:nvPr/>
      </p:nvGrpSpPr>
      <p:grpSpPr>
        <a:xfrm>
          <a:off x="0" y="0"/>
          <a:ext cx="0" cy="0"/>
          <a:chOff x="0" y="0"/>
          <a:chExt cx="0" cy="0"/>
        </a:xfrm>
      </p:grpSpPr>
      <p:sp>
        <p:nvSpPr>
          <p:cNvPr id="35" name="Obdélník 34"/>
          <p:cNvSpPr/>
          <p:nvPr userDrawn="1"/>
        </p:nvSpPr>
        <p:spPr>
          <a:xfrm flipH="1">
            <a:off x="10553696" y="-572605"/>
            <a:ext cx="2341769" cy="7884000"/>
          </a:xfrm>
          <a:prstGeom prst="rect">
            <a:avLst/>
          </a:prstGeom>
          <a:solidFill>
            <a:schemeClr val="accent1"/>
          </a:solidFill>
          <a:ln>
            <a:noFill/>
          </a:ln>
          <a:effectLst>
            <a:softEdge rad="635000"/>
          </a:effectLst>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Nadpis 1"/>
          <p:cNvSpPr>
            <a:spLocks noGrp="1"/>
          </p:cNvSpPr>
          <p:nvPr>
            <p:ph type="title"/>
          </p:nvPr>
        </p:nvSpPr>
        <p:spPr>
          <a:xfrm rot="5400000">
            <a:off x="8623299" y="2794002"/>
            <a:ext cx="6007097" cy="1130299"/>
          </a:xfrm>
        </p:spPr>
        <p:txBody>
          <a:bodyPr>
            <a:normAutofit/>
          </a:bodyPr>
          <a:lstStyle>
            <a:lvl1pPr>
              <a:defRPr sz="4000">
                <a:solidFill>
                  <a:schemeClr val="bg1"/>
                </a:solidFill>
              </a:defRPr>
            </a:lvl1pPr>
          </a:lstStyle>
          <a:p>
            <a:r>
              <a:rPr lang="cs-CZ" smtClean="0"/>
              <a:t>Kliknutím lze upravit styl.</a:t>
            </a:r>
            <a:endParaRPr lang="en-GB" dirty="0"/>
          </a:p>
        </p:txBody>
      </p:sp>
      <p:sp>
        <p:nvSpPr>
          <p:cNvPr id="3" name="Zástupný symbol pro zápatí 2"/>
          <p:cNvSpPr>
            <a:spLocks noGrp="1"/>
          </p:cNvSpPr>
          <p:nvPr>
            <p:ph type="ftr" sz="quarter" idx="10"/>
          </p:nvPr>
        </p:nvSpPr>
        <p:spPr/>
        <p:txBody>
          <a:bodyPr/>
          <a:lstStyle/>
          <a:p>
            <a:r>
              <a:rPr lang="cs-CZ" smtClean="0">
                <a:solidFill>
                  <a:prstClr val="white">
                    <a:lumMod val="65000"/>
                  </a:prstClr>
                </a:solidFill>
              </a:rPr>
              <a:t>Nový vizuální styl - ukázky snímků</a:t>
            </a:r>
            <a:endParaRPr lang="cs-CZ">
              <a:solidFill>
                <a:prstClr val="white">
                  <a:lumMod val="65000"/>
                </a:prstClr>
              </a:solidFill>
            </a:endParaRPr>
          </a:p>
        </p:txBody>
      </p:sp>
      <p:sp>
        <p:nvSpPr>
          <p:cNvPr id="4" name="Zástupný symbol pro číslo snímku 3"/>
          <p:cNvSpPr>
            <a:spLocks noGrp="1"/>
          </p:cNvSpPr>
          <p:nvPr>
            <p:ph type="sldNum" sz="quarter" idx="11"/>
          </p:nvPr>
        </p:nvSpPr>
        <p:spPr>
          <a:xfrm>
            <a:off x="10972800" y="0"/>
            <a:ext cx="1219200" cy="501650"/>
          </a:xfrm>
          <a:prstGeom prst="rect">
            <a:avLst/>
          </a:prstGeom>
        </p:spPr>
        <p:txBody>
          <a:bodyPr/>
          <a:lstStyle>
            <a:lvl1pPr>
              <a:defRPr>
                <a:solidFill>
                  <a:schemeClr val="bg1">
                    <a:lumMod val="95000"/>
                  </a:schemeClr>
                </a:solidFill>
              </a:defRPr>
            </a:lvl1pPr>
          </a:lstStyle>
          <a:p>
            <a:fld id="{16D2A9F8-12B6-46DB-8F6B-EE4CEBDA4923}" type="slidenum">
              <a:rPr lang="cs-CZ" smtClean="0">
                <a:solidFill>
                  <a:prstClr val="white">
                    <a:lumMod val="95000"/>
                  </a:prstClr>
                </a:solidFill>
              </a:rPr>
              <a:pPr/>
              <a:t>‹#›</a:t>
            </a:fld>
            <a:endParaRPr lang="cs-CZ" dirty="0">
              <a:solidFill>
                <a:prstClr val="white">
                  <a:lumMod val="95000"/>
                </a:prstClr>
              </a:solidFill>
            </a:endParaRPr>
          </a:p>
        </p:txBody>
      </p:sp>
      <p:sp>
        <p:nvSpPr>
          <p:cNvPr id="33" name="Zástupný symbol pro obsah 32"/>
          <p:cNvSpPr>
            <a:spLocks noGrp="1"/>
          </p:cNvSpPr>
          <p:nvPr>
            <p:ph sz="quarter" idx="12"/>
          </p:nvPr>
        </p:nvSpPr>
        <p:spPr>
          <a:xfrm>
            <a:off x="5562601" y="831850"/>
            <a:ext cx="5232400" cy="2482850"/>
          </a:xfrm>
        </p:spPr>
        <p:txBody>
          <a:bodyPr>
            <a:normAutofit/>
          </a:bodyPr>
          <a:lstStyle>
            <a:lvl1pPr>
              <a:defRPr sz="2400"/>
            </a:lvl1pPr>
            <a:lvl2pPr>
              <a:defRPr sz="2000"/>
            </a:lvl2pPr>
            <a:lvl3pPr>
              <a:defRPr sz="18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pic>
        <p:nvPicPr>
          <p:cNvPr id="3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1205" y="5463127"/>
            <a:ext cx="1980795" cy="139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5"/>
          <p:cNvSpPr>
            <a:spLocks noGrp="1"/>
          </p:cNvSpPr>
          <p:nvPr>
            <p:ph sz="quarter" idx="13"/>
          </p:nvPr>
        </p:nvSpPr>
        <p:spPr>
          <a:xfrm>
            <a:off x="5551076" y="3841664"/>
            <a:ext cx="5235985" cy="2482960"/>
          </a:xfrm>
        </p:spPr>
        <p:txBody>
          <a:bodyPr>
            <a:normAutofit/>
          </a:bodyPr>
          <a:lstStyle>
            <a:lvl1pPr>
              <a:defRPr sz="2400"/>
            </a:lvl1pPr>
            <a:lvl2pPr>
              <a:defRPr sz="2000"/>
            </a:lvl2pPr>
            <a:lvl3pPr>
              <a:defRPr sz="18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
        <p:nvSpPr>
          <p:cNvPr id="40" name="Zástupný symbol pro text 39"/>
          <p:cNvSpPr>
            <a:spLocks noGrp="1"/>
          </p:cNvSpPr>
          <p:nvPr>
            <p:ph type="body" sz="quarter" idx="14"/>
          </p:nvPr>
        </p:nvSpPr>
        <p:spPr>
          <a:xfrm>
            <a:off x="5565770" y="355599"/>
            <a:ext cx="5235579" cy="428073"/>
          </a:xfrm>
          <a:solidFill>
            <a:schemeClr val="accent2"/>
          </a:solidFill>
        </p:spPr>
        <p:txBody>
          <a:bodyPr>
            <a:normAutofit/>
          </a:bodyPr>
          <a:lstStyle>
            <a:lvl1pPr marL="0" indent="0">
              <a:buNone/>
              <a:defRPr sz="2400" b="1">
                <a:solidFill>
                  <a:schemeClr val="bg1"/>
                </a:solidFill>
              </a:defRPr>
            </a:lvl1pPr>
          </a:lstStyle>
          <a:p>
            <a:pPr lvl="0"/>
            <a:r>
              <a:rPr lang="cs-CZ" smtClean="0"/>
              <a:t>Kliknutím lze upravit styly předlohy textu.</a:t>
            </a:r>
          </a:p>
        </p:txBody>
      </p:sp>
      <p:sp>
        <p:nvSpPr>
          <p:cNvPr id="42" name="Zástupný symbol pro text 41"/>
          <p:cNvSpPr>
            <a:spLocks noGrp="1"/>
          </p:cNvSpPr>
          <p:nvPr>
            <p:ph type="body" sz="quarter" idx="15"/>
          </p:nvPr>
        </p:nvSpPr>
        <p:spPr>
          <a:xfrm>
            <a:off x="5566329" y="3365499"/>
            <a:ext cx="5239781" cy="428073"/>
          </a:xfrm>
          <a:solidFill>
            <a:schemeClr val="accent2"/>
          </a:solidFill>
        </p:spPr>
        <p:txBody>
          <a:bodyPr>
            <a:noAutofit/>
          </a:bodyPr>
          <a:lstStyle>
            <a:lvl1pPr marL="0" indent="0">
              <a:buNone/>
              <a:defRPr sz="2400" b="1">
                <a:solidFill>
                  <a:schemeClr val="bg1"/>
                </a:solidFill>
              </a:defRPr>
            </a:lvl1pPr>
          </a:lstStyle>
          <a:p>
            <a:pPr lvl="0"/>
            <a:r>
              <a:rPr lang="cs-CZ" smtClean="0"/>
              <a:t>Kliknutím lze upravit styly předlohy textu.</a:t>
            </a:r>
          </a:p>
        </p:txBody>
      </p:sp>
      <p:sp>
        <p:nvSpPr>
          <p:cNvPr id="7" name="Zástupný symbol pro obsah 6"/>
          <p:cNvSpPr>
            <a:spLocks noGrp="1"/>
          </p:cNvSpPr>
          <p:nvPr>
            <p:ph sz="quarter" idx="16"/>
          </p:nvPr>
        </p:nvSpPr>
        <p:spPr>
          <a:xfrm>
            <a:off x="203200" y="838200"/>
            <a:ext cx="5219700" cy="5473700"/>
          </a:xfrm>
        </p:spPr>
        <p:txBody>
          <a:bodyPr>
            <a:normAutofit/>
          </a:bodyPr>
          <a:lstStyle>
            <a:lvl1pPr>
              <a:defRPr sz="2400"/>
            </a:lvl1pPr>
            <a:lvl2pPr>
              <a:defRPr sz="2000"/>
            </a:lvl2pPr>
            <a:lvl3pPr>
              <a:defRPr sz="18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
        <p:nvSpPr>
          <p:cNvPr id="9" name="Zástupný symbol pro text 8"/>
          <p:cNvSpPr>
            <a:spLocks noGrp="1"/>
          </p:cNvSpPr>
          <p:nvPr>
            <p:ph type="body" sz="quarter" idx="17"/>
          </p:nvPr>
        </p:nvSpPr>
        <p:spPr>
          <a:xfrm>
            <a:off x="203200" y="355600"/>
            <a:ext cx="5232400" cy="428400"/>
          </a:xfrm>
          <a:solidFill>
            <a:schemeClr val="accent2"/>
          </a:solidFill>
        </p:spPr>
        <p:txBody>
          <a:bodyPr>
            <a:normAutofit/>
          </a:bodyPr>
          <a:lstStyle>
            <a:lvl1pPr marL="0" indent="0">
              <a:buNone/>
              <a:defRPr sz="2400" b="1">
                <a:solidFill>
                  <a:schemeClr val="bg1"/>
                </a:solidFill>
              </a:defRPr>
            </a:lvl1pPr>
          </a:lstStyle>
          <a:p>
            <a:pPr lvl="0"/>
            <a:r>
              <a:rPr lang="cs-CZ" smtClean="0"/>
              <a:t>Kliknutím lze upravit styly předlohy textu.</a:t>
            </a:r>
          </a:p>
        </p:txBody>
      </p:sp>
    </p:spTree>
    <p:extLst>
      <p:ext uri="{BB962C8B-B14F-4D97-AF65-F5344CB8AC3E}">
        <p14:creationId xmlns:p14="http://schemas.microsoft.com/office/powerpoint/2010/main" val="1368622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c OBSAHY">
    <p:spTree>
      <p:nvGrpSpPr>
        <p:cNvPr id="1" name=""/>
        <p:cNvGrpSpPr/>
        <p:nvPr/>
      </p:nvGrpSpPr>
      <p:grpSpPr>
        <a:xfrm>
          <a:off x="0" y="0"/>
          <a:ext cx="0" cy="0"/>
          <a:chOff x="0" y="0"/>
          <a:chExt cx="0" cy="0"/>
        </a:xfrm>
      </p:grpSpPr>
      <p:sp>
        <p:nvSpPr>
          <p:cNvPr id="35" name="Obdélník 34"/>
          <p:cNvSpPr/>
          <p:nvPr userDrawn="1"/>
        </p:nvSpPr>
        <p:spPr>
          <a:xfrm flipH="1">
            <a:off x="10553696" y="-572605"/>
            <a:ext cx="2341769" cy="7884000"/>
          </a:xfrm>
          <a:prstGeom prst="rect">
            <a:avLst/>
          </a:prstGeom>
          <a:solidFill>
            <a:schemeClr val="accent1"/>
          </a:solidFill>
          <a:ln>
            <a:noFill/>
          </a:ln>
          <a:effectLst>
            <a:softEdge rad="635000"/>
          </a:effectLst>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Nadpis 1"/>
          <p:cNvSpPr>
            <a:spLocks noGrp="1"/>
          </p:cNvSpPr>
          <p:nvPr>
            <p:ph type="title"/>
          </p:nvPr>
        </p:nvSpPr>
        <p:spPr>
          <a:xfrm rot="5400000">
            <a:off x="8623299" y="2794002"/>
            <a:ext cx="6007097" cy="1130299"/>
          </a:xfrm>
        </p:spPr>
        <p:txBody>
          <a:bodyPr>
            <a:normAutofit/>
          </a:bodyPr>
          <a:lstStyle>
            <a:lvl1pPr>
              <a:defRPr sz="4000">
                <a:solidFill>
                  <a:schemeClr val="bg1"/>
                </a:solidFill>
              </a:defRPr>
            </a:lvl1pPr>
          </a:lstStyle>
          <a:p>
            <a:r>
              <a:rPr lang="cs-CZ" smtClean="0"/>
              <a:t>Kliknutím lze upravit styl.</a:t>
            </a:r>
            <a:endParaRPr lang="en-GB" dirty="0"/>
          </a:p>
        </p:txBody>
      </p:sp>
      <p:sp>
        <p:nvSpPr>
          <p:cNvPr id="3" name="Zástupný symbol pro zápatí 2"/>
          <p:cNvSpPr>
            <a:spLocks noGrp="1"/>
          </p:cNvSpPr>
          <p:nvPr>
            <p:ph type="ftr" sz="quarter" idx="10"/>
          </p:nvPr>
        </p:nvSpPr>
        <p:spPr/>
        <p:txBody>
          <a:bodyPr/>
          <a:lstStyle/>
          <a:p>
            <a:r>
              <a:rPr lang="cs-CZ" smtClean="0">
                <a:solidFill>
                  <a:prstClr val="white">
                    <a:lumMod val="65000"/>
                  </a:prstClr>
                </a:solidFill>
              </a:rPr>
              <a:t>Nový vizuální styl - ukázky snímků</a:t>
            </a:r>
            <a:endParaRPr lang="cs-CZ">
              <a:solidFill>
                <a:prstClr val="white">
                  <a:lumMod val="65000"/>
                </a:prstClr>
              </a:solidFill>
            </a:endParaRPr>
          </a:p>
        </p:txBody>
      </p:sp>
      <p:sp>
        <p:nvSpPr>
          <p:cNvPr id="4" name="Zástupný symbol pro číslo snímku 3"/>
          <p:cNvSpPr>
            <a:spLocks noGrp="1"/>
          </p:cNvSpPr>
          <p:nvPr>
            <p:ph type="sldNum" sz="quarter" idx="11"/>
          </p:nvPr>
        </p:nvSpPr>
        <p:spPr>
          <a:xfrm>
            <a:off x="10972800" y="0"/>
            <a:ext cx="1219200" cy="501650"/>
          </a:xfrm>
          <a:prstGeom prst="rect">
            <a:avLst/>
          </a:prstGeom>
        </p:spPr>
        <p:txBody>
          <a:bodyPr/>
          <a:lstStyle>
            <a:lvl1pPr>
              <a:defRPr>
                <a:solidFill>
                  <a:schemeClr val="bg1">
                    <a:lumMod val="95000"/>
                  </a:schemeClr>
                </a:solidFill>
              </a:defRPr>
            </a:lvl1pPr>
          </a:lstStyle>
          <a:p>
            <a:fld id="{16D2A9F8-12B6-46DB-8F6B-EE4CEBDA4923}" type="slidenum">
              <a:rPr lang="cs-CZ" smtClean="0">
                <a:solidFill>
                  <a:prstClr val="white">
                    <a:lumMod val="95000"/>
                  </a:prstClr>
                </a:solidFill>
              </a:rPr>
              <a:pPr/>
              <a:t>‹#›</a:t>
            </a:fld>
            <a:endParaRPr lang="cs-CZ" dirty="0">
              <a:solidFill>
                <a:prstClr val="white">
                  <a:lumMod val="95000"/>
                </a:prstClr>
              </a:solidFill>
            </a:endParaRPr>
          </a:p>
        </p:txBody>
      </p:sp>
      <p:sp>
        <p:nvSpPr>
          <p:cNvPr id="33" name="Zástupný symbol pro obsah 32"/>
          <p:cNvSpPr>
            <a:spLocks noGrp="1"/>
          </p:cNvSpPr>
          <p:nvPr>
            <p:ph sz="quarter" idx="12"/>
          </p:nvPr>
        </p:nvSpPr>
        <p:spPr>
          <a:xfrm>
            <a:off x="5562601" y="346841"/>
            <a:ext cx="5232400" cy="2967859"/>
          </a:xfrm>
        </p:spPr>
        <p:txBody>
          <a:bodyPr>
            <a:normAutofit/>
          </a:bodyPr>
          <a:lstStyle>
            <a:lvl1pPr>
              <a:defRPr sz="2400"/>
            </a:lvl1pPr>
            <a:lvl2pPr>
              <a:defRPr sz="2000"/>
            </a:lvl2pPr>
            <a:lvl3pPr>
              <a:defRPr sz="18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pic>
        <p:nvPicPr>
          <p:cNvPr id="3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1205" y="5463127"/>
            <a:ext cx="1980795" cy="139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5"/>
          <p:cNvSpPr>
            <a:spLocks noGrp="1"/>
          </p:cNvSpPr>
          <p:nvPr>
            <p:ph sz="quarter" idx="13"/>
          </p:nvPr>
        </p:nvSpPr>
        <p:spPr>
          <a:xfrm>
            <a:off x="5551076" y="3841664"/>
            <a:ext cx="5235985" cy="2482960"/>
          </a:xfrm>
        </p:spPr>
        <p:txBody>
          <a:bodyPr>
            <a:normAutofit/>
          </a:bodyPr>
          <a:lstStyle>
            <a:lvl1pPr>
              <a:defRPr sz="2400"/>
            </a:lvl1pPr>
            <a:lvl2pPr>
              <a:defRPr sz="2000"/>
            </a:lvl2pPr>
            <a:lvl3pPr>
              <a:defRPr sz="18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
        <p:nvSpPr>
          <p:cNvPr id="42" name="Zástupný symbol pro text 41"/>
          <p:cNvSpPr>
            <a:spLocks noGrp="1"/>
          </p:cNvSpPr>
          <p:nvPr>
            <p:ph type="body" sz="quarter" idx="15"/>
          </p:nvPr>
        </p:nvSpPr>
        <p:spPr>
          <a:xfrm>
            <a:off x="5566329" y="3365499"/>
            <a:ext cx="5239781" cy="428073"/>
          </a:xfrm>
          <a:solidFill>
            <a:schemeClr val="accent2"/>
          </a:solidFill>
        </p:spPr>
        <p:txBody>
          <a:bodyPr>
            <a:noAutofit/>
          </a:bodyPr>
          <a:lstStyle>
            <a:lvl1pPr marL="0" indent="0">
              <a:buNone/>
              <a:defRPr sz="2400" b="1">
                <a:solidFill>
                  <a:schemeClr val="bg1"/>
                </a:solidFill>
              </a:defRPr>
            </a:lvl1pPr>
          </a:lstStyle>
          <a:p>
            <a:pPr lvl="0"/>
            <a:r>
              <a:rPr lang="cs-CZ" smtClean="0"/>
              <a:t>Kliknutím lze upravit styly předlohy textu.</a:t>
            </a:r>
          </a:p>
        </p:txBody>
      </p:sp>
      <p:sp>
        <p:nvSpPr>
          <p:cNvPr id="7" name="Zástupný symbol pro obsah 6"/>
          <p:cNvSpPr>
            <a:spLocks noGrp="1"/>
          </p:cNvSpPr>
          <p:nvPr>
            <p:ph sz="quarter" idx="16"/>
          </p:nvPr>
        </p:nvSpPr>
        <p:spPr>
          <a:xfrm>
            <a:off x="203200" y="838200"/>
            <a:ext cx="5219700" cy="5473700"/>
          </a:xfrm>
        </p:spPr>
        <p:txBody>
          <a:bodyPr>
            <a:normAutofit/>
          </a:bodyPr>
          <a:lstStyle>
            <a:lvl1pPr>
              <a:defRPr sz="2400"/>
            </a:lvl1pPr>
            <a:lvl2pPr>
              <a:defRPr sz="2000"/>
            </a:lvl2pPr>
            <a:lvl3pPr>
              <a:defRPr sz="18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
        <p:nvSpPr>
          <p:cNvPr id="9" name="Zástupný symbol pro text 8"/>
          <p:cNvSpPr>
            <a:spLocks noGrp="1"/>
          </p:cNvSpPr>
          <p:nvPr>
            <p:ph type="body" sz="quarter" idx="17"/>
          </p:nvPr>
        </p:nvSpPr>
        <p:spPr>
          <a:xfrm>
            <a:off x="203200" y="355600"/>
            <a:ext cx="5232400" cy="428400"/>
          </a:xfrm>
          <a:solidFill>
            <a:schemeClr val="accent2"/>
          </a:solidFill>
        </p:spPr>
        <p:txBody>
          <a:bodyPr>
            <a:normAutofit/>
          </a:bodyPr>
          <a:lstStyle>
            <a:lvl1pPr marL="0" indent="0">
              <a:buNone/>
              <a:defRPr sz="2400" b="1">
                <a:solidFill>
                  <a:schemeClr val="bg1"/>
                </a:solidFill>
              </a:defRPr>
            </a:lvl1pPr>
          </a:lstStyle>
          <a:p>
            <a:pPr lvl="0"/>
            <a:r>
              <a:rPr lang="cs-CZ" smtClean="0"/>
              <a:t>Kliknutím lze upravit styly předlohy textu.</a:t>
            </a:r>
          </a:p>
        </p:txBody>
      </p:sp>
    </p:spTree>
    <p:extLst>
      <p:ext uri="{BB962C8B-B14F-4D97-AF65-F5344CB8AC3E}">
        <p14:creationId xmlns:p14="http://schemas.microsoft.com/office/powerpoint/2010/main" val="2142431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RMALNI 2">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zápatí 2"/>
          <p:cNvSpPr>
            <a:spLocks noGrp="1"/>
          </p:cNvSpPr>
          <p:nvPr>
            <p:ph type="ftr" sz="quarter" idx="10"/>
          </p:nvPr>
        </p:nvSpPr>
        <p:spPr/>
        <p:txBody>
          <a:bodyPr/>
          <a:lstStyle/>
          <a:p>
            <a:r>
              <a:rPr lang="cs-CZ" smtClean="0"/>
              <a:t>Nový vizuální styl - ukázky snímků</a:t>
            </a:r>
            <a:endParaRPr lang="cs-CZ"/>
          </a:p>
        </p:txBody>
      </p:sp>
      <p:grpSp>
        <p:nvGrpSpPr>
          <p:cNvPr id="8" name="Skupina 7"/>
          <p:cNvGrpSpPr/>
          <p:nvPr userDrawn="1"/>
        </p:nvGrpSpPr>
        <p:grpSpPr>
          <a:xfrm>
            <a:off x="4440" y="278886"/>
            <a:ext cx="12168105" cy="1410150"/>
            <a:chOff x="4440" y="85701"/>
            <a:chExt cx="12168105" cy="1410150"/>
          </a:xfrm>
        </p:grpSpPr>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01578" y="85701"/>
              <a:ext cx="2770967" cy="14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Skupina 9"/>
            <p:cNvGrpSpPr/>
            <p:nvPr/>
          </p:nvGrpSpPr>
          <p:grpSpPr>
            <a:xfrm>
              <a:off x="4704075" y="978407"/>
              <a:ext cx="4711540" cy="449808"/>
              <a:chOff x="4639680" y="978407"/>
              <a:chExt cx="4711540" cy="449808"/>
            </a:xfrm>
          </p:grpSpPr>
          <p:grpSp>
            <p:nvGrpSpPr>
              <p:cNvPr id="22" name="Skupina 21"/>
              <p:cNvGrpSpPr/>
              <p:nvPr/>
            </p:nvGrpSpPr>
            <p:grpSpPr>
              <a:xfrm>
                <a:off x="6988307" y="978407"/>
                <a:ext cx="2362913" cy="447507"/>
                <a:chOff x="6988307" y="978407"/>
                <a:chExt cx="2362913" cy="447507"/>
              </a:xfrm>
            </p:grpSpPr>
            <p:grpSp>
              <p:nvGrpSpPr>
                <p:cNvPr id="27" name="Skupina 26"/>
                <p:cNvGrpSpPr/>
                <p:nvPr/>
              </p:nvGrpSpPr>
              <p:grpSpPr>
                <a:xfrm>
                  <a:off x="8162255" y="978407"/>
                  <a:ext cx="1188965" cy="446795"/>
                  <a:chOff x="8162255" y="978407"/>
                  <a:chExt cx="1188965" cy="446795"/>
                </a:xfrm>
              </p:grpSpPr>
              <p:pic>
                <p:nvPicPr>
                  <p:cNvPr id="3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0346" y="979912"/>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2255" y="978407"/>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6398" y="980624"/>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8307" y="979912"/>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1719" y="980624"/>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3628" y="979912"/>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7771" y="982925"/>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9680" y="980624"/>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Skupina 10"/>
            <p:cNvGrpSpPr/>
            <p:nvPr/>
          </p:nvGrpSpPr>
          <p:grpSpPr>
            <a:xfrm>
              <a:off x="4440" y="978407"/>
              <a:ext cx="4711540" cy="449341"/>
              <a:chOff x="4639680" y="976738"/>
              <a:chExt cx="4711540" cy="449341"/>
            </a:xfrm>
          </p:grpSpPr>
          <p:grpSp>
            <p:nvGrpSpPr>
              <p:cNvPr id="12" name="Skupina 11"/>
              <p:cNvGrpSpPr/>
              <p:nvPr/>
            </p:nvGrpSpPr>
            <p:grpSpPr>
              <a:xfrm>
                <a:off x="6988307" y="976738"/>
                <a:ext cx="2362913" cy="449341"/>
                <a:chOff x="6988307" y="976738"/>
                <a:chExt cx="2362913" cy="449341"/>
              </a:xfrm>
            </p:grpSpPr>
            <p:grpSp>
              <p:nvGrpSpPr>
                <p:cNvPr id="17" name="Skupina 16"/>
                <p:cNvGrpSpPr/>
                <p:nvPr/>
              </p:nvGrpSpPr>
              <p:grpSpPr>
                <a:xfrm>
                  <a:off x="8162255" y="976738"/>
                  <a:ext cx="1188965" cy="449341"/>
                  <a:chOff x="8162255" y="976738"/>
                  <a:chExt cx="1188965" cy="449341"/>
                </a:xfrm>
              </p:grpSpPr>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0346" y="976738"/>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2255" y="980789"/>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6398" y="978243"/>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8307" y="976738"/>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1719" y="978243"/>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3628" y="976738"/>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7771" y="978955"/>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9680" y="978243"/>
                <a:ext cx="600874" cy="4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3" name="Zástupný symbol pro obsah 32"/>
          <p:cNvSpPr>
            <a:spLocks noGrp="1"/>
          </p:cNvSpPr>
          <p:nvPr>
            <p:ph sz="quarter" idx="12"/>
          </p:nvPr>
        </p:nvSpPr>
        <p:spPr>
          <a:xfrm>
            <a:off x="304800" y="1803400"/>
            <a:ext cx="11722100" cy="44831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Tree>
    <p:extLst>
      <p:ext uri="{BB962C8B-B14F-4D97-AF65-F5344CB8AC3E}">
        <p14:creationId xmlns:p14="http://schemas.microsoft.com/office/powerpoint/2010/main" val="813201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Obdélník 6"/>
          <p:cNvSpPr/>
          <p:nvPr userDrawn="1"/>
        </p:nvSpPr>
        <p:spPr>
          <a:xfrm flipH="1">
            <a:off x="-842623" y="6027644"/>
            <a:ext cx="13935767" cy="1541556"/>
          </a:xfrm>
          <a:prstGeom prst="rect">
            <a:avLst/>
          </a:prstGeom>
          <a:solidFill>
            <a:schemeClr val="accent1"/>
          </a:solidFill>
          <a:ln>
            <a:noFill/>
          </a:ln>
          <a:effectLst>
            <a:softEdge rad="635000"/>
          </a:effectLst>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GB"/>
          </a:p>
        </p:txBody>
      </p:sp>
      <p:sp>
        <p:nvSpPr>
          <p:cNvPr id="2" name="Nadpis 1"/>
          <p:cNvSpPr>
            <a:spLocks noGrp="1"/>
          </p:cNvSpPr>
          <p:nvPr>
            <p:ph type="title"/>
          </p:nvPr>
        </p:nvSpPr>
        <p:spPr>
          <a:xfrm>
            <a:off x="330200" y="152401"/>
            <a:ext cx="11557000" cy="1130299"/>
          </a:xfrm>
        </p:spPr>
        <p:txBody>
          <a:bodyPr/>
          <a:lstStyle>
            <a:lvl1pPr>
              <a:defRPr>
                <a:solidFill>
                  <a:schemeClr val="accent2"/>
                </a:solidFill>
              </a:defRPr>
            </a:lvl1pPr>
          </a:lstStyle>
          <a:p>
            <a:r>
              <a:rPr lang="cs-CZ" smtClean="0"/>
              <a:t>Kliknutím lze upravit styl.</a:t>
            </a:r>
            <a:endParaRPr lang="en-GB" dirty="0"/>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9413" y="1706765"/>
            <a:ext cx="12571413"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text 3"/>
          <p:cNvSpPr>
            <a:spLocks noGrp="1"/>
          </p:cNvSpPr>
          <p:nvPr>
            <p:ph type="body" sz="quarter" idx="10"/>
          </p:nvPr>
        </p:nvSpPr>
        <p:spPr>
          <a:xfrm>
            <a:off x="346075" y="1482725"/>
            <a:ext cx="7867650" cy="4271963"/>
          </a:xfrm>
        </p:spPr>
        <p:txBody>
          <a:bodyPr/>
          <a:lstStyle>
            <a:lvl1pPr marL="742950" indent="-742950">
              <a:buFont typeface="+mj-lt"/>
              <a:buAutoNum type="arabicPeriod"/>
              <a:defRPr/>
            </a:lvl1pPr>
            <a:lvl2pPr marL="971550" indent="-514350">
              <a:buFont typeface="+mj-lt"/>
              <a:buAutoNum type="arabicPeriod"/>
              <a:defRPr/>
            </a:lvl2pPr>
            <a:lvl3pPr marL="1428750" indent="-514350">
              <a:buFont typeface="+mj-lt"/>
              <a:buAutoNum type="arabicPeriod"/>
              <a:defRPr/>
            </a:lvl3pPr>
            <a:lvl4pPr marL="1828800" indent="-457200">
              <a:buFont typeface="+mj-lt"/>
              <a:buAutoNum type="arabicPeriod"/>
              <a:defRPr/>
            </a:lvl4pPr>
            <a:lvl5pPr marL="2286000" indent="-457200">
              <a:buFont typeface="+mj-lt"/>
              <a:buAutoNum type="arabicPeriod"/>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Tree>
    <p:extLst>
      <p:ext uri="{BB962C8B-B14F-4D97-AF65-F5344CB8AC3E}">
        <p14:creationId xmlns:p14="http://schemas.microsoft.com/office/powerpoint/2010/main" val="1416428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7" name="Obdélník 6"/>
          <p:cNvSpPr/>
          <p:nvPr userDrawn="1"/>
        </p:nvSpPr>
        <p:spPr>
          <a:xfrm flipH="1">
            <a:off x="5386545" y="-662151"/>
            <a:ext cx="7478116" cy="7916026"/>
          </a:xfrm>
          <a:prstGeom prst="rect">
            <a:avLst/>
          </a:prstGeom>
          <a:solidFill>
            <a:schemeClr val="accent1"/>
          </a:solidFill>
          <a:ln>
            <a:noFill/>
          </a:ln>
          <a:effectLst>
            <a:softEdge rad="635000"/>
          </a:effectLst>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GB"/>
          </a:p>
        </p:txBody>
      </p:sp>
      <p:sp>
        <p:nvSpPr>
          <p:cNvPr id="2" name="Nadpis 1"/>
          <p:cNvSpPr>
            <a:spLocks noGrp="1"/>
          </p:cNvSpPr>
          <p:nvPr>
            <p:ph type="title"/>
          </p:nvPr>
        </p:nvSpPr>
        <p:spPr>
          <a:xfrm>
            <a:off x="6085229" y="346841"/>
            <a:ext cx="5980907" cy="1923393"/>
          </a:xfrm>
        </p:spPr>
        <p:txBody>
          <a:bodyPr anchor="t">
            <a:normAutofit/>
          </a:bodyPr>
          <a:lstStyle>
            <a:lvl1pPr>
              <a:defRPr sz="4400" b="1" cap="none" spc="0">
                <a:ln>
                  <a:noFill/>
                </a:ln>
                <a:solidFill>
                  <a:schemeClr val="bg1"/>
                </a:solidFill>
                <a:effectLst/>
              </a:defRPr>
            </a:lvl1pPr>
          </a:lstStyle>
          <a:p>
            <a:r>
              <a:rPr lang="cs-CZ" smtClean="0"/>
              <a:t>Kliknutím lze upravit styl.</a:t>
            </a:r>
            <a:endParaRPr lang="en-GB" dirty="0"/>
          </a:p>
        </p:txBody>
      </p:sp>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59366" y="2098525"/>
            <a:ext cx="6232634" cy="502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obsah 3"/>
          <p:cNvSpPr>
            <a:spLocks noGrp="1"/>
          </p:cNvSpPr>
          <p:nvPr>
            <p:ph sz="quarter" idx="10"/>
          </p:nvPr>
        </p:nvSpPr>
        <p:spPr>
          <a:xfrm>
            <a:off x="188913" y="346075"/>
            <a:ext cx="5549900" cy="632301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Tree>
    <p:extLst>
      <p:ext uri="{BB962C8B-B14F-4D97-AF65-F5344CB8AC3E}">
        <p14:creationId xmlns:p14="http://schemas.microsoft.com/office/powerpoint/2010/main" val="3022174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574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a OBSAHY">
    <p:spTree>
      <p:nvGrpSpPr>
        <p:cNvPr id="1" name=""/>
        <p:cNvGrpSpPr/>
        <p:nvPr/>
      </p:nvGrpSpPr>
      <p:grpSpPr>
        <a:xfrm>
          <a:off x="0" y="0"/>
          <a:ext cx="0" cy="0"/>
          <a:chOff x="0" y="0"/>
          <a:chExt cx="0" cy="0"/>
        </a:xfrm>
      </p:grpSpPr>
      <p:sp>
        <p:nvSpPr>
          <p:cNvPr id="35" name="Obdélník 34"/>
          <p:cNvSpPr/>
          <p:nvPr userDrawn="1"/>
        </p:nvSpPr>
        <p:spPr>
          <a:xfrm flipH="1">
            <a:off x="10553698" y="-572604"/>
            <a:ext cx="2341769" cy="7884000"/>
          </a:xfrm>
          <a:prstGeom prst="rect">
            <a:avLst/>
          </a:prstGeom>
          <a:solidFill>
            <a:schemeClr val="accent1"/>
          </a:solidFill>
          <a:ln>
            <a:noFill/>
          </a:ln>
          <a:effectLst>
            <a:softEdge rad="635000"/>
          </a:effectLst>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GB"/>
          </a:p>
        </p:txBody>
      </p:sp>
      <p:sp>
        <p:nvSpPr>
          <p:cNvPr id="2" name="Nadpis 1"/>
          <p:cNvSpPr>
            <a:spLocks noGrp="1"/>
          </p:cNvSpPr>
          <p:nvPr>
            <p:ph type="title"/>
          </p:nvPr>
        </p:nvSpPr>
        <p:spPr>
          <a:xfrm rot="5400000">
            <a:off x="8674099" y="2844801"/>
            <a:ext cx="5905498" cy="1130299"/>
          </a:xfrm>
        </p:spPr>
        <p:txBody>
          <a:bodyPr>
            <a:normAutofit/>
          </a:bodyPr>
          <a:lstStyle>
            <a:lvl1pPr>
              <a:defRPr sz="4000">
                <a:solidFill>
                  <a:schemeClr val="bg1"/>
                </a:solidFill>
              </a:defRPr>
            </a:lvl1pPr>
          </a:lstStyle>
          <a:p>
            <a:r>
              <a:rPr lang="cs-CZ" smtClean="0"/>
              <a:t>Kliknutím lze upravit styl.</a:t>
            </a:r>
            <a:endParaRPr lang="en-GB" dirty="0"/>
          </a:p>
        </p:txBody>
      </p:sp>
      <p:sp>
        <p:nvSpPr>
          <p:cNvPr id="3" name="Zástupný symbol pro zápatí 2"/>
          <p:cNvSpPr>
            <a:spLocks noGrp="1"/>
          </p:cNvSpPr>
          <p:nvPr>
            <p:ph type="ftr" sz="quarter" idx="10"/>
          </p:nvPr>
        </p:nvSpPr>
        <p:spPr/>
        <p:txBody>
          <a:bodyPr/>
          <a:lstStyle/>
          <a:p>
            <a:r>
              <a:rPr lang="cs-CZ" smtClean="0"/>
              <a:t>Nový vizuální styl - ukázky snímků</a:t>
            </a:r>
            <a:endParaRPr lang="cs-CZ"/>
          </a:p>
        </p:txBody>
      </p:sp>
      <p:sp>
        <p:nvSpPr>
          <p:cNvPr id="4" name="Zástupný symbol pro číslo snímku 3"/>
          <p:cNvSpPr>
            <a:spLocks noGrp="1"/>
          </p:cNvSpPr>
          <p:nvPr>
            <p:ph type="sldNum" sz="quarter" idx="11"/>
          </p:nvPr>
        </p:nvSpPr>
        <p:spPr>
          <a:xfrm>
            <a:off x="10972800" y="0"/>
            <a:ext cx="1219200" cy="501650"/>
          </a:xfrm>
          <a:prstGeom prst="rect">
            <a:avLst/>
          </a:prstGeom>
        </p:spPr>
        <p:txBody>
          <a:bodyPr/>
          <a:lstStyle>
            <a:lvl1pPr>
              <a:defRPr>
                <a:solidFill>
                  <a:schemeClr val="bg1">
                    <a:lumMod val="95000"/>
                  </a:schemeClr>
                </a:solidFill>
              </a:defRPr>
            </a:lvl1pPr>
          </a:lstStyle>
          <a:p>
            <a:fld id="{16D2A9F8-12B6-46DB-8F6B-EE4CEBDA4923}" type="slidenum">
              <a:rPr lang="cs-CZ" smtClean="0"/>
              <a:pPr/>
              <a:t>‹#›</a:t>
            </a:fld>
            <a:endParaRPr lang="cs-CZ" dirty="0"/>
          </a:p>
        </p:txBody>
      </p:sp>
      <p:sp>
        <p:nvSpPr>
          <p:cNvPr id="33" name="Zástupný symbol pro obsah 32"/>
          <p:cNvSpPr>
            <a:spLocks noGrp="1"/>
          </p:cNvSpPr>
          <p:nvPr>
            <p:ph sz="quarter" idx="12"/>
          </p:nvPr>
        </p:nvSpPr>
        <p:spPr>
          <a:xfrm>
            <a:off x="203201" y="825499"/>
            <a:ext cx="5232400" cy="5480051"/>
          </a:xfrm>
        </p:spPr>
        <p:txBody>
          <a:bodyPr>
            <a:normAutofit/>
          </a:bodyPr>
          <a:lstStyle>
            <a:lvl1pPr>
              <a:defRPr sz="2800"/>
            </a:lvl1pPr>
            <a:lvl2pPr>
              <a:defRPr sz="2400"/>
            </a:lvl2pPr>
            <a:lvl3pPr>
              <a:defRPr sz="2000"/>
            </a:lvl3pPr>
            <a:lvl4pPr>
              <a:defRPr sz="1800"/>
            </a:lvl4pPr>
            <a:lvl5pPr>
              <a:defRPr sz="18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pic>
        <p:nvPicPr>
          <p:cNvPr id="3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1205" y="5463127"/>
            <a:ext cx="1980795" cy="139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5"/>
          <p:cNvSpPr>
            <a:spLocks noGrp="1"/>
          </p:cNvSpPr>
          <p:nvPr>
            <p:ph sz="quarter" idx="13"/>
          </p:nvPr>
        </p:nvSpPr>
        <p:spPr>
          <a:xfrm>
            <a:off x="5551076" y="825272"/>
            <a:ext cx="5235985" cy="5480294"/>
          </a:xfrm>
        </p:spPr>
        <p:txBody>
          <a:bodyPr>
            <a:normAutofit/>
          </a:bodyPr>
          <a:lstStyle>
            <a:lvl1pPr>
              <a:defRPr sz="2800"/>
            </a:lvl1pPr>
            <a:lvl2pPr>
              <a:defRPr sz="2400"/>
            </a:lvl2pPr>
            <a:lvl3pPr>
              <a:defRPr sz="2000"/>
            </a:lvl3pPr>
            <a:lvl4pPr>
              <a:defRPr sz="1800"/>
            </a:lvl4pPr>
            <a:lvl5pPr>
              <a:defRPr sz="18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
        <p:nvSpPr>
          <p:cNvPr id="40" name="Zástupný symbol pro text 39"/>
          <p:cNvSpPr>
            <a:spLocks noGrp="1"/>
          </p:cNvSpPr>
          <p:nvPr>
            <p:ph type="body" sz="quarter" idx="14"/>
          </p:nvPr>
        </p:nvSpPr>
        <p:spPr>
          <a:xfrm>
            <a:off x="225420" y="241300"/>
            <a:ext cx="5235579" cy="482600"/>
          </a:xfrm>
          <a:solidFill>
            <a:schemeClr val="accent2"/>
          </a:solidFill>
        </p:spPr>
        <p:txBody>
          <a:bodyPr>
            <a:normAutofit/>
          </a:bodyPr>
          <a:lstStyle>
            <a:lvl1pPr marL="0" indent="0">
              <a:buNone/>
              <a:defRPr sz="2800" b="1">
                <a:solidFill>
                  <a:schemeClr val="bg1"/>
                </a:solidFill>
              </a:defRPr>
            </a:lvl1pPr>
          </a:lstStyle>
          <a:p>
            <a:pPr lvl="0"/>
            <a:r>
              <a:rPr lang="cs-CZ" smtClean="0"/>
              <a:t>Kliknutím lze upravit styly předlohy textu.</a:t>
            </a:r>
          </a:p>
        </p:txBody>
      </p:sp>
      <p:sp>
        <p:nvSpPr>
          <p:cNvPr id="42" name="Zástupný symbol pro text 41"/>
          <p:cNvSpPr>
            <a:spLocks noGrp="1"/>
          </p:cNvSpPr>
          <p:nvPr>
            <p:ph type="body" sz="quarter" idx="15"/>
          </p:nvPr>
        </p:nvSpPr>
        <p:spPr>
          <a:xfrm>
            <a:off x="5547279" y="241300"/>
            <a:ext cx="5239781" cy="482600"/>
          </a:xfrm>
          <a:solidFill>
            <a:schemeClr val="accent2"/>
          </a:solidFill>
        </p:spPr>
        <p:txBody>
          <a:bodyPr>
            <a:noAutofit/>
          </a:bodyPr>
          <a:lstStyle>
            <a:lvl1pPr marL="0" indent="0">
              <a:buNone/>
              <a:defRPr sz="2800" b="1">
                <a:solidFill>
                  <a:schemeClr val="bg1"/>
                </a:solidFill>
              </a:defRPr>
            </a:lvl1pPr>
          </a:lstStyle>
          <a:p>
            <a:pPr lvl="0"/>
            <a:r>
              <a:rPr lang="cs-CZ" smtClean="0"/>
              <a:t>Kliknutím lze upravit styly předlohy textu.</a:t>
            </a:r>
          </a:p>
        </p:txBody>
      </p:sp>
    </p:spTree>
    <p:extLst>
      <p:ext uri="{BB962C8B-B14F-4D97-AF65-F5344CB8AC3E}">
        <p14:creationId xmlns:p14="http://schemas.microsoft.com/office/powerpoint/2010/main" val="751266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b OBSAHY">
    <p:spTree>
      <p:nvGrpSpPr>
        <p:cNvPr id="1" name=""/>
        <p:cNvGrpSpPr/>
        <p:nvPr/>
      </p:nvGrpSpPr>
      <p:grpSpPr>
        <a:xfrm>
          <a:off x="0" y="0"/>
          <a:ext cx="0" cy="0"/>
          <a:chOff x="0" y="0"/>
          <a:chExt cx="0" cy="0"/>
        </a:xfrm>
      </p:grpSpPr>
      <p:sp>
        <p:nvSpPr>
          <p:cNvPr id="35" name="Obdélník 34"/>
          <p:cNvSpPr/>
          <p:nvPr userDrawn="1"/>
        </p:nvSpPr>
        <p:spPr>
          <a:xfrm flipH="1">
            <a:off x="10553698" y="-572604"/>
            <a:ext cx="2341769" cy="7884000"/>
          </a:xfrm>
          <a:prstGeom prst="rect">
            <a:avLst/>
          </a:prstGeom>
          <a:solidFill>
            <a:schemeClr val="accent1"/>
          </a:solidFill>
          <a:ln>
            <a:noFill/>
          </a:ln>
          <a:effectLst>
            <a:softEdge rad="635000"/>
          </a:effectLst>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GB"/>
          </a:p>
        </p:txBody>
      </p:sp>
      <p:sp>
        <p:nvSpPr>
          <p:cNvPr id="2" name="Nadpis 1"/>
          <p:cNvSpPr>
            <a:spLocks noGrp="1"/>
          </p:cNvSpPr>
          <p:nvPr>
            <p:ph type="title"/>
          </p:nvPr>
        </p:nvSpPr>
        <p:spPr>
          <a:xfrm rot="5400000">
            <a:off x="8674099" y="2844801"/>
            <a:ext cx="5905498" cy="1130299"/>
          </a:xfrm>
        </p:spPr>
        <p:txBody>
          <a:bodyPr>
            <a:normAutofit/>
          </a:bodyPr>
          <a:lstStyle>
            <a:lvl1pPr>
              <a:defRPr sz="4000">
                <a:solidFill>
                  <a:schemeClr val="bg1"/>
                </a:solidFill>
              </a:defRPr>
            </a:lvl1pPr>
          </a:lstStyle>
          <a:p>
            <a:r>
              <a:rPr lang="cs-CZ" smtClean="0"/>
              <a:t>Kliknutím lze upravit styl.</a:t>
            </a:r>
            <a:endParaRPr lang="en-GB" dirty="0"/>
          </a:p>
        </p:txBody>
      </p:sp>
      <p:sp>
        <p:nvSpPr>
          <p:cNvPr id="3" name="Zástupný symbol pro zápatí 2"/>
          <p:cNvSpPr>
            <a:spLocks noGrp="1"/>
          </p:cNvSpPr>
          <p:nvPr>
            <p:ph type="ftr" sz="quarter" idx="10"/>
          </p:nvPr>
        </p:nvSpPr>
        <p:spPr/>
        <p:txBody>
          <a:bodyPr/>
          <a:lstStyle/>
          <a:p>
            <a:r>
              <a:rPr lang="cs-CZ" smtClean="0"/>
              <a:t>Nový vizuální styl - ukázky snímků</a:t>
            </a:r>
            <a:endParaRPr lang="cs-CZ"/>
          </a:p>
        </p:txBody>
      </p:sp>
      <p:sp>
        <p:nvSpPr>
          <p:cNvPr id="4" name="Zástupný symbol pro číslo snímku 3"/>
          <p:cNvSpPr>
            <a:spLocks noGrp="1"/>
          </p:cNvSpPr>
          <p:nvPr>
            <p:ph type="sldNum" sz="quarter" idx="11"/>
          </p:nvPr>
        </p:nvSpPr>
        <p:spPr>
          <a:xfrm>
            <a:off x="10972800" y="0"/>
            <a:ext cx="1219200" cy="501650"/>
          </a:xfrm>
          <a:prstGeom prst="rect">
            <a:avLst/>
          </a:prstGeom>
        </p:spPr>
        <p:txBody>
          <a:bodyPr/>
          <a:lstStyle>
            <a:lvl1pPr>
              <a:defRPr>
                <a:solidFill>
                  <a:schemeClr val="bg1">
                    <a:lumMod val="95000"/>
                  </a:schemeClr>
                </a:solidFill>
              </a:defRPr>
            </a:lvl1pPr>
          </a:lstStyle>
          <a:p>
            <a:fld id="{16D2A9F8-12B6-46DB-8F6B-EE4CEBDA4923}" type="slidenum">
              <a:rPr lang="cs-CZ" smtClean="0"/>
              <a:pPr/>
              <a:t>‹#›</a:t>
            </a:fld>
            <a:endParaRPr lang="cs-CZ" dirty="0"/>
          </a:p>
        </p:txBody>
      </p:sp>
      <p:sp>
        <p:nvSpPr>
          <p:cNvPr id="33" name="Zástupný symbol pro obsah 32"/>
          <p:cNvSpPr>
            <a:spLocks noGrp="1"/>
          </p:cNvSpPr>
          <p:nvPr>
            <p:ph sz="quarter" idx="12"/>
          </p:nvPr>
        </p:nvSpPr>
        <p:spPr>
          <a:xfrm>
            <a:off x="203200" y="825499"/>
            <a:ext cx="6796689" cy="5480051"/>
          </a:xfrm>
        </p:spPr>
        <p:txBody>
          <a:bodyPr>
            <a:normAutofit/>
          </a:bodyPr>
          <a:lstStyle>
            <a:lvl1pPr>
              <a:defRPr sz="2800"/>
            </a:lvl1pPr>
            <a:lvl2pPr>
              <a:defRPr sz="2400"/>
            </a:lvl2pPr>
            <a:lvl3pPr>
              <a:defRPr sz="2000"/>
            </a:lvl3pPr>
            <a:lvl4pPr>
              <a:defRPr sz="1800"/>
            </a:lvl4pPr>
            <a:lvl5pPr>
              <a:defRPr sz="18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pic>
        <p:nvPicPr>
          <p:cNvPr id="3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1205" y="5463127"/>
            <a:ext cx="1980795" cy="139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5"/>
          <p:cNvSpPr>
            <a:spLocks noGrp="1"/>
          </p:cNvSpPr>
          <p:nvPr>
            <p:ph sz="quarter" idx="13"/>
          </p:nvPr>
        </p:nvSpPr>
        <p:spPr>
          <a:xfrm>
            <a:off x="7094483" y="825272"/>
            <a:ext cx="3692578" cy="5480294"/>
          </a:xfrm>
        </p:spPr>
        <p:txBody>
          <a:bodyPr>
            <a:normAutofit/>
          </a:bodyPr>
          <a:lstStyle>
            <a:lvl1pPr>
              <a:defRPr sz="2800"/>
            </a:lvl1pPr>
            <a:lvl2pPr>
              <a:defRPr sz="2400"/>
            </a:lvl2pPr>
            <a:lvl3pPr>
              <a:defRPr sz="2000"/>
            </a:lvl3pPr>
            <a:lvl4pPr>
              <a:defRPr sz="1800"/>
            </a:lvl4pPr>
            <a:lvl5pPr>
              <a:defRPr sz="18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
        <p:nvSpPr>
          <p:cNvPr id="40" name="Zástupný symbol pro text 39"/>
          <p:cNvSpPr>
            <a:spLocks noGrp="1"/>
          </p:cNvSpPr>
          <p:nvPr>
            <p:ph type="body" sz="quarter" idx="14"/>
          </p:nvPr>
        </p:nvSpPr>
        <p:spPr>
          <a:xfrm>
            <a:off x="225420" y="241300"/>
            <a:ext cx="6800818" cy="482600"/>
          </a:xfrm>
          <a:solidFill>
            <a:schemeClr val="accent2"/>
          </a:solidFill>
        </p:spPr>
        <p:txBody>
          <a:bodyPr>
            <a:normAutofit/>
          </a:bodyPr>
          <a:lstStyle>
            <a:lvl1pPr marL="0" indent="0">
              <a:buNone/>
              <a:defRPr sz="2800" b="1">
                <a:solidFill>
                  <a:schemeClr val="bg1"/>
                </a:solidFill>
              </a:defRPr>
            </a:lvl1pPr>
          </a:lstStyle>
          <a:p>
            <a:pPr lvl="0"/>
            <a:r>
              <a:rPr lang="cs-CZ" smtClean="0"/>
              <a:t>Kliknutím lze upravit styly předlohy textu.</a:t>
            </a:r>
          </a:p>
        </p:txBody>
      </p:sp>
      <p:sp>
        <p:nvSpPr>
          <p:cNvPr id="42" name="Zástupný symbol pro text 41"/>
          <p:cNvSpPr>
            <a:spLocks noGrp="1"/>
          </p:cNvSpPr>
          <p:nvPr>
            <p:ph type="body" sz="quarter" idx="15"/>
          </p:nvPr>
        </p:nvSpPr>
        <p:spPr>
          <a:xfrm>
            <a:off x="7091805" y="241300"/>
            <a:ext cx="3695255" cy="482600"/>
          </a:xfrm>
          <a:solidFill>
            <a:schemeClr val="accent2"/>
          </a:solidFill>
        </p:spPr>
        <p:txBody>
          <a:bodyPr>
            <a:noAutofit/>
          </a:bodyPr>
          <a:lstStyle>
            <a:lvl1pPr marL="0" indent="0">
              <a:buNone/>
              <a:defRPr sz="2800" b="1">
                <a:solidFill>
                  <a:schemeClr val="bg1"/>
                </a:solidFill>
              </a:defRPr>
            </a:lvl1pPr>
          </a:lstStyle>
          <a:p>
            <a:pPr lvl="0"/>
            <a:r>
              <a:rPr lang="cs-CZ" smtClean="0"/>
              <a:t>Kliknutím lze upravit styly předlohy textu.</a:t>
            </a:r>
          </a:p>
        </p:txBody>
      </p:sp>
    </p:spTree>
    <p:extLst>
      <p:ext uri="{BB962C8B-B14F-4D97-AF65-F5344CB8AC3E}">
        <p14:creationId xmlns:p14="http://schemas.microsoft.com/office/powerpoint/2010/main" val="1877413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c OBSAHY">
    <p:spTree>
      <p:nvGrpSpPr>
        <p:cNvPr id="1" name=""/>
        <p:cNvGrpSpPr/>
        <p:nvPr/>
      </p:nvGrpSpPr>
      <p:grpSpPr>
        <a:xfrm>
          <a:off x="0" y="0"/>
          <a:ext cx="0" cy="0"/>
          <a:chOff x="0" y="0"/>
          <a:chExt cx="0" cy="0"/>
        </a:xfrm>
      </p:grpSpPr>
      <p:sp>
        <p:nvSpPr>
          <p:cNvPr id="35" name="Obdélník 34"/>
          <p:cNvSpPr/>
          <p:nvPr userDrawn="1"/>
        </p:nvSpPr>
        <p:spPr>
          <a:xfrm flipH="1">
            <a:off x="10553698" y="-572604"/>
            <a:ext cx="2341769" cy="7884000"/>
          </a:xfrm>
          <a:prstGeom prst="rect">
            <a:avLst/>
          </a:prstGeom>
          <a:solidFill>
            <a:schemeClr val="accent1"/>
          </a:solidFill>
          <a:ln>
            <a:noFill/>
          </a:ln>
          <a:effectLst>
            <a:softEdge rad="635000"/>
          </a:effectLst>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GB"/>
          </a:p>
        </p:txBody>
      </p:sp>
      <p:sp>
        <p:nvSpPr>
          <p:cNvPr id="2" name="Nadpis 1"/>
          <p:cNvSpPr>
            <a:spLocks noGrp="1"/>
          </p:cNvSpPr>
          <p:nvPr>
            <p:ph type="title"/>
          </p:nvPr>
        </p:nvSpPr>
        <p:spPr>
          <a:xfrm rot="5400000">
            <a:off x="8674099" y="2844801"/>
            <a:ext cx="5905498" cy="1130299"/>
          </a:xfrm>
        </p:spPr>
        <p:txBody>
          <a:bodyPr>
            <a:normAutofit/>
          </a:bodyPr>
          <a:lstStyle>
            <a:lvl1pPr>
              <a:defRPr sz="4000">
                <a:solidFill>
                  <a:schemeClr val="bg1"/>
                </a:solidFill>
              </a:defRPr>
            </a:lvl1pPr>
          </a:lstStyle>
          <a:p>
            <a:r>
              <a:rPr lang="cs-CZ" smtClean="0"/>
              <a:t>Kliknutím lze upravit styl.</a:t>
            </a:r>
            <a:endParaRPr lang="en-GB" dirty="0"/>
          </a:p>
        </p:txBody>
      </p:sp>
      <p:sp>
        <p:nvSpPr>
          <p:cNvPr id="3" name="Zástupný symbol pro zápatí 2"/>
          <p:cNvSpPr>
            <a:spLocks noGrp="1"/>
          </p:cNvSpPr>
          <p:nvPr>
            <p:ph type="ftr" sz="quarter" idx="10"/>
          </p:nvPr>
        </p:nvSpPr>
        <p:spPr/>
        <p:txBody>
          <a:bodyPr/>
          <a:lstStyle/>
          <a:p>
            <a:r>
              <a:rPr lang="cs-CZ" smtClean="0"/>
              <a:t>Nový vizuální styl - ukázky snímků</a:t>
            </a:r>
            <a:endParaRPr lang="cs-CZ"/>
          </a:p>
        </p:txBody>
      </p:sp>
      <p:sp>
        <p:nvSpPr>
          <p:cNvPr id="4" name="Zástupný symbol pro číslo snímku 3"/>
          <p:cNvSpPr>
            <a:spLocks noGrp="1"/>
          </p:cNvSpPr>
          <p:nvPr>
            <p:ph type="sldNum" sz="quarter" idx="11"/>
          </p:nvPr>
        </p:nvSpPr>
        <p:spPr>
          <a:xfrm>
            <a:off x="10972800" y="0"/>
            <a:ext cx="1219200" cy="501650"/>
          </a:xfrm>
          <a:prstGeom prst="rect">
            <a:avLst/>
          </a:prstGeom>
        </p:spPr>
        <p:txBody>
          <a:bodyPr/>
          <a:lstStyle>
            <a:lvl1pPr>
              <a:defRPr>
                <a:solidFill>
                  <a:schemeClr val="bg1">
                    <a:lumMod val="95000"/>
                  </a:schemeClr>
                </a:solidFill>
              </a:defRPr>
            </a:lvl1pPr>
          </a:lstStyle>
          <a:p>
            <a:fld id="{16D2A9F8-12B6-46DB-8F6B-EE4CEBDA4923}" type="slidenum">
              <a:rPr lang="cs-CZ" smtClean="0"/>
              <a:pPr/>
              <a:t>‹#›</a:t>
            </a:fld>
            <a:endParaRPr lang="cs-CZ" dirty="0"/>
          </a:p>
        </p:txBody>
      </p:sp>
      <p:sp>
        <p:nvSpPr>
          <p:cNvPr id="33" name="Zástupný symbol pro obsah 32"/>
          <p:cNvSpPr>
            <a:spLocks noGrp="1"/>
          </p:cNvSpPr>
          <p:nvPr>
            <p:ph sz="quarter" idx="12"/>
          </p:nvPr>
        </p:nvSpPr>
        <p:spPr>
          <a:xfrm>
            <a:off x="4081636" y="825499"/>
            <a:ext cx="6796689" cy="5480051"/>
          </a:xfrm>
        </p:spPr>
        <p:txBody>
          <a:bodyPr>
            <a:normAutofit/>
          </a:bodyPr>
          <a:lstStyle>
            <a:lvl1pPr>
              <a:defRPr sz="2800"/>
            </a:lvl1pPr>
            <a:lvl2pPr>
              <a:defRPr sz="2400"/>
            </a:lvl2pPr>
            <a:lvl3pPr>
              <a:defRPr sz="2000"/>
            </a:lvl3pPr>
            <a:lvl4pPr>
              <a:defRPr sz="1800"/>
            </a:lvl4pPr>
            <a:lvl5pPr>
              <a:defRPr sz="18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pic>
        <p:nvPicPr>
          <p:cNvPr id="3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1205" y="5463127"/>
            <a:ext cx="1980795" cy="139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5"/>
          <p:cNvSpPr>
            <a:spLocks noGrp="1"/>
          </p:cNvSpPr>
          <p:nvPr>
            <p:ph sz="quarter" idx="13"/>
          </p:nvPr>
        </p:nvSpPr>
        <p:spPr>
          <a:xfrm>
            <a:off x="299337" y="825272"/>
            <a:ext cx="3692578" cy="5480294"/>
          </a:xfrm>
        </p:spPr>
        <p:txBody>
          <a:bodyPr>
            <a:normAutofit/>
          </a:bodyPr>
          <a:lstStyle>
            <a:lvl1pPr>
              <a:defRPr sz="2800"/>
            </a:lvl1pPr>
            <a:lvl2pPr>
              <a:defRPr sz="2400"/>
            </a:lvl2pPr>
            <a:lvl3pPr>
              <a:defRPr sz="2000"/>
            </a:lvl3pPr>
            <a:lvl4pPr>
              <a:defRPr sz="1800"/>
            </a:lvl4pPr>
            <a:lvl5pPr>
              <a:defRPr sz="18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dirty="0"/>
          </a:p>
        </p:txBody>
      </p:sp>
      <p:sp>
        <p:nvSpPr>
          <p:cNvPr id="40" name="Zástupný symbol pro text 39"/>
          <p:cNvSpPr>
            <a:spLocks noGrp="1"/>
          </p:cNvSpPr>
          <p:nvPr>
            <p:ph type="body" sz="quarter" idx="14"/>
          </p:nvPr>
        </p:nvSpPr>
        <p:spPr>
          <a:xfrm>
            <a:off x="4103856" y="241300"/>
            <a:ext cx="6800818" cy="482600"/>
          </a:xfrm>
          <a:solidFill>
            <a:schemeClr val="accent2"/>
          </a:solidFill>
        </p:spPr>
        <p:txBody>
          <a:bodyPr>
            <a:normAutofit/>
          </a:bodyPr>
          <a:lstStyle>
            <a:lvl1pPr marL="0" indent="0">
              <a:buNone/>
              <a:defRPr sz="2800" b="1">
                <a:solidFill>
                  <a:schemeClr val="bg1"/>
                </a:solidFill>
              </a:defRPr>
            </a:lvl1pPr>
          </a:lstStyle>
          <a:p>
            <a:pPr lvl="0"/>
            <a:r>
              <a:rPr lang="cs-CZ" smtClean="0"/>
              <a:t>Kliknutím lze upravit styly předlohy textu.</a:t>
            </a:r>
          </a:p>
        </p:txBody>
      </p:sp>
      <p:sp>
        <p:nvSpPr>
          <p:cNvPr id="42" name="Zástupný symbol pro text 41"/>
          <p:cNvSpPr>
            <a:spLocks noGrp="1"/>
          </p:cNvSpPr>
          <p:nvPr>
            <p:ph type="body" sz="quarter" idx="15"/>
          </p:nvPr>
        </p:nvSpPr>
        <p:spPr>
          <a:xfrm>
            <a:off x="296659" y="241300"/>
            <a:ext cx="3695255" cy="482600"/>
          </a:xfrm>
          <a:solidFill>
            <a:schemeClr val="accent2"/>
          </a:solidFill>
        </p:spPr>
        <p:txBody>
          <a:bodyPr>
            <a:noAutofit/>
          </a:bodyPr>
          <a:lstStyle>
            <a:lvl1pPr marL="0" indent="0">
              <a:buNone/>
              <a:defRPr sz="2800" b="1">
                <a:solidFill>
                  <a:schemeClr val="bg1"/>
                </a:solidFill>
              </a:defRPr>
            </a:lvl1pPr>
          </a:lstStyle>
          <a:p>
            <a:pPr lvl="0"/>
            <a:r>
              <a:rPr lang="cs-CZ" smtClean="0"/>
              <a:t>Kliknutím lze upravit styly předlohy textu.</a:t>
            </a:r>
          </a:p>
        </p:txBody>
      </p:sp>
    </p:spTree>
    <p:extLst>
      <p:ext uri="{BB962C8B-B14F-4D97-AF65-F5344CB8AC3E}">
        <p14:creationId xmlns:p14="http://schemas.microsoft.com/office/powerpoint/2010/main" val="2663935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317500" y="152401"/>
            <a:ext cx="10083800" cy="1130299"/>
          </a:xfrm>
          <a:prstGeom prst="rect">
            <a:avLst/>
          </a:prstGeom>
        </p:spPr>
        <p:txBody>
          <a:bodyPr vert="horz" lIns="91440" tIns="45720" rIns="91440" bIns="45720" rtlCol="0" anchor="ctr">
            <a:norm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330200" y="1825625"/>
            <a:ext cx="11696700" cy="4351338"/>
          </a:xfrm>
          <a:prstGeom prst="rect">
            <a:avLst/>
          </a:prstGeom>
        </p:spPr>
        <p:txBody>
          <a:bodyPr vert="horz" lIns="91440" tIns="45720" rIns="91440" bIns="4572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5" name="Zástupný symbol pro zápatí 4"/>
          <p:cNvSpPr>
            <a:spLocks noGrp="1"/>
          </p:cNvSpPr>
          <p:nvPr>
            <p:ph type="ftr" sz="quarter" idx="3"/>
          </p:nvPr>
        </p:nvSpPr>
        <p:spPr>
          <a:xfrm>
            <a:off x="304800" y="6356350"/>
            <a:ext cx="7848600" cy="365125"/>
          </a:xfrm>
          <a:prstGeom prst="rect">
            <a:avLst/>
          </a:prstGeom>
        </p:spPr>
        <p:txBody>
          <a:bodyPr vert="horz" lIns="91440" tIns="45720" rIns="91440" bIns="45720" rtlCol="0" anchor="ctr"/>
          <a:lstStyle>
            <a:lvl1pPr algn="l">
              <a:defRPr sz="1200">
                <a:solidFill>
                  <a:schemeClr val="bg1">
                    <a:lumMod val="65000"/>
                  </a:schemeClr>
                </a:solidFill>
              </a:defRPr>
            </a:lvl1pPr>
          </a:lstStyle>
          <a:p>
            <a:r>
              <a:rPr lang="cs-CZ" smtClean="0"/>
              <a:t>Nový vizuální styl - ukázky snímků</a:t>
            </a:r>
            <a:endParaRPr lang="cs-CZ" dirty="0"/>
          </a:p>
        </p:txBody>
      </p:sp>
    </p:spTree>
    <p:extLst>
      <p:ext uri="{BB962C8B-B14F-4D97-AF65-F5344CB8AC3E}">
        <p14:creationId xmlns:p14="http://schemas.microsoft.com/office/powerpoint/2010/main" val="65499173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1" r:id="rId3"/>
    <p:sldLayoutId id="2147483660" r:id="rId4"/>
    <p:sldLayoutId id="2147483664" r:id="rId5"/>
    <p:sldLayoutId id="2147483655" r:id="rId6"/>
    <p:sldLayoutId id="2147483665" r:id="rId7"/>
    <p:sldLayoutId id="2147483659" r:id="rId8"/>
    <p:sldLayoutId id="2147483666" r:id="rId9"/>
    <p:sldLayoutId id="2147483662" r:id="rId10"/>
    <p:sldLayoutId id="2147483663" r:id="rId11"/>
    <p:sldLayoutId id="2147483667" r:id="rId12"/>
    <p:sldLayoutId id="2147483681" r:id="rId13"/>
    <p:sldLayoutId id="2147483682" r:id="rId14"/>
    <p:sldLayoutId id="2147483683" r:id="rId15"/>
    <p:sldLayoutId id="2147483684" r:id="rId16"/>
    <p:sldLayoutId id="2147483685" r:id="rId1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SzPct val="110000"/>
        <a:buFont typeface="Arial Narrow" panose="020B060602020203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110000"/>
        <a:buFont typeface="Arial Narrow" panose="020B060602020203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110000"/>
        <a:buFont typeface="Arial Narrow" panose="020B060602020203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110000"/>
        <a:buFont typeface="Arial Narrow" panose="020B060602020203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110000"/>
        <a:buFont typeface="Arial Narrow" panose="020B060602020203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317500" y="152401"/>
            <a:ext cx="10083800" cy="1130299"/>
          </a:xfrm>
          <a:prstGeom prst="rect">
            <a:avLst/>
          </a:prstGeom>
        </p:spPr>
        <p:txBody>
          <a:bodyPr vert="horz" lIns="91440" tIns="45720" rIns="91440" bIns="45720" rtlCol="0" anchor="ctr">
            <a:norm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330200" y="1825625"/>
            <a:ext cx="11696700" cy="4351338"/>
          </a:xfrm>
          <a:prstGeom prst="rect">
            <a:avLst/>
          </a:prstGeom>
        </p:spPr>
        <p:txBody>
          <a:bodyPr vert="horz" lIns="91440" tIns="45720" rIns="91440" bIns="4572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5" name="Zástupný symbol pro zápatí 4"/>
          <p:cNvSpPr>
            <a:spLocks noGrp="1"/>
          </p:cNvSpPr>
          <p:nvPr>
            <p:ph type="ftr" sz="quarter" idx="3"/>
          </p:nvPr>
        </p:nvSpPr>
        <p:spPr>
          <a:xfrm>
            <a:off x="304800" y="6356350"/>
            <a:ext cx="7848600" cy="365125"/>
          </a:xfrm>
          <a:prstGeom prst="rect">
            <a:avLst/>
          </a:prstGeom>
        </p:spPr>
        <p:txBody>
          <a:bodyPr vert="horz" lIns="91440" tIns="45720" rIns="91440" bIns="45720" rtlCol="0" anchor="ctr"/>
          <a:lstStyle>
            <a:lvl1pPr algn="l">
              <a:defRPr sz="1200">
                <a:solidFill>
                  <a:schemeClr val="bg1">
                    <a:lumMod val="65000"/>
                  </a:schemeClr>
                </a:solidFill>
              </a:defRPr>
            </a:lvl1pPr>
          </a:lstStyle>
          <a:p>
            <a:r>
              <a:rPr lang="cs-CZ" smtClean="0">
                <a:solidFill>
                  <a:prstClr val="white">
                    <a:lumMod val="65000"/>
                  </a:prstClr>
                </a:solidFill>
              </a:rPr>
              <a:t>Nový vizuální styl - ukázky snímků</a:t>
            </a:r>
            <a:endParaRPr lang="cs-CZ" dirty="0">
              <a:solidFill>
                <a:prstClr val="white">
                  <a:lumMod val="65000"/>
                </a:prstClr>
              </a:solidFill>
            </a:endParaRPr>
          </a:p>
        </p:txBody>
      </p:sp>
    </p:spTree>
    <p:extLst>
      <p:ext uri="{BB962C8B-B14F-4D97-AF65-F5344CB8AC3E}">
        <p14:creationId xmlns:p14="http://schemas.microsoft.com/office/powerpoint/2010/main" val="71928503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SzPct val="110000"/>
        <a:buFont typeface="Arial Narrow" panose="020B060602020203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110000"/>
        <a:buFont typeface="Arial Narrow" panose="020B060602020203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110000"/>
        <a:buFont typeface="Arial Narrow" panose="020B060602020203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110000"/>
        <a:buFont typeface="Arial Narrow" panose="020B060602020203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110000"/>
        <a:buFont typeface="Arial Narrow" panose="020B060602020203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package" Target="../embeddings/Bin_rn__list_aplikace_Microsoft_Excel2.xlsb"/><Relationship Id="rId3" Type="http://schemas.openxmlformats.org/officeDocument/2006/relationships/notesSlide" Target="../notesSlides/notesSlide13.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package" Target="../embeddings/Bin_rn__list_aplikace_Microsoft_Excel1.xlsb"/><Relationship Id="rId4" Type="http://schemas.openxmlformats.org/officeDocument/2006/relationships/oleObject" Target="../embeddings/oleObject1.bin"/><Relationship Id="rId9" Type="http://schemas.openxmlformats.org/officeDocument/2006/relationships/image" Target="../media/image10.emf"/></Relationships>
</file>

<file path=ppt/slides/_rels/slide2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3.bin"/><Relationship Id="rId7" Type="http://schemas.openxmlformats.org/officeDocument/2006/relationships/package" Target="../embeddings/Bin_rn__list_aplikace_Microsoft_Excel4.xlsb"/><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1.emf"/><Relationship Id="rId4" Type="http://schemas.openxmlformats.org/officeDocument/2006/relationships/package" Target="../embeddings/Bin_rn__list_aplikace_Microsoft_Excel3.xlsb"/></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notesSlide" Target="../notesSlides/notesSlide25.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44.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notesSlide" Target="../notesSlides/notesSlide26.xml"/><Relationship Id="rId18" Type="http://schemas.openxmlformats.org/officeDocument/2006/relationships/package" Target="../embeddings/Bin_rn__list_aplikace_Microsoft_Excel6.xlsb"/><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slideLayout" Target="../slideLayouts/slideLayout2.xml"/><Relationship Id="rId17" Type="http://schemas.openxmlformats.org/officeDocument/2006/relationships/oleObject" Target="../embeddings/oleObject6.bin"/><Relationship Id="rId2" Type="http://schemas.openxmlformats.org/officeDocument/2006/relationships/tags" Target="../tags/tag21.xml"/><Relationship Id="rId16" Type="http://schemas.openxmlformats.org/officeDocument/2006/relationships/image" Target="../media/image13.emf"/><Relationship Id="rId1" Type="http://schemas.openxmlformats.org/officeDocument/2006/relationships/vmlDrawing" Target="../drawings/vmlDrawing3.v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package" Target="../embeddings/Bin_rn__list_aplikace_Microsoft_Excel5.xlsb"/><Relationship Id="rId10" Type="http://schemas.openxmlformats.org/officeDocument/2006/relationships/tags" Target="../tags/tag29.xml"/><Relationship Id="rId19" Type="http://schemas.openxmlformats.org/officeDocument/2006/relationships/image" Target="../media/image14.emf"/><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oleObject" Target="../embeddings/oleObject5.bin"/></Relationships>
</file>

<file path=ppt/slides/_rels/slide45.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image" Target="../media/image15.wmf"/><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altLang="cs-CZ" smtClean="0"/>
              <a:t>Rezervování </a:t>
            </a:r>
            <a:r>
              <a:rPr lang="cs-CZ" altLang="cs-CZ"/>
              <a:t>v neživotním </a:t>
            </a:r>
            <a:r>
              <a:rPr lang="cs-CZ" altLang="cs-CZ" smtClean="0"/>
              <a:t>pojištění</a:t>
            </a:r>
            <a:br>
              <a:rPr lang="cs-CZ" altLang="cs-CZ" smtClean="0"/>
            </a:br>
            <a:r>
              <a:rPr lang="cs-CZ" altLang="cs-CZ"/>
              <a:t/>
            </a:r>
            <a:br>
              <a:rPr lang="cs-CZ" altLang="cs-CZ"/>
            </a:br>
            <a:r>
              <a:rPr lang="cs-CZ" altLang="cs-CZ" smtClean="0"/>
              <a:t>z cyklu Pojistný matematik </a:t>
            </a:r>
            <a:br>
              <a:rPr lang="cs-CZ" altLang="cs-CZ" smtClean="0"/>
            </a:br>
            <a:r>
              <a:rPr lang="cs-CZ" altLang="cs-CZ" smtClean="0"/>
              <a:t>v praxi</a:t>
            </a:r>
            <a:endParaRPr lang="cs-CZ" dirty="0"/>
          </a:p>
        </p:txBody>
      </p:sp>
      <p:sp>
        <p:nvSpPr>
          <p:cNvPr id="3" name="Zástupný symbol pro text 2"/>
          <p:cNvSpPr>
            <a:spLocks noGrp="1"/>
          </p:cNvSpPr>
          <p:nvPr>
            <p:ph type="body" sz="quarter" idx="10"/>
          </p:nvPr>
        </p:nvSpPr>
        <p:spPr/>
        <p:txBody>
          <a:bodyPr>
            <a:noAutofit/>
          </a:bodyPr>
          <a:lstStyle/>
          <a:p>
            <a:r>
              <a:rPr lang="cs-CZ" altLang="cs-CZ" smtClean="0"/>
              <a:t>Zdeněk Roubal, Česká pojišťovna, a.s.</a:t>
            </a:r>
            <a:endParaRPr lang="cs-CZ" dirty="0"/>
          </a:p>
        </p:txBody>
      </p:sp>
    </p:spTree>
    <p:extLst>
      <p:ext uri="{BB962C8B-B14F-4D97-AF65-F5344CB8AC3E}">
        <p14:creationId xmlns:p14="http://schemas.microsoft.com/office/powerpoint/2010/main" val="2685296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normAutofit/>
          </a:bodyPr>
          <a:lstStyle/>
          <a:p>
            <a:pPr eaLnBrk="1" hangingPunct="1"/>
            <a:r>
              <a:rPr lang="cs-CZ" altLang="cs-CZ" sz="3200" dirty="0" smtClean="0"/>
              <a:t>Škody na zdraví – rezerva na rentu</a:t>
            </a:r>
            <a:endParaRPr lang="en-US" altLang="cs-CZ" sz="3200" dirty="0" smtClean="0"/>
          </a:p>
        </p:txBody>
      </p:sp>
      <p:sp>
        <p:nvSpPr>
          <p:cNvPr id="24" name="Zástupný symbol pro zápatí 4"/>
          <p:cNvSpPr>
            <a:spLocks noGrp="1"/>
          </p:cNvSpPr>
          <p:nvPr>
            <p:ph type="ftr" sz="quarter" idx="10"/>
          </p:nvPr>
        </p:nvSpPr>
        <p:spPr>
          <a:noFill/>
        </p:spPr>
        <p:txBody>
          <a:bodyPr/>
          <a:lstStyle/>
          <a:p>
            <a:r>
              <a:rPr lang="cs-CZ" altLang="cs-CZ" dirty="0" smtClean="0"/>
              <a:t>Seminář z aktuárských věd</a:t>
            </a:r>
          </a:p>
        </p:txBody>
      </p:sp>
      <p:sp>
        <p:nvSpPr>
          <p:cNvPr id="11269" name="Rectangle 5"/>
          <p:cNvSpPr>
            <a:spLocks noGrp="1" noChangeArrowheads="1"/>
          </p:cNvSpPr>
          <p:nvPr>
            <p:ph sz="quarter" idx="12"/>
          </p:nvPr>
        </p:nvSpPr>
        <p:spPr/>
        <p:txBody>
          <a:bodyPr/>
          <a:lstStyle/>
          <a:p>
            <a:r>
              <a:rPr lang="cs-CZ" sz="2800" dirty="0" smtClean="0"/>
              <a:t>Současná hodnota ztráty na výdělku závisí na</a:t>
            </a:r>
          </a:p>
          <a:p>
            <a:pPr lvl="1"/>
            <a:r>
              <a:rPr lang="cs-CZ" sz="2400" dirty="0"/>
              <a:t>R</a:t>
            </a:r>
            <a:r>
              <a:rPr lang="cs-CZ" sz="2400" smtClean="0"/>
              <a:t>ůstu </a:t>
            </a:r>
            <a:r>
              <a:rPr lang="cs-CZ" sz="2400" dirty="0" smtClean="0"/>
              <a:t>mezd (resp. rozhodnutí vlády o růstu rozhodných výdělků)</a:t>
            </a:r>
          </a:p>
          <a:p>
            <a:pPr lvl="1"/>
            <a:r>
              <a:rPr lang="cs-CZ" sz="2400" dirty="0"/>
              <a:t>V</a:t>
            </a:r>
            <a:r>
              <a:rPr lang="cs-CZ" sz="2400" smtClean="0"/>
              <a:t>alorizaci </a:t>
            </a:r>
            <a:r>
              <a:rPr lang="cs-CZ" sz="2400" dirty="0" smtClean="0"/>
              <a:t>penzí</a:t>
            </a:r>
          </a:p>
          <a:p>
            <a:pPr lvl="1"/>
            <a:r>
              <a:rPr lang="cs-CZ" sz="2400" dirty="0"/>
              <a:t>Ú</a:t>
            </a:r>
            <a:r>
              <a:rPr lang="cs-CZ" sz="2400" smtClean="0"/>
              <a:t>mrtnosti</a:t>
            </a:r>
            <a:endParaRPr lang="cs-CZ" sz="2400" dirty="0" smtClean="0"/>
          </a:p>
          <a:p>
            <a:pPr lvl="1"/>
            <a:r>
              <a:rPr lang="cs-CZ" sz="2400" dirty="0"/>
              <a:t>D</a:t>
            </a:r>
            <a:r>
              <a:rPr lang="cs-CZ" sz="2400" smtClean="0"/>
              <a:t>iskontní </a:t>
            </a:r>
            <a:r>
              <a:rPr lang="cs-CZ" sz="2400" dirty="0" smtClean="0"/>
              <a:t>křivce</a:t>
            </a:r>
          </a:p>
          <a:p>
            <a:r>
              <a:rPr lang="cs-CZ" sz="2800" dirty="0" smtClean="0"/>
              <a:t>Existuje výpočetní pomůcka České kanceláře  pojistitelů – pro likvidátory</a:t>
            </a:r>
          </a:p>
          <a:p>
            <a:r>
              <a:rPr lang="cs-CZ" sz="2800" dirty="0" smtClean="0"/>
              <a:t>Kontrola jejich výpočtů</a:t>
            </a:r>
          </a:p>
          <a:p>
            <a:endParaRPr lang="cs-CZ" sz="2800" dirty="0" smtClean="0"/>
          </a:p>
        </p:txBody>
      </p:sp>
    </p:spTree>
    <p:extLst>
      <p:ext uri="{BB962C8B-B14F-4D97-AF65-F5344CB8AC3E}">
        <p14:creationId xmlns:p14="http://schemas.microsoft.com/office/powerpoint/2010/main" val="173061221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normAutofit/>
          </a:bodyPr>
          <a:lstStyle/>
          <a:p>
            <a:pPr eaLnBrk="1" hangingPunct="1"/>
            <a:r>
              <a:rPr lang="cs-CZ" altLang="cs-CZ" sz="3200" dirty="0" smtClean="0"/>
              <a:t>Indexace vlastního vrubu zajištění</a:t>
            </a:r>
            <a:endParaRPr lang="en-US" altLang="cs-CZ" sz="3200" dirty="0" smtClean="0"/>
          </a:p>
        </p:txBody>
      </p:sp>
      <p:sp>
        <p:nvSpPr>
          <p:cNvPr id="24" name="Zástupný symbol pro zápatí 4"/>
          <p:cNvSpPr>
            <a:spLocks noGrp="1"/>
          </p:cNvSpPr>
          <p:nvPr>
            <p:ph type="ftr" sz="quarter" idx="10"/>
          </p:nvPr>
        </p:nvSpPr>
        <p:spPr>
          <a:noFill/>
        </p:spPr>
        <p:txBody>
          <a:bodyPr/>
          <a:lstStyle/>
          <a:p>
            <a:r>
              <a:rPr lang="cs-CZ" altLang="cs-CZ" dirty="0" smtClean="0"/>
              <a:t>Seminář z aktuárských věd</a:t>
            </a:r>
          </a:p>
        </p:txBody>
      </p:sp>
      <p:sp>
        <p:nvSpPr>
          <p:cNvPr id="11269" name="Rectangle 5"/>
          <p:cNvSpPr>
            <a:spLocks noGrp="1" noChangeArrowheads="1"/>
          </p:cNvSpPr>
          <p:nvPr>
            <p:ph sz="quarter" idx="12"/>
          </p:nvPr>
        </p:nvSpPr>
        <p:spPr/>
        <p:txBody>
          <a:bodyPr>
            <a:normAutofit lnSpcReduction="10000"/>
          </a:bodyPr>
          <a:lstStyle/>
          <a:p>
            <a:r>
              <a:rPr lang="cs-CZ" sz="2400" dirty="0" smtClean="0">
                <a:latin typeface="Arial" panose="020B0604020202020204" pitchFamily="34" charset="0"/>
                <a:cs typeface="Arial" panose="020B0604020202020204" pitchFamily="34" charset="0"/>
              </a:rPr>
              <a:t>Indexační klauzule</a:t>
            </a:r>
          </a:p>
          <a:p>
            <a:pPr lvl="1"/>
            <a:r>
              <a:rPr lang="cs-CZ" sz="2000" dirty="0" smtClean="0">
                <a:latin typeface="Arial" panose="020B0604020202020204" pitchFamily="34" charset="0"/>
                <a:cs typeface="Arial" panose="020B0604020202020204" pitchFamily="34" charset="0"/>
              </a:rPr>
              <a:t>Vyplývá z navyšování nominálních plateb za škodu v čase (má nahradit výdělek poškozeného)</a:t>
            </a:r>
          </a:p>
          <a:p>
            <a:pPr lvl="1"/>
            <a:r>
              <a:rPr lang="cs-CZ" sz="2000" dirty="0" smtClean="0">
                <a:latin typeface="Arial" panose="020B0604020202020204" pitchFamily="34" charset="0"/>
                <a:cs typeface="Arial" panose="020B0604020202020204" pitchFamily="34" charset="0"/>
              </a:rPr>
              <a:t>Ochrana cedentů proti příliš malým limitům zajistných smluv a škodách nastalých před mnoha lety</a:t>
            </a:r>
          </a:p>
          <a:p>
            <a:pPr lvl="1"/>
            <a:r>
              <a:rPr lang="cs-CZ" sz="2000" dirty="0" smtClean="0">
                <a:latin typeface="Arial" panose="020B0604020202020204" pitchFamily="34" charset="0"/>
                <a:cs typeface="Arial" panose="020B0604020202020204" pitchFamily="34" charset="0"/>
              </a:rPr>
              <a:t>Zároveň se indexuje i priorita</a:t>
            </a:r>
          </a:p>
          <a:p>
            <a:pPr lvl="1"/>
            <a:r>
              <a:rPr lang="cs-CZ" sz="2000" dirty="0" smtClean="0">
                <a:latin typeface="Arial" panose="020B0604020202020204" pitchFamily="34" charset="0"/>
                <a:cs typeface="Arial" panose="020B0604020202020204" pitchFamily="34" charset="0"/>
              </a:rPr>
              <a:t>V případě neomezeného limitu krytí zajistitelem, představuje indexační klauzule nevýhodu pouze pro cedenta.</a:t>
            </a:r>
          </a:p>
          <a:p>
            <a:pPr>
              <a:buNone/>
            </a:pPr>
            <a:r>
              <a:rPr lang="cs-CZ" sz="1600" b="1" i="1" dirty="0" smtClean="0">
                <a:latin typeface="Arial" panose="020B0604020202020204" pitchFamily="34" charset="0"/>
                <a:cs typeface="Arial" panose="020B0604020202020204" pitchFamily="34" charset="0"/>
              </a:rPr>
              <a:t>XL zajistná smlouva:</a:t>
            </a:r>
          </a:p>
          <a:p>
            <a:pPr>
              <a:buNone/>
            </a:pPr>
            <a:endParaRPr lang="cs-CZ" sz="1600" dirty="0" smtClean="0">
              <a:latin typeface="Arial" panose="020B0604020202020204" pitchFamily="34" charset="0"/>
              <a:cs typeface="Arial" panose="020B0604020202020204" pitchFamily="34" charset="0"/>
            </a:endParaRPr>
          </a:p>
          <a:p>
            <a:pPr>
              <a:buNone/>
            </a:pPr>
            <a:r>
              <a:rPr lang="cs-CZ" sz="1600" dirty="0" smtClean="0">
                <a:latin typeface="Arial" panose="020B0604020202020204" pitchFamily="34" charset="0"/>
                <a:cs typeface="Arial" panose="020B0604020202020204" pitchFamily="34" charset="0"/>
              </a:rPr>
              <a:t>Limit plnění pojistitele</a:t>
            </a:r>
          </a:p>
          <a:p>
            <a:pPr>
              <a:buNone/>
            </a:pPr>
            <a:r>
              <a:rPr lang="cs-CZ" sz="1600" smtClean="0">
                <a:latin typeface="Arial" panose="020B0604020202020204" pitchFamily="34" charset="0"/>
                <a:cs typeface="Arial" panose="020B0604020202020204" pitchFamily="34" charset="0"/>
              </a:rPr>
              <a:t>	     </a:t>
            </a:r>
            <a:r>
              <a:rPr lang="cs-CZ" sz="1600" dirty="0" smtClean="0">
                <a:latin typeface="Arial" panose="020B0604020202020204" pitchFamily="34" charset="0"/>
                <a:cs typeface="Arial" panose="020B0604020202020204" pitchFamily="34" charset="0"/>
              </a:rPr>
              <a:t>								</a:t>
            </a:r>
            <a:r>
              <a:rPr lang="cs-CZ" sz="1600" smtClean="0">
                <a:latin typeface="Arial" panose="020B0604020202020204" pitchFamily="34" charset="0"/>
                <a:cs typeface="Arial" panose="020B0604020202020204" pitchFamily="34" charset="0"/>
              </a:rPr>
              <a:t>	Celková</a:t>
            </a:r>
            <a:endParaRPr lang="cs-CZ" sz="1600" dirty="0" smtClean="0">
              <a:latin typeface="Arial" panose="020B0604020202020204" pitchFamily="34" charset="0"/>
              <a:cs typeface="Arial" panose="020B0604020202020204" pitchFamily="34" charset="0"/>
            </a:endParaRPr>
          </a:p>
          <a:p>
            <a:pPr>
              <a:buNone/>
            </a:pPr>
            <a:r>
              <a:rPr lang="cs-CZ" sz="1600" smtClean="0">
                <a:latin typeface="Arial" panose="020B0604020202020204" pitchFamily="34" charset="0"/>
                <a:cs typeface="Arial" panose="020B0604020202020204" pitchFamily="34" charset="0"/>
              </a:rPr>
              <a:t>Limit plnění </a:t>
            </a:r>
            <a:r>
              <a:rPr lang="cs-CZ" sz="1600" dirty="0" smtClean="0">
                <a:latin typeface="Arial" panose="020B0604020202020204" pitchFamily="34" charset="0"/>
                <a:cs typeface="Arial" panose="020B0604020202020204" pitchFamily="34" charset="0"/>
              </a:rPr>
              <a:t>zajistitele 					</a:t>
            </a:r>
            <a:r>
              <a:rPr lang="cs-CZ" sz="1600" smtClean="0">
                <a:latin typeface="Arial" panose="020B0604020202020204" pitchFamily="34" charset="0"/>
                <a:cs typeface="Arial" panose="020B0604020202020204" pitchFamily="34" charset="0"/>
              </a:rPr>
              <a:t>		 </a:t>
            </a:r>
            <a:r>
              <a:rPr lang="cs-CZ" sz="1600" dirty="0" smtClean="0">
                <a:latin typeface="Arial" panose="020B0604020202020204" pitchFamily="34" charset="0"/>
                <a:cs typeface="Arial" panose="020B0604020202020204" pitchFamily="34" charset="0"/>
              </a:rPr>
              <a:t>škoda       								</a:t>
            </a:r>
          </a:p>
          <a:p>
            <a:pPr>
              <a:buNone/>
            </a:pPr>
            <a:r>
              <a:rPr lang="cs-CZ" sz="1600" dirty="0" smtClean="0">
                <a:latin typeface="Arial" panose="020B0604020202020204" pitchFamily="34" charset="0"/>
                <a:cs typeface="Arial" panose="020B0604020202020204" pitchFamily="34" charset="0"/>
              </a:rPr>
              <a:t>Vlastní vrub cedenta (priorita)</a:t>
            </a:r>
          </a:p>
        </p:txBody>
      </p:sp>
      <p:grpSp>
        <p:nvGrpSpPr>
          <p:cNvPr id="5" name="Group 39"/>
          <p:cNvGrpSpPr/>
          <p:nvPr/>
        </p:nvGrpSpPr>
        <p:grpSpPr>
          <a:xfrm>
            <a:off x="3855615" y="3844286"/>
            <a:ext cx="3555328" cy="2232248"/>
            <a:chOff x="4304928" y="3304296"/>
            <a:chExt cx="2888704" cy="2428960"/>
          </a:xfrm>
        </p:grpSpPr>
        <p:sp>
          <p:nvSpPr>
            <p:cNvPr id="6" name="Rectangle 5"/>
            <p:cNvSpPr/>
            <p:nvPr/>
          </p:nvSpPr>
          <p:spPr bwMode="auto">
            <a:xfrm>
              <a:off x="4559384" y="5157192"/>
              <a:ext cx="648072" cy="576064"/>
            </a:xfrm>
            <a:prstGeom prst="rect">
              <a:avLst/>
            </a:prstGeom>
            <a:solidFill>
              <a:schemeClr val="accent1"/>
            </a:solidFill>
            <a:ln w="12700"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7" name="Rectangle 6"/>
            <p:cNvSpPr/>
            <p:nvPr/>
          </p:nvSpPr>
          <p:spPr bwMode="auto">
            <a:xfrm>
              <a:off x="4559384" y="4077072"/>
              <a:ext cx="648072" cy="1080120"/>
            </a:xfrm>
            <a:prstGeom prst="rect">
              <a:avLst/>
            </a:prstGeom>
            <a:solidFill>
              <a:srgbClr val="9BCA40"/>
            </a:solidFill>
            <a:ln w="12700"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8" name="Rectangle 7"/>
            <p:cNvSpPr/>
            <p:nvPr/>
          </p:nvSpPr>
          <p:spPr bwMode="auto">
            <a:xfrm>
              <a:off x="4559384" y="3511936"/>
              <a:ext cx="648072" cy="565136"/>
            </a:xfrm>
            <a:prstGeom prst="rect">
              <a:avLst/>
            </a:prstGeom>
            <a:solidFill>
              <a:schemeClr val="accent1"/>
            </a:solidFill>
            <a:ln w="12700"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9" name="Rectangle 8"/>
            <p:cNvSpPr/>
            <p:nvPr/>
          </p:nvSpPr>
          <p:spPr bwMode="auto">
            <a:xfrm>
              <a:off x="4559384" y="3305472"/>
              <a:ext cx="648072" cy="206464"/>
            </a:xfrm>
            <a:prstGeom prst="rect">
              <a:avLst/>
            </a:prstGeom>
            <a:solidFill>
              <a:srgbClr val="BABBBC"/>
            </a:solidFill>
            <a:ln w="12700"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cxnSp>
          <p:nvCxnSpPr>
            <p:cNvPr id="10" name="Straight Connector 9"/>
            <p:cNvCxnSpPr/>
            <p:nvPr/>
          </p:nvCxnSpPr>
          <p:spPr bwMode="auto">
            <a:xfrm>
              <a:off x="4304928" y="5733256"/>
              <a:ext cx="1152128" cy="0"/>
            </a:xfrm>
            <a:prstGeom prst="line">
              <a:avLst/>
            </a:prstGeom>
            <a:solidFill>
              <a:schemeClr val="accent1"/>
            </a:solidFill>
            <a:ln w="34925" cap="flat" cmpd="sng" algn="ctr">
              <a:solidFill>
                <a:schemeClr val="tx2"/>
              </a:solidFill>
              <a:prstDash val="solid"/>
              <a:round/>
              <a:headEnd type="none" w="med" len="med"/>
              <a:tailEnd type="none" w="med" len="med"/>
            </a:ln>
            <a:effectLst/>
          </p:spPr>
        </p:cxnSp>
        <p:grpSp>
          <p:nvGrpSpPr>
            <p:cNvPr id="11" name="Group 22"/>
            <p:cNvGrpSpPr/>
            <p:nvPr/>
          </p:nvGrpSpPr>
          <p:grpSpPr>
            <a:xfrm>
              <a:off x="6041504" y="3304296"/>
              <a:ext cx="1152128" cy="2428960"/>
              <a:chOff x="5490632" y="3573016"/>
              <a:chExt cx="1152128" cy="2428960"/>
            </a:xfrm>
          </p:grpSpPr>
          <p:grpSp>
            <p:nvGrpSpPr>
              <p:cNvPr id="15" name="Group 19"/>
              <p:cNvGrpSpPr/>
              <p:nvPr/>
            </p:nvGrpSpPr>
            <p:grpSpPr>
              <a:xfrm>
                <a:off x="5745088" y="3573016"/>
                <a:ext cx="648072" cy="2428960"/>
                <a:chOff x="4232920" y="1296000"/>
                <a:chExt cx="648072" cy="2428960"/>
              </a:xfrm>
            </p:grpSpPr>
            <p:sp>
              <p:nvSpPr>
                <p:cNvPr id="17" name="Rectangle 16"/>
                <p:cNvSpPr/>
                <p:nvPr/>
              </p:nvSpPr>
              <p:spPr bwMode="auto">
                <a:xfrm>
                  <a:off x="4232920" y="2999040"/>
                  <a:ext cx="648072" cy="725920"/>
                </a:xfrm>
                <a:prstGeom prst="rect">
                  <a:avLst/>
                </a:prstGeom>
                <a:solidFill>
                  <a:schemeClr val="accent1"/>
                </a:solidFill>
                <a:ln w="12700"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 name="Rectangle 17"/>
                <p:cNvSpPr/>
                <p:nvPr/>
              </p:nvSpPr>
              <p:spPr bwMode="auto">
                <a:xfrm>
                  <a:off x="4232920" y="1708736"/>
                  <a:ext cx="648072" cy="1287384"/>
                </a:xfrm>
                <a:prstGeom prst="rect">
                  <a:avLst/>
                </a:prstGeom>
                <a:solidFill>
                  <a:srgbClr val="9BCA40"/>
                </a:solidFill>
                <a:ln w="12700"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 name="Rectangle 18"/>
                <p:cNvSpPr/>
                <p:nvPr/>
              </p:nvSpPr>
              <p:spPr bwMode="auto">
                <a:xfrm>
                  <a:off x="4232920" y="1503640"/>
                  <a:ext cx="648072" cy="205096"/>
                </a:xfrm>
                <a:prstGeom prst="rect">
                  <a:avLst/>
                </a:prstGeom>
                <a:solidFill>
                  <a:schemeClr val="accent1"/>
                </a:solidFill>
                <a:ln w="12700"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0" name="Rectangle 19"/>
                <p:cNvSpPr/>
                <p:nvPr/>
              </p:nvSpPr>
              <p:spPr bwMode="auto">
                <a:xfrm>
                  <a:off x="4232920" y="1296000"/>
                  <a:ext cx="648072" cy="207640"/>
                </a:xfrm>
                <a:prstGeom prst="rect">
                  <a:avLst/>
                </a:prstGeom>
                <a:solidFill>
                  <a:srgbClr val="BABBBC"/>
                </a:solidFill>
                <a:ln w="12700"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grpSp>
          <p:cxnSp>
            <p:nvCxnSpPr>
              <p:cNvPr id="16" name="Straight Connector 15"/>
              <p:cNvCxnSpPr/>
              <p:nvPr/>
            </p:nvCxnSpPr>
            <p:spPr bwMode="auto">
              <a:xfrm>
                <a:off x="5490632" y="6001976"/>
                <a:ext cx="1152128" cy="0"/>
              </a:xfrm>
              <a:prstGeom prst="line">
                <a:avLst/>
              </a:prstGeom>
              <a:solidFill>
                <a:schemeClr val="accent1"/>
              </a:solidFill>
              <a:ln w="34925" cap="flat" cmpd="sng" algn="ctr">
                <a:solidFill>
                  <a:schemeClr val="tx2"/>
                </a:solidFill>
                <a:prstDash val="solid"/>
                <a:round/>
                <a:headEnd type="none" w="med" len="med"/>
                <a:tailEnd type="none" w="med" len="med"/>
              </a:ln>
              <a:effectLst/>
            </p:spPr>
          </p:cxnSp>
        </p:grpSp>
        <p:cxnSp>
          <p:nvCxnSpPr>
            <p:cNvPr id="12" name="Straight Connector 11"/>
            <p:cNvCxnSpPr/>
            <p:nvPr/>
          </p:nvCxnSpPr>
          <p:spPr bwMode="auto">
            <a:xfrm flipV="1">
              <a:off x="5207456" y="5007336"/>
              <a:ext cx="1088504" cy="149856"/>
            </a:xfrm>
            <a:prstGeom prst="line">
              <a:avLst/>
            </a:prstGeom>
            <a:solidFill>
              <a:schemeClr val="accent1"/>
            </a:solidFill>
            <a:ln w="19050" cap="flat" cmpd="sng" algn="ctr">
              <a:solidFill>
                <a:schemeClr val="tx2"/>
              </a:solidFill>
              <a:prstDash val="dash"/>
              <a:round/>
              <a:headEnd type="none" w="med" len="med"/>
              <a:tailEnd type="none" w="med" len="med"/>
            </a:ln>
            <a:effectLst/>
          </p:spPr>
        </p:cxnSp>
        <p:cxnSp>
          <p:nvCxnSpPr>
            <p:cNvPr id="13" name="Straight Connector 12"/>
            <p:cNvCxnSpPr/>
            <p:nvPr/>
          </p:nvCxnSpPr>
          <p:spPr bwMode="auto">
            <a:xfrm flipV="1">
              <a:off x="5207456" y="3717032"/>
              <a:ext cx="1088504" cy="360040"/>
            </a:xfrm>
            <a:prstGeom prst="line">
              <a:avLst/>
            </a:prstGeom>
            <a:solidFill>
              <a:schemeClr val="accent1"/>
            </a:solidFill>
            <a:ln w="19050" cap="flat" cmpd="sng" algn="ctr">
              <a:solidFill>
                <a:schemeClr val="tx2"/>
              </a:solidFill>
              <a:prstDash val="dash"/>
              <a:round/>
              <a:headEnd type="none" w="med" len="med"/>
              <a:tailEnd type="none" w="med" len="med"/>
            </a:ln>
            <a:effectLst/>
          </p:spPr>
        </p:cxnSp>
        <p:cxnSp>
          <p:nvCxnSpPr>
            <p:cNvPr id="14" name="Straight Connector 13"/>
            <p:cNvCxnSpPr/>
            <p:nvPr/>
          </p:nvCxnSpPr>
          <p:spPr bwMode="auto">
            <a:xfrm>
              <a:off x="5207456" y="3515656"/>
              <a:ext cx="1088504" cy="0"/>
            </a:xfrm>
            <a:prstGeom prst="line">
              <a:avLst/>
            </a:prstGeom>
            <a:solidFill>
              <a:schemeClr val="accent1"/>
            </a:solidFill>
            <a:ln w="19050" cap="flat" cmpd="sng" algn="ctr">
              <a:solidFill>
                <a:schemeClr val="tx2"/>
              </a:solidFill>
              <a:prstDash val="dash"/>
              <a:round/>
              <a:headEnd type="none" w="med" len="med"/>
              <a:tailEnd type="none" w="med" len="med"/>
            </a:ln>
            <a:effectLst/>
          </p:spPr>
        </p:cxnSp>
      </p:grpSp>
      <p:cxnSp>
        <p:nvCxnSpPr>
          <p:cNvPr id="21" name="Straight Arrow Connector 20"/>
          <p:cNvCxnSpPr/>
          <p:nvPr/>
        </p:nvCxnSpPr>
        <p:spPr bwMode="auto">
          <a:xfrm flipV="1">
            <a:off x="2452914" y="4035110"/>
            <a:ext cx="1565525" cy="691539"/>
          </a:xfrm>
          <a:prstGeom prst="straightConnector1">
            <a:avLst/>
          </a:prstGeom>
          <a:solidFill>
            <a:schemeClr val="accent1"/>
          </a:solidFill>
          <a:ln w="28575" cap="flat" cmpd="sng" algn="ctr">
            <a:solidFill>
              <a:schemeClr val="tx2"/>
            </a:solidFill>
            <a:prstDash val="dash"/>
            <a:round/>
            <a:headEnd type="none" w="med" len="med"/>
            <a:tailEnd type="arrow"/>
          </a:ln>
          <a:effectLst/>
        </p:spPr>
      </p:cxnSp>
      <p:cxnSp>
        <p:nvCxnSpPr>
          <p:cNvPr id="22" name="Straight Arrow Connector 21"/>
          <p:cNvCxnSpPr/>
          <p:nvPr/>
        </p:nvCxnSpPr>
        <p:spPr bwMode="auto">
          <a:xfrm flipV="1">
            <a:off x="2452914" y="4726648"/>
            <a:ext cx="1565525" cy="556552"/>
          </a:xfrm>
          <a:prstGeom prst="straightConnector1">
            <a:avLst/>
          </a:prstGeom>
          <a:solidFill>
            <a:schemeClr val="accent1"/>
          </a:solidFill>
          <a:ln w="28575" cap="flat" cmpd="sng" algn="ctr">
            <a:solidFill>
              <a:schemeClr val="tx2"/>
            </a:solidFill>
            <a:prstDash val="dash"/>
            <a:round/>
            <a:headEnd type="none" w="med" len="med"/>
            <a:tailEnd type="arrow"/>
          </a:ln>
          <a:effectLst/>
        </p:spPr>
      </p:cxnSp>
      <p:cxnSp>
        <p:nvCxnSpPr>
          <p:cNvPr id="23" name="Straight Arrow Connector 22"/>
          <p:cNvCxnSpPr/>
          <p:nvPr/>
        </p:nvCxnSpPr>
        <p:spPr bwMode="auto">
          <a:xfrm flipV="1">
            <a:off x="3235676" y="5577726"/>
            <a:ext cx="739383" cy="234102"/>
          </a:xfrm>
          <a:prstGeom prst="straightConnector1">
            <a:avLst/>
          </a:prstGeom>
          <a:solidFill>
            <a:schemeClr val="accent1"/>
          </a:solidFill>
          <a:ln w="28575" cap="flat" cmpd="sng" algn="ctr">
            <a:solidFill>
              <a:schemeClr val="tx2"/>
            </a:solidFill>
            <a:prstDash val="dash"/>
            <a:round/>
            <a:headEnd type="none" w="med" len="med"/>
            <a:tailEnd type="arrow"/>
          </a:ln>
          <a:effectLst/>
        </p:spPr>
      </p:cxnSp>
      <p:sp>
        <p:nvSpPr>
          <p:cNvPr id="25" name="Right Brace 24"/>
          <p:cNvSpPr/>
          <p:nvPr/>
        </p:nvSpPr>
        <p:spPr bwMode="auto">
          <a:xfrm>
            <a:off x="7692172" y="3845462"/>
            <a:ext cx="781332" cy="2231072"/>
          </a:xfrm>
          <a:prstGeom prst="rightBrace">
            <a:avLst>
              <a:gd name="adj1" fmla="val 17936"/>
              <a:gd name="adj2" fmla="val 50000"/>
            </a:avLst>
          </a:prstGeom>
          <a:solidFill>
            <a:schemeClr val="bg1"/>
          </a:solidFill>
          <a:ln w="19050" cap="flat" cmpd="sng" algn="ctr">
            <a:solidFill>
              <a:schemeClr val="tx2"/>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6" name="TextBox 25"/>
          <p:cNvSpPr txBox="1"/>
          <p:nvPr/>
        </p:nvSpPr>
        <p:spPr>
          <a:xfrm>
            <a:off x="4246823" y="6100764"/>
            <a:ext cx="3355097" cy="235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noAutofit/>
          </a:bodyPr>
          <a:lstStyle/>
          <a:p>
            <a:pPr algn="l">
              <a:spcBef>
                <a:spcPts val="0"/>
              </a:spcBef>
            </a:pPr>
            <a:r>
              <a:rPr lang="cs-CZ" sz="1400" dirty="0" smtClean="0">
                <a:solidFill>
                  <a:schemeClr val="tx2"/>
                </a:solidFill>
                <a:latin typeface="Arial" panose="020B0604020202020204" pitchFamily="34" charset="0"/>
                <a:cs typeface="Arial" panose="020B0604020202020204" pitchFamily="34" charset="0"/>
              </a:rPr>
              <a:t>čas 0	</a:t>
            </a:r>
            <a:r>
              <a:rPr lang="cs-CZ" sz="1400" smtClean="0">
                <a:solidFill>
                  <a:schemeClr val="tx2"/>
                </a:solidFill>
                <a:latin typeface="Arial" panose="020B0604020202020204" pitchFamily="34" charset="0"/>
                <a:cs typeface="Arial" panose="020B0604020202020204" pitchFamily="34" charset="0"/>
              </a:rPr>
              <a:t>	</a:t>
            </a:r>
            <a:r>
              <a:rPr lang="cs-CZ" sz="1400">
                <a:solidFill>
                  <a:schemeClr val="tx2"/>
                </a:solidFill>
                <a:latin typeface="Arial" panose="020B0604020202020204" pitchFamily="34" charset="0"/>
                <a:cs typeface="Arial" panose="020B0604020202020204" pitchFamily="34" charset="0"/>
              </a:rPr>
              <a:t> </a:t>
            </a:r>
            <a:r>
              <a:rPr lang="cs-CZ" sz="1400" smtClean="0">
                <a:solidFill>
                  <a:schemeClr val="tx2"/>
                </a:solidFill>
                <a:latin typeface="Arial" panose="020B0604020202020204" pitchFamily="34" charset="0"/>
                <a:cs typeface="Arial" panose="020B0604020202020204" pitchFamily="34" charset="0"/>
              </a:rPr>
              <a:t>        čas </a:t>
            </a:r>
            <a:r>
              <a:rPr lang="cs-CZ" sz="1400" dirty="0" smtClean="0">
                <a:solidFill>
                  <a:schemeClr val="tx2"/>
                </a:solidFill>
                <a:latin typeface="Arial" panose="020B0604020202020204" pitchFamily="34" charset="0"/>
                <a:cs typeface="Arial" panose="020B0604020202020204" pitchFamily="34" charset="0"/>
              </a:rPr>
              <a:t>n</a:t>
            </a:r>
            <a:endParaRPr lang="en-US" sz="1400" dirty="0" smtClean="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812486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normAutofit/>
          </a:bodyPr>
          <a:lstStyle/>
          <a:p>
            <a:pPr eaLnBrk="1" hangingPunct="1"/>
            <a:r>
              <a:rPr lang="cs-CZ" altLang="cs-CZ" sz="3200" dirty="0" smtClean="0"/>
              <a:t>Indexace vlastního vrubu zajištění</a:t>
            </a:r>
            <a:endParaRPr lang="en-US" altLang="cs-CZ" sz="3200" dirty="0" smtClean="0"/>
          </a:p>
        </p:txBody>
      </p:sp>
      <p:sp>
        <p:nvSpPr>
          <p:cNvPr id="11269" name="Rectangle 5"/>
          <p:cNvSpPr>
            <a:spLocks noGrp="1" noChangeArrowheads="1"/>
          </p:cNvSpPr>
          <p:nvPr>
            <p:ph sz="quarter" idx="12"/>
          </p:nvPr>
        </p:nvSpPr>
        <p:spPr>
          <a:xfrm>
            <a:off x="304800" y="1790700"/>
            <a:ext cx="7910286" cy="4521200"/>
          </a:xfrm>
        </p:spPr>
        <p:txBody>
          <a:bodyPr/>
          <a:lstStyle/>
          <a:p>
            <a:pPr marL="1588" lvl="1">
              <a:spcBef>
                <a:spcPct val="40000"/>
              </a:spcBef>
              <a:buNone/>
              <a:defRPr/>
            </a:pPr>
            <a:r>
              <a:rPr lang="cs-CZ" sz="1600" dirty="0" smtClean="0">
                <a:solidFill>
                  <a:schemeClr val="tx2"/>
                </a:solidFill>
                <a:latin typeface="Arial" panose="020B0604020202020204" pitchFamily="34" charset="0"/>
                <a:cs typeface="Arial" panose="020B0604020202020204" pitchFamily="34" charset="0"/>
              </a:rPr>
              <a:t>Platby P</a:t>
            </a:r>
            <a:r>
              <a:rPr lang="cs-CZ" sz="1600" baseline="-25000" dirty="0" smtClean="0">
                <a:solidFill>
                  <a:schemeClr val="tx2"/>
                </a:solidFill>
                <a:latin typeface="Arial" panose="020B0604020202020204" pitchFamily="34" charset="0"/>
                <a:cs typeface="Arial" panose="020B0604020202020204" pitchFamily="34" charset="0"/>
              </a:rPr>
              <a:t>1</a:t>
            </a:r>
            <a:r>
              <a:rPr lang="cs-CZ" sz="1600" dirty="0" smtClean="0">
                <a:solidFill>
                  <a:schemeClr val="tx2"/>
                </a:solidFill>
                <a:latin typeface="Arial" panose="020B0604020202020204" pitchFamily="34" charset="0"/>
                <a:cs typeface="Arial" panose="020B0604020202020204" pitchFamily="34" charset="0"/>
              </a:rPr>
              <a:t> … </a:t>
            </a:r>
            <a:r>
              <a:rPr lang="cs-CZ" sz="1600" dirty="0" err="1" smtClean="0">
                <a:solidFill>
                  <a:schemeClr val="tx2"/>
                </a:solidFill>
                <a:latin typeface="Arial" panose="020B0604020202020204" pitchFamily="34" charset="0"/>
                <a:cs typeface="Arial" panose="020B0604020202020204" pitchFamily="34" charset="0"/>
              </a:rPr>
              <a:t>P</a:t>
            </a:r>
            <a:r>
              <a:rPr lang="cs-CZ" sz="1600" baseline="-25000" dirty="0" err="1" smtClean="0">
                <a:solidFill>
                  <a:schemeClr val="tx2"/>
                </a:solidFill>
                <a:latin typeface="Arial" panose="020B0604020202020204" pitchFamily="34" charset="0"/>
                <a:cs typeface="Arial" panose="020B0604020202020204" pitchFamily="34" charset="0"/>
              </a:rPr>
              <a:t>n</a:t>
            </a:r>
            <a:r>
              <a:rPr lang="cs-CZ" sz="1600" baseline="-25000" dirty="0" smtClean="0">
                <a:solidFill>
                  <a:schemeClr val="tx2"/>
                </a:solidFill>
                <a:latin typeface="Arial" panose="020B0604020202020204" pitchFamily="34" charset="0"/>
                <a:cs typeface="Arial" panose="020B0604020202020204" pitchFamily="34" charset="0"/>
              </a:rPr>
              <a:t> </a:t>
            </a:r>
            <a:r>
              <a:rPr lang="cs-CZ" sz="1600" dirty="0" smtClean="0">
                <a:solidFill>
                  <a:schemeClr val="tx2"/>
                </a:solidFill>
                <a:latin typeface="Arial" panose="020B0604020202020204" pitchFamily="34" charset="0"/>
                <a:cs typeface="Arial" panose="020B0604020202020204" pitchFamily="34" charset="0"/>
              </a:rPr>
              <a:t>v časech, t</a:t>
            </a:r>
            <a:r>
              <a:rPr lang="cs-CZ" sz="1600" baseline="-25000" dirty="0" smtClean="0">
                <a:solidFill>
                  <a:schemeClr val="tx2"/>
                </a:solidFill>
                <a:latin typeface="Arial" panose="020B0604020202020204" pitchFamily="34" charset="0"/>
                <a:cs typeface="Arial" panose="020B0604020202020204" pitchFamily="34" charset="0"/>
              </a:rPr>
              <a:t>1</a:t>
            </a:r>
            <a:r>
              <a:rPr lang="cs-CZ" sz="1600" dirty="0" smtClean="0">
                <a:solidFill>
                  <a:schemeClr val="tx2"/>
                </a:solidFill>
                <a:latin typeface="Arial" panose="020B0604020202020204" pitchFamily="34" charset="0"/>
                <a:cs typeface="Arial" panose="020B0604020202020204" pitchFamily="34" charset="0"/>
              </a:rPr>
              <a:t> … </a:t>
            </a:r>
            <a:r>
              <a:rPr lang="cs-CZ" sz="1600" dirty="0" err="1" smtClean="0">
                <a:solidFill>
                  <a:schemeClr val="tx2"/>
                </a:solidFill>
                <a:latin typeface="Arial" panose="020B0604020202020204" pitchFamily="34" charset="0"/>
                <a:cs typeface="Arial" panose="020B0604020202020204" pitchFamily="34" charset="0"/>
              </a:rPr>
              <a:t>t</a:t>
            </a:r>
            <a:r>
              <a:rPr lang="cs-CZ" sz="1600" baseline="-25000" dirty="0" err="1" smtClean="0">
                <a:solidFill>
                  <a:schemeClr val="tx2"/>
                </a:solidFill>
                <a:latin typeface="Arial" panose="020B0604020202020204" pitchFamily="34" charset="0"/>
                <a:cs typeface="Arial" panose="020B0604020202020204" pitchFamily="34" charset="0"/>
              </a:rPr>
              <a:t>n</a:t>
            </a:r>
            <a:r>
              <a:rPr lang="cs-CZ" sz="1600" dirty="0" smtClean="0">
                <a:solidFill>
                  <a:schemeClr val="tx2"/>
                </a:solidFill>
                <a:latin typeface="Arial" panose="020B0604020202020204" pitchFamily="34" charset="0"/>
                <a:cs typeface="Arial" panose="020B0604020202020204" pitchFamily="34" charset="0"/>
              </a:rPr>
              <a:t> (současnost), </a:t>
            </a:r>
          </a:p>
          <a:p>
            <a:pPr marL="1588" lvl="1">
              <a:spcBef>
                <a:spcPct val="40000"/>
              </a:spcBef>
              <a:buNone/>
              <a:defRPr/>
            </a:pPr>
            <a:r>
              <a:rPr lang="cs-CZ" sz="1600" dirty="0" smtClean="0">
                <a:solidFill>
                  <a:schemeClr val="tx2"/>
                </a:solidFill>
                <a:latin typeface="Arial" panose="020B0604020202020204" pitchFamily="34" charset="0"/>
                <a:cs typeface="Arial" panose="020B0604020202020204" pitchFamily="34" charset="0"/>
              </a:rPr>
              <a:t>Okamžik škody … t</a:t>
            </a:r>
            <a:r>
              <a:rPr lang="cs-CZ" sz="1600" baseline="-25000" dirty="0" smtClean="0">
                <a:solidFill>
                  <a:schemeClr val="tx2"/>
                </a:solidFill>
                <a:latin typeface="Arial" panose="020B0604020202020204" pitchFamily="34" charset="0"/>
                <a:cs typeface="Arial" panose="020B0604020202020204" pitchFamily="34" charset="0"/>
              </a:rPr>
              <a:t>0</a:t>
            </a:r>
            <a:r>
              <a:rPr lang="cs-CZ" sz="1600" dirty="0" smtClean="0">
                <a:solidFill>
                  <a:schemeClr val="tx2"/>
                </a:solidFill>
                <a:latin typeface="Arial" panose="020B0604020202020204" pitchFamily="34" charset="0"/>
                <a:cs typeface="Arial" panose="020B0604020202020204" pitchFamily="34" charset="0"/>
              </a:rPr>
              <a:t> </a:t>
            </a:r>
          </a:p>
          <a:p>
            <a:pPr marL="1588" lvl="1">
              <a:spcBef>
                <a:spcPct val="40000"/>
              </a:spcBef>
              <a:buNone/>
              <a:defRPr/>
            </a:pPr>
            <a:r>
              <a:rPr lang="cs-CZ" sz="1600" dirty="0" smtClean="0">
                <a:solidFill>
                  <a:schemeClr val="tx2"/>
                </a:solidFill>
                <a:latin typeface="Arial" panose="020B0604020202020204" pitchFamily="34" charset="0"/>
                <a:cs typeface="Arial" panose="020B0604020202020204" pitchFamily="34" charset="0"/>
              </a:rPr>
              <a:t>Současná rezerva … </a:t>
            </a:r>
            <a:r>
              <a:rPr lang="cs-CZ" sz="1600" dirty="0" err="1" smtClean="0">
                <a:solidFill>
                  <a:schemeClr val="tx2"/>
                </a:solidFill>
                <a:latin typeface="Arial" panose="020B0604020202020204" pitchFamily="34" charset="0"/>
                <a:cs typeface="Arial" panose="020B0604020202020204" pitchFamily="34" charset="0"/>
              </a:rPr>
              <a:t>R</a:t>
            </a:r>
            <a:r>
              <a:rPr lang="cs-CZ" sz="1600" baseline="-25000" dirty="0" err="1" smtClean="0">
                <a:solidFill>
                  <a:schemeClr val="tx2"/>
                </a:solidFill>
                <a:latin typeface="Arial" panose="020B0604020202020204" pitchFamily="34" charset="0"/>
                <a:cs typeface="Arial" panose="020B0604020202020204" pitchFamily="34" charset="0"/>
              </a:rPr>
              <a:t>n</a:t>
            </a:r>
            <a:endParaRPr lang="cs-CZ" sz="1600" dirty="0" smtClean="0">
              <a:solidFill>
                <a:schemeClr val="tx2"/>
              </a:solidFill>
              <a:latin typeface="Arial" panose="020B0604020202020204" pitchFamily="34" charset="0"/>
              <a:cs typeface="Arial" panose="020B0604020202020204" pitchFamily="34" charset="0"/>
            </a:endParaRPr>
          </a:p>
          <a:p>
            <a:pPr marL="1588" lvl="1">
              <a:spcBef>
                <a:spcPct val="40000"/>
              </a:spcBef>
              <a:buNone/>
              <a:defRPr/>
            </a:pPr>
            <a:r>
              <a:rPr lang="cs-CZ" sz="1600" dirty="0" smtClean="0">
                <a:solidFill>
                  <a:schemeClr val="tx2"/>
                </a:solidFill>
                <a:latin typeface="Arial" panose="020B0604020202020204" pitchFamily="34" charset="0"/>
                <a:cs typeface="Arial" panose="020B0604020202020204" pitchFamily="34" charset="0"/>
              </a:rPr>
              <a:t>Indexy I</a:t>
            </a:r>
            <a:r>
              <a:rPr lang="cs-CZ" sz="1600" baseline="-25000" dirty="0" smtClean="0">
                <a:solidFill>
                  <a:schemeClr val="tx2"/>
                </a:solidFill>
                <a:latin typeface="Arial" panose="020B0604020202020204" pitchFamily="34" charset="0"/>
                <a:cs typeface="Arial" panose="020B0604020202020204" pitchFamily="34" charset="0"/>
              </a:rPr>
              <a:t>0</a:t>
            </a:r>
            <a:r>
              <a:rPr lang="cs-CZ" sz="1600" dirty="0" smtClean="0">
                <a:solidFill>
                  <a:schemeClr val="tx2"/>
                </a:solidFill>
                <a:latin typeface="Arial" panose="020B0604020202020204" pitchFamily="34" charset="0"/>
                <a:cs typeface="Arial" panose="020B0604020202020204" pitchFamily="34" charset="0"/>
              </a:rPr>
              <a:t> … I</a:t>
            </a:r>
            <a:r>
              <a:rPr lang="cs-CZ" sz="1600" baseline="-25000" dirty="0" smtClean="0">
                <a:solidFill>
                  <a:schemeClr val="tx2"/>
                </a:solidFill>
                <a:latin typeface="Arial" panose="020B0604020202020204" pitchFamily="34" charset="0"/>
                <a:cs typeface="Arial" panose="020B0604020202020204" pitchFamily="34" charset="0"/>
              </a:rPr>
              <a:t>n</a:t>
            </a:r>
            <a:r>
              <a:rPr lang="cs-CZ" sz="1600" dirty="0" smtClean="0">
                <a:solidFill>
                  <a:schemeClr val="tx2"/>
                </a:solidFill>
                <a:latin typeface="Arial" panose="020B0604020202020204" pitchFamily="34" charset="0"/>
                <a:cs typeface="Arial" panose="020B0604020202020204" pitchFamily="34" charset="0"/>
              </a:rPr>
              <a:t> … např. mzdové indexy státu poškozeného.</a:t>
            </a:r>
          </a:p>
          <a:p>
            <a:pPr marL="1588" lvl="1">
              <a:spcBef>
                <a:spcPct val="40000"/>
              </a:spcBef>
              <a:defRPr/>
            </a:pPr>
            <a:endParaRPr lang="cs-CZ" sz="1000" b="1" dirty="0" smtClean="0">
              <a:solidFill>
                <a:schemeClr val="tx2"/>
              </a:solidFill>
              <a:latin typeface="Arial" panose="020B0604020202020204" pitchFamily="34" charset="0"/>
              <a:cs typeface="Arial" panose="020B0604020202020204" pitchFamily="34" charset="0"/>
            </a:endParaRPr>
          </a:p>
          <a:p>
            <a:pPr marL="1588" lvl="1">
              <a:spcBef>
                <a:spcPct val="40000"/>
              </a:spcBef>
              <a:buNone/>
              <a:defRPr/>
            </a:pPr>
            <a:r>
              <a:rPr lang="cs-CZ" sz="1600" b="1" dirty="0" smtClean="0">
                <a:solidFill>
                  <a:schemeClr val="tx2"/>
                </a:solidFill>
                <a:latin typeface="Arial" panose="020B0604020202020204" pitchFamily="34" charset="0"/>
                <a:cs typeface="Arial" panose="020B0604020202020204" pitchFamily="34" charset="0"/>
              </a:rPr>
              <a:t>FIC Klauzule:</a:t>
            </a:r>
            <a:r>
              <a:rPr lang="en-US" sz="1600" b="1" dirty="0" smtClean="0">
                <a:solidFill>
                  <a:schemeClr val="tx2"/>
                </a:solidFill>
                <a:latin typeface="Arial" panose="020B0604020202020204" pitchFamily="34" charset="0"/>
                <a:cs typeface="Arial" panose="020B0604020202020204" pitchFamily="34" charset="0"/>
              </a:rPr>
              <a:t>     </a:t>
            </a:r>
            <a:r>
              <a:rPr lang="en-US" sz="1600" dirty="0" smtClean="0">
                <a:solidFill>
                  <a:schemeClr val="tx2"/>
                </a:solidFill>
                <a:latin typeface="Arial" panose="020B0604020202020204" pitchFamily="34" charset="0"/>
                <a:cs typeface="Arial" panose="020B0604020202020204" pitchFamily="34" charset="0"/>
              </a:rPr>
              <a:t>X</a:t>
            </a:r>
            <a:r>
              <a:rPr lang="cs-CZ" sz="1600" dirty="0" err="1" smtClean="0">
                <a:solidFill>
                  <a:schemeClr val="tx2"/>
                </a:solidFill>
                <a:latin typeface="Arial" panose="020B0604020202020204" pitchFamily="34" charset="0"/>
                <a:cs typeface="Arial" panose="020B0604020202020204" pitchFamily="34" charset="0"/>
              </a:rPr>
              <a:t>L</a:t>
            </a:r>
            <a:r>
              <a:rPr lang="cs-CZ" sz="1600" baseline="-25000" dirty="0" err="1" smtClean="0">
                <a:solidFill>
                  <a:schemeClr val="tx2"/>
                </a:solidFill>
                <a:latin typeface="Arial" panose="020B0604020202020204" pitchFamily="34" charset="0"/>
                <a:cs typeface="Arial" panose="020B0604020202020204" pitchFamily="34" charset="0"/>
              </a:rPr>
              <a:t>vv</a:t>
            </a:r>
            <a:r>
              <a:rPr lang="cs-CZ" sz="1600" baseline="-25000" dirty="0" smtClean="0">
                <a:solidFill>
                  <a:schemeClr val="tx2"/>
                </a:solidFill>
                <a:latin typeface="Arial" panose="020B0604020202020204" pitchFamily="34" charset="0"/>
                <a:cs typeface="Arial" panose="020B0604020202020204" pitchFamily="34" charset="0"/>
              </a:rPr>
              <a:t>_novy</a:t>
            </a:r>
            <a:r>
              <a:rPr lang="cs-CZ" sz="1600" dirty="0" smtClean="0">
                <a:solidFill>
                  <a:schemeClr val="tx2"/>
                </a:solidFill>
                <a:latin typeface="Arial" panose="020B0604020202020204" pitchFamily="34" charset="0"/>
                <a:cs typeface="Arial" panose="020B0604020202020204" pitchFamily="34" charset="0"/>
              </a:rPr>
              <a:t> = </a:t>
            </a:r>
            <a:r>
              <a:rPr lang="cs-CZ" sz="1600" dirty="0" err="1" smtClean="0">
                <a:solidFill>
                  <a:schemeClr val="tx2"/>
                </a:solidFill>
                <a:latin typeface="Arial" panose="020B0604020202020204" pitchFamily="34" charset="0"/>
                <a:cs typeface="Arial" panose="020B0604020202020204" pitchFamily="34" charset="0"/>
              </a:rPr>
              <a:t>XL</a:t>
            </a:r>
            <a:r>
              <a:rPr lang="cs-CZ" sz="1600" baseline="-25000" dirty="0" err="1" smtClean="0">
                <a:solidFill>
                  <a:schemeClr val="tx2"/>
                </a:solidFill>
                <a:latin typeface="Arial" panose="020B0604020202020204" pitchFamily="34" charset="0"/>
                <a:cs typeface="Arial" panose="020B0604020202020204" pitchFamily="34" charset="0"/>
              </a:rPr>
              <a:t>vv</a:t>
            </a:r>
            <a:r>
              <a:rPr lang="cs-CZ" sz="1600" baseline="-25000" dirty="0" smtClean="0">
                <a:solidFill>
                  <a:schemeClr val="tx2"/>
                </a:solidFill>
                <a:latin typeface="Arial" panose="020B0604020202020204" pitchFamily="34" charset="0"/>
                <a:cs typeface="Arial" panose="020B0604020202020204" pitchFamily="34" charset="0"/>
              </a:rPr>
              <a:t>_původní</a:t>
            </a:r>
            <a:r>
              <a:rPr lang="cs-CZ" sz="1600" dirty="0" smtClean="0">
                <a:solidFill>
                  <a:schemeClr val="tx2"/>
                </a:solidFill>
                <a:latin typeface="Arial" panose="020B0604020202020204" pitchFamily="34" charset="0"/>
                <a:cs typeface="Arial" panose="020B0604020202020204" pitchFamily="34" charset="0"/>
              </a:rPr>
              <a:t> * (</a:t>
            </a:r>
            <a:r>
              <a:rPr lang="cs-CZ" sz="1600" dirty="0" err="1" smtClean="0">
                <a:solidFill>
                  <a:schemeClr val="tx2"/>
                </a:solidFill>
                <a:latin typeface="Arial" panose="020B0604020202020204" pitchFamily="34" charset="0"/>
                <a:cs typeface="Arial" panose="020B0604020202020204" pitchFamily="34" charset="0"/>
              </a:rPr>
              <a:t>R</a:t>
            </a:r>
            <a:r>
              <a:rPr lang="cs-CZ" sz="1600" baseline="-25000" dirty="0" err="1" smtClean="0">
                <a:solidFill>
                  <a:schemeClr val="tx2"/>
                </a:solidFill>
                <a:latin typeface="Arial" panose="020B0604020202020204" pitchFamily="34" charset="0"/>
                <a:cs typeface="Arial" panose="020B0604020202020204" pitchFamily="34" charset="0"/>
              </a:rPr>
              <a:t>n</a:t>
            </a:r>
            <a:r>
              <a:rPr lang="cs-CZ" sz="1600" dirty="0" smtClean="0">
                <a:solidFill>
                  <a:schemeClr val="tx2"/>
                </a:solidFill>
                <a:latin typeface="Arial" panose="020B0604020202020204" pitchFamily="34" charset="0"/>
                <a:cs typeface="Arial" panose="020B0604020202020204" pitchFamily="34" charset="0"/>
              </a:rPr>
              <a:t> + </a:t>
            </a:r>
            <a:r>
              <a:rPr lang="el-GR" sz="1600" dirty="0" smtClean="0">
                <a:solidFill>
                  <a:schemeClr val="tx2"/>
                </a:solidFill>
                <a:latin typeface="Arial" panose="020B0604020202020204" pitchFamily="34" charset="0"/>
                <a:cs typeface="Arial" panose="020B0604020202020204" pitchFamily="34" charset="0"/>
              </a:rPr>
              <a:t>Σ </a:t>
            </a:r>
            <a:r>
              <a:rPr lang="cs-CZ" sz="1600" dirty="0" err="1" smtClean="0">
                <a:solidFill>
                  <a:schemeClr val="tx2"/>
                </a:solidFill>
                <a:latin typeface="Arial" panose="020B0604020202020204" pitchFamily="34" charset="0"/>
                <a:cs typeface="Arial" panose="020B0604020202020204" pitchFamily="34" charset="0"/>
              </a:rPr>
              <a:t>P</a:t>
            </a:r>
            <a:r>
              <a:rPr lang="cs-CZ" sz="1600" baseline="-25000" dirty="0" err="1" smtClean="0">
                <a:solidFill>
                  <a:schemeClr val="tx2"/>
                </a:solidFill>
                <a:latin typeface="Arial" panose="020B0604020202020204" pitchFamily="34" charset="0"/>
                <a:cs typeface="Arial" panose="020B0604020202020204" pitchFamily="34" charset="0"/>
              </a:rPr>
              <a:t>j</a:t>
            </a:r>
            <a:r>
              <a:rPr lang="cs-CZ" sz="1600" baseline="-25000" dirty="0" smtClean="0">
                <a:solidFill>
                  <a:schemeClr val="tx2"/>
                </a:solidFill>
                <a:latin typeface="Arial" panose="020B0604020202020204" pitchFamily="34" charset="0"/>
                <a:cs typeface="Arial" panose="020B0604020202020204" pitchFamily="34" charset="0"/>
              </a:rPr>
              <a:t> </a:t>
            </a:r>
            <a:r>
              <a:rPr lang="cs-CZ" sz="1600" dirty="0" smtClean="0">
                <a:solidFill>
                  <a:schemeClr val="tx2"/>
                </a:solidFill>
                <a:latin typeface="Arial" panose="020B0604020202020204" pitchFamily="34" charset="0"/>
                <a:cs typeface="Arial" panose="020B0604020202020204" pitchFamily="34" charset="0"/>
              </a:rPr>
              <a:t>) / ( </a:t>
            </a:r>
            <a:r>
              <a:rPr lang="cs-CZ" sz="1600" dirty="0" err="1" smtClean="0">
                <a:solidFill>
                  <a:schemeClr val="tx2"/>
                </a:solidFill>
                <a:latin typeface="Arial" panose="020B0604020202020204" pitchFamily="34" charset="0"/>
                <a:cs typeface="Arial" panose="020B0604020202020204" pitchFamily="34" charset="0"/>
              </a:rPr>
              <a:t>R</a:t>
            </a:r>
            <a:r>
              <a:rPr lang="cs-CZ" sz="1600" baseline="-25000" dirty="0" err="1" smtClean="0">
                <a:solidFill>
                  <a:schemeClr val="tx2"/>
                </a:solidFill>
                <a:latin typeface="Arial" panose="020B0604020202020204" pitchFamily="34" charset="0"/>
                <a:cs typeface="Arial" panose="020B0604020202020204" pitchFamily="34" charset="0"/>
              </a:rPr>
              <a:t>n</a:t>
            </a:r>
            <a:r>
              <a:rPr lang="cs-CZ" sz="1600" dirty="0" smtClean="0">
                <a:solidFill>
                  <a:schemeClr val="tx2"/>
                </a:solidFill>
                <a:latin typeface="Arial" panose="020B0604020202020204" pitchFamily="34" charset="0"/>
                <a:cs typeface="Arial" panose="020B0604020202020204" pitchFamily="34" charset="0"/>
              </a:rPr>
              <a:t> / (I</a:t>
            </a:r>
            <a:r>
              <a:rPr lang="cs-CZ" sz="1600" baseline="-25000" dirty="0" smtClean="0">
                <a:solidFill>
                  <a:schemeClr val="tx2"/>
                </a:solidFill>
                <a:latin typeface="Arial" panose="020B0604020202020204" pitchFamily="34" charset="0"/>
                <a:cs typeface="Arial" panose="020B0604020202020204" pitchFamily="34" charset="0"/>
              </a:rPr>
              <a:t>n</a:t>
            </a:r>
            <a:r>
              <a:rPr lang="cs-CZ" sz="1600" dirty="0" smtClean="0">
                <a:solidFill>
                  <a:schemeClr val="tx2"/>
                </a:solidFill>
                <a:latin typeface="Arial" panose="020B0604020202020204" pitchFamily="34" charset="0"/>
                <a:cs typeface="Arial" panose="020B0604020202020204" pitchFamily="34" charset="0"/>
              </a:rPr>
              <a:t> / I</a:t>
            </a:r>
            <a:r>
              <a:rPr lang="cs-CZ" sz="1600" baseline="-25000" dirty="0" smtClean="0">
                <a:solidFill>
                  <a:schemeClr val="tx2"/>
                </a:solidFill>
                <a:latin typeface="Arial" panose="020B0604020202020204" pitchFamily="34" charset="0"/>
                <a:cs typeface="Arial" panose="020B0604020202020204" pitchFamily="34" charset="0"/>
              </a:rPr>
              <a:t>0</a:t>
            </a:r>
            <a:r>
              <a:rPr lang="cs-CZ" sz="1600" dirty="0" smtClean="0">
                <a:solidFill>
                  <a:schemeClr val="tx2"/>
                </a:solidFill>
                <a:latin typeface="Arial" panose="020B0604020202020204" pitchFamily="34" charset="0"/>
                <a:cs typeface="Arial" panose="020B0604020202020204" pitchFamily="34" charset="0"/>
              </a:rPr>
              <a:t> ) + (</a:t>
            </a:r>
            <a:r>
              <a:rPr lang="el-GR" sz="1600" dirty="0" smtClean="0">
                <a:solidFill>
                  <a:schemeClr val="tx2"/>
                </a:solidFill>
                <a:latin typeface="Arial" panose="020B0604020202020204" pitchFamily="34" charset="0"/>
                <a:cs typeface="Arial" panose="020B0604020202020204" pitchFamily="34" charset="0"/>
              </a:rPr>
              <a:t>Σ</a:t>
            </a:r>
            <a:r>
              <a:rPr lang="cs-CZ" sz="1600" dirty="0" smtClean="0">
                <a:solidFill>
                  <a:schemeClr val="tx2"/>
                </a:solidFill>
                <a:latin typeface="Arial" panose="020B0604020202020204" pitchFamily="34" charset="0"/>
                <a:cs typeface="Arial" panose="020B0604020202020204" pitchFamily="34" charset="0"/>
              </a:rPr>
              <a:t> </a:t>
            </a:r>
            <a:r>
              <a:rPr lang="cs-CZ" sz="1600" dirty="0" err="1" smtClean="0">
                <a:solidFill>
                  <a:schemeClr val="tx2"/>
                </a:solidFill>
                <a:latin typeface="Arial" panose="020B0604020202020204" pitchFamily="34" charset="0"/>
                <a:cs typeface="Arial" panose="020B0604020202020204" pitchFamily="34" charset="0"/>
              </a:rPr>
              <a:t>P</a:t>
            </a:r>
            <a:r>
              <a:rPr lang="cs-CZ" sz="1600" baseline="-25000" dirty="0" err="1" smtClean="0">
                <a:solidFill>
                  <a:schemeClr val="tx2"/>
                </a:solidFill>
                <a:latin typeface="Arial" panose="020B0604020202020204" pitchFamily="34" charset="0"/>
                <a:cs typeface="Arial" panose="020B0604020202020204" pitchFamily="34" charset="0"/>
              </a:rPr>
              <a:t>j</a:t>
            </a:r>
            <a:r>
              <a:rPr lang="cs-CZ" sz="1600" dirty="0" smtClean="0">
                <a:solidFill>
                  <a:schemeClr val="tx2"/>
                </a:solidFill>
                <a:latin typeface="Arial" panose="020B0604020202020204" pitchFamily="34" charset="0"/>
                <a:cs typeface="Arial" panose="020B0604020202020204" pitchFamily="34" charset="0"/>
              </a:rPr>
              <a:t> / (</a:t>
            </a:r>
            <a:r>
              <a:rPr lang="cs-CZ" sz="1600" dirty="0" err="1" smtClean="0">
                <a:solidFill>
                  <a:schemeClr val="tx2"/>
                </a:solidFill>
                <a:latin typeface="Arial" panose="020B0604020202020204" pitchFamily="34" charset="0"/>
                <a:cs typeface="Arial" panose="020B0604020202020204" pitchFamily="34" charset="0"/>
              </a:rPr>
              <a:t>I</a:t>
            </a:r>
            <a:r>
              <a:rPr lang="cs-CZ" sz="1600" baseline="-25000" dirty="0" err="1" smtClean="0">
                <a:solidFill>
                  <a:schemeClr val="tx2"/>
                </a:solidFill>
                <a:latin typeface="Arial" panose="020B0604020202020204" pitchFamily="34" charset="0"/>
                <a:cs typeface="Arial" panose="020B0604020202020204" pitchFamily="34" charset="0"/>
              </a:rPr>
              <a:t>j</a:t>
            </a:r>
            <a:r>
              <a:rPr lang="cs-CZ" sz="1600" dirty="0" smtClean="0">
                <a:solidFill>
                  <a:schemeClr val="tx2"/>
                </a:solidFill>
                <a:latin typeface="Arial" panose="020B0604020202020204" pitchFamily="34" charset="0"/>
                <a:cs typeface="Arial" panose="020B0604020202020204" pitchFamily="34" charset="0"/>
              </a:rPr>
              <a:t> / I</a:t>
            </a:r>
            <a:r>
              <a:rPr lang="cs-CZ" sz="1600" baseline="-25000" dirty="0" smtClean="0">
                <a:solidFill>
                  <a:schemeClr val="tx2"/>
                </a:solidFill>
                <a:latin typeface="Arial" panose="020B0604020202020204" pitchFamily="34" charset="0"/>
                <a:cs typeface="Arial" panose="020B0604020202020204" pitchFamily="34" charset="0"/>
              </a:rPr>
              <a:t>0</a:t>
            </a:r>
            <a:r>
              <a:rPr lang="cs-CZ" sz="1600" dirty="0" smtClean="0">
                <a:solidFill>
                  <a:schemeClr val="tx2"/>
                </a:solidFill>
                <a:latin typeface="Arial" panose="020B0604020202020204" pitchFamily="34" charset="0"/>
                <a:cs typeface="Arial" panose="020B0604020202020204" pitchFamily="34" charset="0"/>
              </a:rPr>
              <a:t> )) ) </a:t>
            </a:r>
          </a:p>
          <a:p>
            <a:pPr marL="401638" lvl="2">
              <a:spcBef>
                <a:spcPct val="40000"/>
              </a:spcBef>
              <a:defRPr/>
            </a:pPr>
            <a:r>
              <a:rPr lang="cs-CZ" sz="1600" smtClean="0">
                <a:solidFill>
                  <a:schemeClr val="tx2"/>
                </a:solidFill>
                <a:latin typeface="Arial" panose="020B0604020202020204" pitchFamily="34" charset="0"/>
                <a:cs typeface="Arial" panose="020B0604020202020204" pitchFamily="34" charset="0"/>
              </a:rPr>
              <a:t>Vážený průměr nárůstu indexů, kde vahami jsou objemy plateb v příslušných časových okamžicích</a:t>
            </a:r>
          </a:p>
          <a:p>
            <a:pPr marL="401638" lvl="2">
              <a:spcBef>
                <a:spcPct val="40000"/>
              </a:spcBef>
              <a:defRPr/>
            </a:pPr>
            <a:r>
              <a:rPr lang="cs-CZ" sz="1600" smtClean="0">
                <a:solidFill>
                  <a:schemeClr val="tx2"/>
                </a:solidFill>
                <a:latin typeface="Arial" panose="020B0604020202020204" pitchFamily="34" charset="0"/>
                <a:cs typeface="Arial" panose="020B0604020202020204" pitchFamily="34" charset="0"/>
              </a:rPr>
              <a:t>Pokud index I</a:t>
            </a:r>
            <a:r>
              <a:rPr lang="cs-CZ" sz="1600" baseline="-25000" smtClean="0">
                <a:solidFill>
                  <a:schemeClr val="tx2"/>
                </a:solidFill>
                <a:latin typeface="Arial" panose="020B0604020202020204" pitchFamily="34" charset="0"/>
                <a:cs typeface="Arial" panose="020B0604020202020204" pitchFamily="34" charset="0"/>
              </a:rPr>
              <a:t>j</a:t>
            </a:r>
            <a:r>
              <a:rPr lang="cs-CZ" sz="1600" smtClean="0">
                <a:solidFill>
                  <a:schemeClr val="tx2"/>
                </a:solidFill>
                <a:latin typeface="Arial" panose="020B0604020202020204" pitchFamily="34" charset="0"/>
                <a:cs typeface="Arial" panose="020B0604020202020204" pitchFamily="34" charset="0"/>
              </a:rPr>
              <a:t> nepřekročí počáteční hodnotu (I</a:t>
            </a:r>
            <a:r>
              <a:rPr lang="cs-CZ" sz="1600" baseline="-25000" smtClean="0">
                <a:solidFill>
                  <a:schemeClr val="tx2"/>
                </a:solidFill>
                <a:latin typeface="Arial" panose="020B0604020202020204" pitchFamily="34" charset="0"/>
                <a:cs typeface="Arial" panose="020B0604020202020204" pitchFamily="34" charset="0"/>
              </a:rPr>
              <a:t>0</a:t>
            </a:r>
            <a:r>
              <a:rPr lang="cs-CZ" sz="1600" smtClean="0">
                <a:solidFill>
                  <a:schemeClr val="tx2"/>
                </a:solidFill>
                <a:latin typeface="Arial" panose="020B0604020202020204" pitchFamily="34" charset="0"/>
                <a:cs typeface="Arial" panose="020B0604020202020204" pitchFamily="34" charset="0"/>
              </a:rPr>
              <a:t>) o více než </a:t>
            </a:r>
            <a:r>
              <a:rPr lang="cs-CZ" sz="1600" b="1" smtClean="0">
                <a:solidFill>
                  <a:schemeClr val="tx2"/>
                </a:solidFill>
                <a:latin typeface="Arial" panose="020B0604020202020204" pitchFamily="34" charset="0"/>
                <a:cs typeface="Arial" panose="020B0604020202020204" pitchFamily="34" charset="0"/>
              </a:rPr>
              <a:t>xx</a:t>
            </a:r>
            <a:r>
              <a:rPr lang="cs-CZ" sz="1600" smtClean="0">
                <a:solidFill>
                  <a:schemeClr val="tx2"/>
                </a:solidFill>
                <a:latin typeface="Arial" panose="020B0604020202020204" pitchFamily="34" charset="0"/>
                <a:cs typeface="Arial" panose="020B0604020202020204" pitchFamily="34" charset="0"/>
              </a:rPr>
              <a:t> %, potom jsou úpravy o index zanedbány (tzn. podíl I</a:t>
            </a:r>
            <a:r>
              <a:rPr lang="cs-CZ" sz="1600" baseline="-25000" smtClean="0">
                <a:solidFill>
                  <a:schemeClr val="tx2"/>
                </a:solidFill>
                <a:latin typeface="Arial" panose="020B0604020202020204" pitchFamily="34" charset="0"/>
                <a:cs typeface="Arial" panose="020B0604020202020204" pitchFamily="34" charset="0"/>
              </a:rPr>
              <a:t>j</a:t>
            </a:r>
            <a:r>
              <a:rPr lang="cs-CZ" sz="1600" smtClean="0">
                <a:solidFill>
                  <a:schemeClr val="tx2"/>
                </a:solidFill>
                <a:latin typeface="Arial" panose="020B0604020202020204" pitchFamily="34" charset="0"/>
                <a:cs typeface="Arial" panose="020B0604020202020204" pitchFamily="34" charset="0"/>
              </a:rPr>
              <a:t> a I</a:t>
            </a:r>
            <a:r>
              <a:rPr lang="cs-CZ" sz="1600" baseline="-25000" smtClean="0">
                <a:solidFill>
                  <a:schemeClr val="tx2"/>
                </a:solidFill>
                <a:latin typeface="Arial" panose="020B0604020202020204" pitchFamily="34" charset="0"/>
                <a:cs typeface="Arial" panose="020B0604020202020204" pitchFamily="34" charset="0"/>
              </a:rPr>
              <a:t>0</a:t>
            </a:r>
            <a:r>
              <a:rPr lang="cs-CZ" sz="1600" smtClean="0">
                <a:solidFill>
                  <a:schemeClr val="tx2"/>
                </a:solidFill>
                <a:latin typeface="Arial" panose="020B0604020202020204" pitchFamily="34" charset="0"/>
                <a:cs typeface="Arial" panose="020B0604020202020204" pitchFamily="34" charset="0"/>
              </a:rPr>
              <a:t> je ve vzorci nahrazen jedničkou) </a:t>
            </a:r>
            <a:endParaRPr lang="cs-CZ" sz="1600" b="1" smtClean="0">
              <a:solidFill>
                <a:schemeClr val="tx2"/>
              </a:solidFill>
              <a:latin typeface="Arial" panose="020B0604020202020204" pitchFamily="34" charset="0"/>
              <a:cs typeface="Arial" panose="020B0604020202020204" pitchFamily="34" charset="0"/>
            </a:endParaRPr>
          </a:p>
          <a:p>
            <a:pPr marL="1588" lvl="1">
              <a:spcBef>
                <a:spcPct val="40000"/>
              </a:spcBef>
              <a:defRPr/>
            </a:pPr>
            <a:endParaRPr lang="cs-CZ" sz="1000" b="1" dirty="0" smtClean="0">
              <a:solidFill>
                <a:schemeClr val="tx2"/>
              </a:solidFill>
              <a:latin typeface="Arial" panose="020B0604020202020204" pitchFamily="34" charset="0"/>
              <a:cs typeface="Arial" panose="020B0604020202020204" pitchFamily="34" charset="0"/>
            </a:endParaRPr>
          </a:p>
          <a:p>
            <a:pPr marL="1588" lvl="1">
              <a:spcBef>
                <a:spcPct val="40000"/>
              </a:spcBef>
              <a:buNone/>
              <a:defRPr/>
            </a:pPr>
            <a:r>
              <a:rPr lang="cs-CZ" sz="1600" b="1" dirty="0" smtClean="0">
                <a:solidFill>
                  <a:schemeClr val="tx2"/>
                </a:solidFill>
                <a:latin typeface="Arial" panose="020B0604020202020204" pitchFamily="34" charset="0"/>
                <a:cs typeface="Arial" panose="020B0604020202020204" pitchFamily="34" charset="0"/>
              </a:rPr>
              <a:t>SIC Klauzule: </a:t>
            </a:r>
            <a:r>
              <a:rPr lang="en-US" sz="1600" b="1" dirty="0" smtClean="0">
                <a:solidFill>
                  <a:schemeClr val="tx2"/>
                </a:solidFill>
                <a:latin typeface="Arial" panose="020B0604020202020204" pitchFamily="34" charset="0"/>
                <a:cs typeface="Arial" panose="020B0604020202020204" pitchFamily="34" charset="0"/>
              </a:rPr>
              <a:t>    </a:t>
            </a:r>
            <a:r>
              <a:rPr lang="cs-CZ" sz="1600" dirty="0" err="1" smtClean="0">
                <a:solidFill>
                  <a:schemeClr val="tx2"/>
                </a:solidFill>
                <a:latin typeface="Arial" panose="020B0604020202020204" pitchFamily="34" charset="0"/>
                <a:cs typeface="Arial" panose="020B0604020202020204" pitchFamily="34" charset="0"/>
              </a:rPr>
              <a:t>XL</a:t>
            </a:r>
            <a:r>
              <a:rPr lang="cs-CZ" sz="1600" baseline="-25000" dirty="0" err="1" smtClean="0">
                <a:solidFill>
                  <a:schemeClr val="tx2"/>
                </a:solidFill>
                <a:latin typeface="Arial" panose="020B0604020202020204" pitchFamily="34" charset="0"/>
                <a:cs typeface="Arial" panose="020B0604020202020204" pitchFamily="34" charset="0"/>
              </a:rPr>
              <a:t>vv</a:t>
            </a:r>
            <a:r>
              <a:rPr lang="cs-CZ" sz="1600" baseline="-25000" dirty="0" smtClean="0">
                <a:solidFill>
                  <a:schemeClr val="tx2"/>
                </a:solidFill>
                <a:latin typeface="Arial" panose="020B0604020202020204" pitchFamily="34" charset="0"/>
                <a:cs typeface="Arial" panose="020B0604020202020204" pitchFamily="34" charset="0"/>
              </a:rPr>
              <a:t>_novy</a:t>
            </a:r>
            <a:r>
              <a:rPr lang="cs-CZ" sz="1600" dirty="0" smtClean="0">
                <a:solidFill>
                  <a:schemeClr val="tx2"/>
                </a:solidFill>
                <a:latin typeface="Arial" panose="020B0604020202020204" pitchFamily="34" charset="0"/>
                <a:cs typeface="Arial" panose="020B0604020202020204" pitchFamily="34" charset="0"/>
              </a:rPr>
              <a:t> = </a:t>
            </a:r>
            <a:r>
              <a:rPr lang="cs-CZ" sz="1600" dirty="0" err="1" smtClean="0">
                <a:solidFill>
                  <a:schemeClr val="tx2"/>
                </a:solidFill>
                <a:latin typeface="Arial" panose="020B0604020202020204" pitchFamily="34" charset="0"/>
                <a:cs typeface="Arial" panose="020B0604020202020204" pitchFamily="34" charset="0"/>
              </a:rPr>
              <a:t>XL</a:t>
            </a:r>
            <a:r>
              <a:rPr lang="cs-CZ" sz="1600" baseline="-25000" dirty="0" err="1" smtClean="0">
                <a:solidFill>
                  <a:schemeClr val="tx2"/>
                </a:solidFill>
                <a:latin typeface="Arial" panose="020B0604020202020204" pitchFamily="34" charset="0"/>
                <a:cs typeface="Arial" panose="020B0604020202020204" pitchFamily="34" charset="0"/>
              </a:rPr>
              <a:t>vv</a:t>
            </a:r>
            <a:r>
              <a:rPr lang="cs-CZ" sz="1600" baseline="-25000" dirty="0" smtClean="0">
                <a:solidFill>
                  <a:schemeClr val="tx2"/>
                </a:solidFill>
                <a:latin typeface="Arial" panose="020B0604020202020204" pitchFamily="34" charset="0"/>
                <a:cs typeface="Arial" panose="020B0604020202020204" pitchFamily="34" charset="0"/>
              </a:rPr>
              <a:t>_původní</a:t>
            </a:r>
            <a:r>
              <a:rPr lang="cs-CZ" sz="1600" dirty="0" smtClean="0">
                <a:solidFill>
                  <a:schemeClr val="tx2"/>
                </a:solidFill>
                <a:latin typeface="Arial" panose="020B0604020202020204" pitchFamily="34" charset="0"/>
                <a:cs typeface="Arial" panose="020B0604020202020204" pitchFamily="34" charset="0"/>
              </a:rPr>
              <a:t> * (</a:t>
            </a:r>
            <a:r>
              <a:rPr lang="cs-CZ" sz="1600" dirty="0" err="1" smtClean="0">
                <a:solidFill>
                  <a:schemeClr val="tx2"/>
                </a:solidFill>
                <a:latin typeface="Arial" panose="020B0604020202020204" pitchFamily="34" charset="0"/>
                <a:cs typeface="Arial" panose="020B0604020202020204" pitchFamily="34" charset="0"/>
              </a:rPr>
              <a:t>R</a:t>
            </a:r>
            <a:r>
              <a:rPr lang="cs-CZ" sz="1600" baseline="-25000" dirty="0" err="1" smtClean="0">
                <a:solidFill>
                  <a:schemeClr val="tx2"/>
                </a:solidFill>
                <a:latin typeface="Arial" panose="020B0604020202020204" pitchFamily="34" charset="0"/>
                <a:cs typeface="Arial" panose="020B0604020202020204" pitchFamily="34" charset="0"/>
              </a:rPr>
              <a:t>n</a:t>
            </a:r>
            <a:r>
              <a:rPr lang="cs-CZ" sz="1600" dirty="0" smtClean="0">
                <a:solidFill>
                  <a:schemeClr val="tx2"/>
                </a:solidFill>
                <a:latin typeface="Arial" panose="020B0604020202020204" pitchFamily="34" charset="0"/>
                <a:cs typeface="Arial" panose="020B0604020202020204" pitchFamily="34" charset="0"/>
              </a:rPr>
              <a:t> + </a:t>
            </a:r>
            <a:r>
              <a:rPr lang="el-GR" sz="1600" dirty="0" smtClean="0">
                <a:solidFill>
                  <a:schemeClr val="tx2"/>
                </a:solidFill>
                <a:latin typeface="Arial" panose="020B0604020202020204" pitchFamily="34" charset="0"/>
                <a:cs typeface="Arial" panose="020B0604020202020204" pitchFamily="34" charset="0"/>
              </a:rPr>
              <a:t>Σ </a:t>
            </a:r>
            <a:r>
              <a:rPr lang="cs-CZ" sz="1600" dirty="0" err="1" smtClean="0">
                <a:solidFill>
                  <a:schemeClr val="tx2"/>
                </a:solidFill>
                <a:latin typeface="Arial" panose="020B0604020202020204" pitchFamily="34" charset="0"/>
                <a:cs typeface="Arial" panose="020B0604020202020204" pitchFamily="34" charset="0"/>
              </a:rPr>
              <a:t>P</a:t>
            </a:r>
            <a:r>
              <a:rPr lang="cs-CZ" sz="1600" baseline="-25000" dirty="0" err="1" smtClean="0">
                <a:solidFill>
                  <a:schemeClr val="tx2"/>
                </a:solidFill>
                <a:latin typeface="Arial" panose="020B0604020202020204" pitchFamily="34" charset="0"/>
                <a:cs typeface="Arial" panose="020B0604020202020204" pitchFamily="34" charset="0"/>
              </a:rPr>
              <a:t>j</a:t>
            </a:r>
            <a:r>
              <a:rPr lang="cs-CZ" sz="1600" baseline="-25000" dirty="0" smtClean="0">
                <a:solidFill>
                  <a:schemeClr val="tx2"/>
                </a:solidFill>
                <a:latin typeface="Arial" panose="020B0604020202020204" pitchFamily="34" charset="0"/>
                <a:cs typeface="Arial" panose="020B0604020202020204" pitchFamily="34" charset="0"/>
              </a:rPr>
              <a:t> </a:t>
            </a:r>
            <a:r>
              <a:rPr lang="cs-CZ" sz="1600" dirty="0" smtClean="0">
                <a:solidFill>
                  <a:schemeClr val="tx2"/>
                </a:solidFill>
                <a:latin typeface="Arial" panose="020B0604020202020204" pitchFamily="34" charset="0"/>
                <a:cs typeface="Arial" panose="020B0604020202020204" pitchFamily="34" charset="0"/>
              </a:rPr>
              <a:t>) / ( </a:t>
            </a:r>
            <a:r>
              <a:rPr lang="cs-CZ" sz="1600" dirty="0" err="1" smtClean="0">
                <a:solidFill>
                  <a:schemeClr val="tx2"/>
                </a:solidFill>
                <a:latin typeface="Arial" panose="020B0604020202020204" pitchFamily="34" charset="0"/>
                <a:cs typeface="Arial" panose="020B0604020202020204" pitchFamily="34" charset="0"/>
              </a:rPr>
              <a:t>R</a:t>
            </a:r>
            <a:r>
              <a:rPr lang="cs-CZ" sz="1600" baseline="-25000" dirty="0" err="1" smtClean="0">
                <a:solidFill>
                  <a:schemeClr val="tx2"/>
                </a:solidFill>
                <a:latin typeface="Arial" panose="020B0604020202020204" pitchFamily="34" charset="0"/>
                <a:cs typeface="Arial" panose="020B0604020202020204" pitchFamily="34" charset="0"/>
              </a:rPr>
              <a:t>n</a:t>
            </a:r>
            <a:r>
              <a:rPr lang="cs-CZ" sz="1600" dirty="0" smtClean="0">
                <a:solidFill>
                  <a:schemeClr val="tx2"/>
                </a:solidFill>
                <a:latin typeface="Arial" panose="020B0604020202020204" pitchFamily="34" charset="0"/>
                <a:cs typeface="Arial" panose="020B0604020202020204" pitchFamily="34" charset="0"/>
              </a:rPr>
              <a:t> / (I</a:t>
            </a:r>
            <a:r>
              <a:rPr lang="cs-CZ" sz="1600" baseline="-25000" dirty="0" smtClean="0">
                <a:solidFill>
                  <a:schemeClr val="tx2"/>
                </a:solidFill>
                <a:latin typeface="Arial" panose="020B0604020202020204" pitchFamily="34" charset="0"/>
                <a:cs typeface="Arial" panose="020B0604020202020204" pitchFamily="34" charset="0"/>
              </a:rPr>
              <a:t>n</a:t>
            </a:r>
            <a:r>
              <a:rPr lang="cs-CZ" sz="1600" dirty="0" smtClean="0">
                <a:solidFill>
                  <a:schemeClr val="tx2"/>
                </a:solidFill>
                <a:latin typeface="Arial" panose="020B0604020202020204" pitchFamily="34" charset="0"/>
                <a:cs typeface="Arial" panose="020B0604020202020204" pitchFamily="34" charset="0"/>
              </a:rPr>
              <a:t> / </a:t>
            </a:r>
            <a:r>
              <a:rPr lang="cs-CZ" sz="1600" dirty="0" err="1" smtClean="0">
                <a:solidFill>
                  <a:schemeClr val="tx2"/>
                </a:solidFill>
                <a:latin typeface="Arial" panose="020B0604020202020204" pitchFamily="34" charset="0"/>
                <a:cs typeface="Arial" panose="020B0604020202020204" pitchFamily="34" charset="0"/>
              </a:rPr>
              <a:t>I</a:t>
            </a:r>
            <a:r>
              <a:rPr lang="cs-CZ" sz="1600" b="1" baseline="-25000" dirty="0" err="1" smtClean="0">
                <a:solidFill>
                  <a:srgbClr val="FF0000"/>
                </a:solidFill>
                <a:latin typeface="Arial" panose="020B0604020202020204" pitchFamily="34" charset="0"/>
                <a:cs typeface="Arial" panose="020B0604020202020204" pitchFamily="34" charset="0"/>
              </a:rPr>
              <a:t>k</a:t>
            </a:r>
            <a:r>
              <a:rPr lang="cs-CZ" sz="1600" dirty="0" smtClean="0">
                <a:solidFill>
                  <a:schemeClr val="tx2"/>
                </a:solidFill>
                <a:latin typeface="Arial" panose="020B0604020202020204" pitchFamily="34" charset="0"/>
                <a:cs typeface="Arial" panose="020B0604020202020204" pitchFamily="34" charset="0"/>
              </a:rPr>
              <a:t> ) + (</a:t>
            </a:r>
            <a:r>
              <a:rPr lang="el-GR" sz="1600" dirty="0" smtClean="0">
                <a:solidFill>
                  <a:schemeClr val="tx2"/>
                </a:solidFill>
                <a:latin typeface="Arial" panose="020B0604020202020204" pitchFamily="34" charset="0"/>
                <a:cs typeface="Arial" panose="020B0604020202020204" pitchFamily="34" charset="0"/>
              </a:rPr>
              <a:t>Σ</a:t>
            </a:r>
            <a:r>
              <a:rPr lang="cs-CZ" sz="1600" dirty="0" smtClean="0">
                <a:solidFill>
                  <a:schemeClr val="tx2"/>
                </a:solidFill>
                <a:latin typeface="Arial" panose="020B0604020202020204" pitchFamily="34" charset="0"/>
                <a:cs typeface="Arial" panose="020B0604020202020204" pitchFamily="34" charset="0"/>
              </a:rPr>
              <a:t> </a:t>
            </a:r>
            <a:r>
              <a:rPr lang="cs-CZ" sz="1600" dirty="0" err="1" smtClean="0">
                <a:solidFill>
                  <a:schemeClr val="tx2"/>
                </a:solidFill>
                <a:latin typeface="Arial" panose="020B0604020202020204" pitchFamily="34" charset="0"/>
                <a:cs typeface="Arial" panose="020B0604020202020204" pitchFamily="34" charset="0"/>
              </a:rPr>
              <a:t>P</a:t>
            </a:r>
            <a:r>
              <a:rPr lang="cs-CZ" sz="1600" baseline="-25000" dirty="0" err="1" smtClean="0">
                <a:solidFill>
                  <a:schemeClr val="tx2"/>
                </a:solidFill>
                <a:latin typeface="Arial" panose="020B0604020202020204" pitchFamily="34" charset="0"/>
                <a:cs typeface="Arial" panose="020B0604020202020204" pitchFamily="34" charset="0"/>
              </a:rPr>
              <a:t>j</a:t>
            </a:r>
            <a:r>
              <a:rPr lang="cs-CZ" sz="1600" dirty="0" smtClean="0">
                <a:solidFill>
                  <a:schemeClr val="tx2"/>
                </a:solidFill>
                <a:latin typeface="Arial" panose="020B0604020202020204" pitchFamily="34" charset="0"/>
                <a:cs typeface="Arial" panose="020B0604020202020204" pitchFamily="34" charset="0"/>
              </a:rPr>
              <a:t> / (</a:t>
            </a:r>
            <a:r>
              <a:rPr lang="cs-CZ" sz="1600" dirty="0" err="1" smtClean="0">
                <a:solidFill>
                  <a:schemeClr val="tx2"/>
                </a:solidFill>
                <a:latin typeface="Arial" panose="020B0604020202020204" pitchFamily="34" charset="0"/>
                <a:cs typeface="Arial" panose="020B0604020202020204" pitchFamily="34" charset="0"/>
              </a:rPr>
              <a:t>I</a:t>
            </a:r>
            <a:r>
              <a:rPr lang="cs-CZ" sz="1600" baseline="-25000" dirty="0" err="1" smtClean="0">
                <a:solidFill>
                  <a:schemeClr val="tx2"/>
                </a:solidFill>
                <a:latin typeface="Arial" panose="020B0604020202020204" pitchFamily="34" charset="0"/>
                <a:cs typeface="Arial" panose="020B0604020202020204" pitchFamily="34" charset="0"/>
              </a:rPr>
              <a:t>j</a:t>
            </a:r>
            <a:r>
              <a:rPr lang="cs-CZ" sz="1600" dirty="0" smtClean="0">
                <a:solidFill>
                  <a:schemeClr val="tx2"/>
                </a:solidFill>
                <a:latin typeface="Arial" panose="020B0604020202020204" pitchFamily="34" charset="0"/>
                <a:cs typeface="Arial" panose="020B0604020202020204" pitchFamily="34" charset="0"/>
              </a:rPr>
              <a:t> / </a:t>
            </a:r>
            <a:r>
              <a:rPr lang="cs-CZ" sz="1600" dirty="0" err="1" smtClean="0">
                <a:solidFill>
                  <a:schemeClr val="tx2"/>
                </a:solidFill>
                <a:latin typeface="Arial" panose="020B0604020202020204" pitchFamily="34" charset="0"/>
                <a:cs typeface="Arial" panose="020B0604020202020204" pitchFamily="34" charset="0"/>
              </a:rPr>
              <a:t>I</a:t>
            </a:r>
            <a:r>
              <a:rPr lang="cs-CZ" sz="1600" b="1" baseline="-25000" dirty="0" err="1" smtClean="0">
                <a:solidFill>
                  <a:srgbClr val="FF0000"/>
                </a:solidFill>
                <a:latin typeface="Arial" panose="020B0604020202020204" pitchFamily="34" charset="0"/>
                <a:cs typeface="Arial" panose="020B0604020202020204" pitchFamily="34" charset="0"/>
              </a:rPr>
              <a:t>k</a:t>
            </a:r>
            <a:r>
              <a:rPr lang="cs-CZ" sz="1600" dirty="0" smtClean="0">
                <a:solidFill>
                  <a:schemeClr val="tx2"/>
                </a:solidFill>
                <a:latin typeface="Arial" panose="020B0604020202020204" pitchFamily="34" charset="0"/>
                <a:cs typeface="Arial" panose="020B0604020202020204" pitchFamily="34" charset="0"/>
              </a:rPr>
              <a:t> )) ) </a:t>
            </a:r>
          </a:p>
          <a:p>
            <a:pPr marL="401638" lvl="2">
              <a:spcBef>
                <a:spcPct val="40000"/>
              </a:spcBef>
              <a:defRPr/>
            </a:pPr>
            <a:r>
              <a:rPr lang="cs-CZ" sz="1600" dirty="0" err="1" smtClean="0">
                <a:solidFill>
                  <a:schemeClr val="tx2"/>
                </a:solidFill>
                <a:latin typeface="Arial" panose="020B0604020202020204" pitchFamily="34" charset="0"/>
                <a:cs typeface="Arial" panose="020B0604020202020204" pitchFamily="34" charset="0"/>
              </a:rPr>
              <a:t>I</a:t>
            </a:r>
            <a:r>
              <a:rPr lang="cs-CZ" sz="1600" b="1" baseline="-25000" dirty="0" err="1" smtClean="0">
                <a:solidFill>
                  <a:srgbClr val="FF0000"/>
                </a:solidFill>
                <a:latin typeface="Arial" panose="020B0604020202020204" pitchFamily="34" charset="0"/>
                <a:cs typeface="Arial" panose="020B0604020202020204" pitchFamily="34" charset="0"/>
              </a:rPr>
              <a:t>k</a:t>
            </a:r>
            <a:r>
              <a:rPr lang="cs-CZ" sz="1600" b="1" dirty="0" smtClean="0">
                <a:solidFill>
                  <a:schemeClr val="tx2"/>
                </a:solidFill>
                <a:latin typeface="Arial" panose="020B0604020202020204" pitchFamily="34" charset="0"/>
                <a:cs typeface="Arial" panose="020B0604020202020204" pitchFamily="34" charset="0"/>
              </a:rPr>
              <a:t> </a:t>
            </a:r>
            <a:r>
              <a:rPr lang="cs-CZ" sz="1600" dirty="0" smtClean="0">
                <a:solidFill>
                  <a:schemeClr val="tx2"/>
                </a:solidFill>
                <a:latin typeface="Arial" panose="020B0604020202020204" pitchFamily="34" charset="0"/>
                <a:cs typeface="Arial" panose="020B0604020202020204" pitchFamily="34" charset="0"/>
              </a:rPr>
              <a:t>je první index, který překročí I</a:t>
            </a:r>
            <a:r>
              <a:rPr lang="cs-CZ" sz="1600" baseline="-25000" dirty="0" smtClean="0">
                <a:solidFill>
                  <a:schemeClr val="tx2"/>
                </a:solidFill>
                <a:latin typeface="Arial" panose="020B0604020202020204" pitchFamily="34" charset="0"/>
                <a:cs typeface="Arial" panose="020B0604020202020204" pitchFamily="34" charset="0"/>
              </a:rPr>
              <a:t>0</a:t>
            </a:r>
            <a:r>
              <a:rPr lang="cs-CZ" sz="1600" dirty="0" smtClean="0">
                <a:solidFill>
                  <a:schemeClr val="tx2"/>
                </a:solidFill>
                <a:latin typeface="Arial" panose="020B0604020202020204" pitchFamily="34" charset="0"/>
                <a:cs typeface="Arial" panose="020B0604020202020204" pitchFamily="34" charset="0"/>
              </a:rPr>
              <a:t> o více než </a:t>
            </a:r>
            <a:r>
              <a:rPr lang="cs-CZ" sz="1600" b="1" dirty="0" err="1" smtClean="0">
                <a:solidFill>
                  <a:schemeClr val="tx2"/>
                </a:solidFill>
                <a:latin typeface="Arial" panose="020B0604020202020204" pitchFamily="34" charset="0"/>
                <a:cs typeface="Arial" panose="020B0604020202020204" pitchFamily="34" charset="0"/>
              </a:rPr>
              <a:t>xx</a:t>
            </a:r>
            <a:r>
              <a:rPr lang="cs-CZ" sz="1600" dirty="0" smtClean="0">
                <a:solidFill>
                  <a:schemeClr val="tx2"/>
                </a:solidFill>
                <a:latin typeface="Arial" panose="020B0604020202020204" pitchFamily="34" charset="0"/>
                <a:cs typeface="Arial" panose="020B0604020202020204" pitchFamily="34" charset="0"/>
              </a:rPr>
              <a:t> %. Pro dřívější platby se podíl nahradí jedničkou</a:t>
            </a:r>
            <a:endParaRPr lang="cs-CZ" sz="1200" dirty="0" smtClean="0">
              <a:solidFill>
                <a:schemeClr val="tx2"/>
              </a:solidFill>
              <a:latin typeface="Arial" panose="020B0604020202020204" pitchFamily="34" charset="0"/>
              <a:cs typeface="Arial" panose="020B0604020202020204" pitchFamily="34" charset="0"/>
            </a:endParaRPr>
          </a:p>
          <a:p>
            <a:pPr marL="0" lvl="2" indent="0">
              <a:spcBef>
                <a:spcPct val="40000"/>
              </a:spcBef>
              <a:buNone/>
              <a:defRPr/>
            </a:pPr>
            <a:endParaRPr lang="cs-CZ" sz="1200" b="1" dirty="0" smtClean="0">
              <a:solidFill>
                <a:schemeClr val="tx2"/>
              </a:solidFill>
              <a:latin typeface="Arial" panose="020B0604020202020204" pitchFamily="34" charset="0"/>
              <a:cs typeface="Arial" panose="020B0604020202020204" pitchFamily="34" charset="0"/>
            </a:endParaRPr>
          </a:p>
          <a:p>
            <a:pPr marL="0" lvl="2" indent="0">
              <a:spcBef>
                <a:spcPct val="40000"/>
              </a:spcBef>
              <a:buNone/>
              <a:defRPr/>
            </a:pPr>
            <a:r>
              <a:rPr lang="cs-CZ" sz="1600" b="1" dirty="0" smtClean="0">
                <a:solidFill>
                  <a:schemeClr val="tx2"/>
                </a:solidFill>
                <a:latin typeface="Arial" panose="020B0604020202020204" pitchFamily="34" charset="0"/>
                <a:cs typeface="Arial" panose="020B0604020202020204" pitchFamily="34" charset="0"/>
              </a:rPr>
              <a:t>Podíl zajistitele v čase n = m</a:t>
            </a:r>
            <a:r>
              <a:rPr lang="en-US" sz="1600" b="1" dirty="0" smtClean="0">
                <a:solidFill>
                  <a:schemeClr val="tx2"/>
                </a:solidFill>
                <a:latin typeface="Arial" panose="020B0604020202020204" pitchFamily="34" charset="0"/>
                <a:cs typeface="Arial" panose="020B0604020202020204" pitchFamily="34" charset="0"/>
              </a:rPr>
              <a:t>ax</a:t>
            </a:r>
            <a:r>
              <a:rPr lang="cs-CZ" sz="1600" b="1" dirty="0" smtClean="0">
                <a:solidFill>
                  <a:schemeClr val="tx2"/>
                </a:solidFill>
                <a:latin typeface="Arial" panose="020B0604020202020204" pitchFamily="34" charset="0"/>
                <a:cs typeface="Arial" panose="020B0604020202020204" pitchFamily="34" charset="0"/>
              </a:rPr>
              <a:t> ( </a:t>
            </a:r>
            <a:r>
              <a:rPr lang="cs-CZ" sz="1600" b="1" dirty="0" err="1" smtClean="0">
                <a:solidFill>
                  <a:schemeClr val="tx2"/>
                </a:solidFill>
                <a:latin typeface="Arial" panose="020B0604020202020204" pitchFamily="34" charset="0"/>
                <a:cs typeface="Arial" panose="020B0604020202020204" pitchFamily="34" charset="0"/>
              </a:rPr>
              <a:t>R</a:t>
            </a:r>
            <a:r>
              <a:rPr lang="cs-CZ" sz="1600" b="1" baseline="-25000" dirty="0" err="1" smtClean="0">
                <a:solidFill>
                  <a:schemeClr val="tx2"/>
                </a:solidFill>
                <a:latin typeface="Arial" panose="020B0604020202020204" pitchFamily="34" charset="0"/>
                <a:cs typeface="Arial" panose="020B0604020202020204" pitchFamily="34" charset="0"/>
              </a:rPr>
              <a:t>n</a:t>
            </a:r>
            <a:r>
              <a:rPr lang="cs-CZ" sz="1600" b="1" dirty="0" smtClean="0">
                <a:solidFill>
                  <a:schemeClr val="tx2"/>
                </a:solidFill>
                <a:latin typeface="Arial" panose="020B0604020202020204" pitchFamily="34" charset="0"/>
                <a:cs typeface="Arial" panose="020B0604020202020204" pitchFamily="34" charset="0"/>
              </a:rPr>
              <a:t> + </a:t>
            </a:r>
            <a:r>
              <a:rPr lang="el-GR" sz="1600" b="1" dirty="0" smtClean="0">
                <a:solidFill>
                  <a:schemeClr val="tx2"/>
                </a:solidFill>
                <a:latin typeface="Arial" panose="020B0604020202020204" pitchFamily="34" charset="0"/>
                <a:cs typeface="Arial" panose="020B0604020202020204" pitchFamily="34" charset="0"/>
              </a:rPr>
              <a:t>Σ </a:t>
            </a:r>
            <a:r>
              <a:rPr lang="cs-CZ" sz="1600" b="1" dirty="0" err="1" smtClean="0">
                <a:solidFill>
                  <a:schemeClr val="tx2"/>
                </a:solidFill>
                <a:latin typeface="Arial" panose="020B0604020202020204" pitchFamily="34" charset="0"/>
                <a:cs typeface="Arial" panose="020B0604020202020204" pitchFamily="34" charset="0"/>
              </a:rPr>
              <a:t>P</a:t>
            </a:r>
            <a:r>
              <a:rPr lang="cs-CZ" sz="1600" b="1" baseline="-25000" dirty="0" err="1" smtClean="0">
                <a:solidFill>
                  <a:schemeClr val="tx2"/>
                </a:solidFill>
                <a:latin typeface="Arial" panose="020B0604020202020204" pitchFamily="34" charset="0"/>
                <a:cs typeface="Arial" panose="020B0604020202020204" pitchFamily="34" charset="0"/>
              </a:rPr>
              <a:t>j</a:t>
            </a:r>
            <a:r>
              <a:rPr lang="cs-CZ" sz="1600" b="1" baseline="-25000" dirty="0" smtClean="0">
                <a:solidFill>
                  <a:schemeClr val="tx2"/>
                </a:solidFill>
                <a:latin typeface="Arial" panose="020B0604020202020204" pitchFamily="34" charset="0"/>
                <a:cs typeface="Arial" panose="020B0604020202020204" pitchFamily="34" charset="0"/>
              </a:rPr>
              <a:t> </a:t>
            </a:r>
            <a:r>
              <a:rPr lang="cs-CZ" sz="1600" b="1" dirty="0" smtClean="0">
                <a:solidFill>
                  <a:schemeClr val="tx2"/>
                </a:solidFill>
                <a:latin typeface="Arial" panose="020B0604020202020204" pitchFamily="34" charset="0"/>
                <a:cs typeface="Arial" panose="020B0604020202020204" pitchFamily="34" charset="0"/>
              </a:rPr>
              <a:t> </a:t>
            </a:r>
            <a:r>
              <a:rPr lang="cs-CZ" sz="1600" b="1" smtClean="0">
                <a:solidFill>
                  <a:schemeClr val="tx2"/>
                </a:solidFill>
                <a:latin typeface="Arial" panose="020B0604020202020204" pitchFamily="34" charset="0"/>
                <a:cs typeface="Arial" panose="020B0604020202020204" pitchFamily="34" charset="0"/>
              </a:rPr>
              <a:t>- XL</a:t>
            </a:r>
            <a:r>
              <a:rPr lang="cs-CZ" sz="1600" b="1" baseline="-25000" smtClean="0">
                <a:solidFill>
                  <a:schemeClr val="tx2"/>
                </a:solidFill>
                <a:latin typeface="Arial" panose="020B0604020202020204" pitchFamily="34" charset="0"/>
                <a:cs typeface="Arial" panose="020B0604020202020204" pitchFamily="34" charset="0"/>
              </a:rPr>
              <a:t>vv_novy </a:t>
            </a:r>
            <a:r>
              <a:rPr lang="cs-CZ" sz="1600" b="1" smtClean="0">
                <a:solidFill>
                  <a:schemeClr val="tx2"/>
                </a:solidFill>
                <a:latin typeface="Arial" panose="020B0604020202020204" pitchFamily="34" charset="0"/>
                <a:cs typeface="Arial" panose="020B0604020202020204" pitchFamily="34" charset="0"/>
              </a:rPr>
              <a:t>, </a:t>
            </a:r>
            <a:r>
              <a:rPr lang="cs-CZ" sz="1600" b="1" dirty="0" smtClean="0">
                <a:solidFill>
                  <a:schemeClr val="tx2"/>
                </a:solidFill>
                <a:latin typeface="Arial" panose="020B0604020202020204" pitchFamily="34" charset="0"/>
                <a:cs typeface="Arial" panose="020B0604020202020204" pitchFamily="34" charset="0"/>
              </a:rPr>
              <a:t>0)</a:t>
            </a:r>
          </a:p>
        </p:txBody>
      </p:sp>
      <p:graphicFrame>
        <p:nvGraphicFramePr>
          <p:cNvPr id="2" name="Tabulka 1"/>
          <p:cNvGraphicFramePr>
            <a:graphicFrameLocks noGrp="1"/>
          </p:cNvGraphicFramePr>
          <p:nvPr>
            <p:extLst>
              <p:ext uri="{D42A27DB-BD31-4B8C-83A1-F6EECF244321}">
                <p14:modId xmlns:p14="http://schemas.microsoft.com/office/powerpoint/2010/main" val="3112456577"/>
              </p:ext>
            </p:extLst>
          </p:nvPr>
        </p:nvGraphicFramePr>
        <p:xfrm>
          <a:off x="8853714" y="3100010"/>
          <a:ext cx="2952000" cy="2494280"/>
        </p:xfrm>
        <a:graphic>
          <a:graphicData uri="http://schemas.openxmlformats.org/drawingml/2006/table">
            <a:tbl>
              <a:tblPr firstRow="1" bandRow="1">
                <a:tableStyleId>{5C22544A-7EE6-4342-B048-85BDC9FD1C3A}</a:tableStyleId>
              </a:tblPr>
              <a:tblGrid>
                <a:gridCol w="576000"/>
                <a:gridCol w="900000"/>
                <a:gridCol w="684000"/>
                <a:gridCol w="792000"/>
              </a:tblGrid>
              <a:tr h="370840">
                <a:tc>
                  <a:txBody>
                    <a:bodyPr/>
                    <a:lstStyle/>
                    <a:p>
                      <a:r>
                        <a:rPr lang="cs-CZ" smtClean="0"/>
                        <a:t>Rok</a:t>
                      </a:r>
                      <a:endParaRPr lang="cs-CZ"/>
                    </a:p>
                  </a:txBody>
                  <a:tcPr/>
                </a:tc>
                <a:tc>
                  <a:txBody>
                    <a:bodyPr/>
                    <a:lstStyle/>
                    <a:p>
                      <a:r>
                        <a:rPr lang="cs-CZ" smtClean="0"/>
                        <a:t>Inflační faktor</a:t>
                      </a:r>
                      <a:endParaRPr lang="cs-CZ"/>
                    </a:p>
                  </a:txBody>
                  <a:tcPr/>
                </a:tc>
                <a:tc>
                  <a:txBody>
                    <a:bodyPr/>
                    <a:lstStyle/>
                    <a:p>
                      <a:r>
                        <a:rPr lang="cs-CZ" smtClean="0"/>
                        <a:t>FIC</a:t>
                      </a:r>
                      <a:endParaRPr lang="cs-CZ"/>
                    </a:p>
                  </a:txBody>
                  <a:tcPr/>
                </a:tc>
                <a:tc>
                  <a:txBody>
                    <a:bodyPr/>
                    <a:lstStyle/>
                    <a:p>
                      <a:r>
                        <a:rPr lang="cs-CZ" smtClean="0"/>
                        <a:t>SIC</a:t>
                      </a:r>
                      <a:endParaRPr lang="cs-CZ"/>
                    </a:p>
                  </a:txBody>
                  <a:tcPr/>
                </a:tc>
              </a:tr>
              <a:tr h="370840">
                <a:tc>
                  <a:txBody>
                    <a:bodyPr/>
                    <a:lstStyle/>
                    <a:p>
                      <a:r>
                        <a:rPr lang="cs-CZ" smtClean="0"/>
                        <a:t>1</a:t>
                      </a:r>
                      <a:endParaRPr lang="cs-CZ"/>
                    </a:p>
                  </a:txBody>
                  <a:tcPr/>
                </a:tc>
                <a:tc>
                  <a:txBody>
                    <a:bodyPr/>
                    <a:lstStyle/>
                    <a:p>
                      <a:r>
                        <a:rPr lang="cs-CZ" smtClean="0"/>
                        <a:t>1</a:t>
                      </a:r>
                      <a:endParaRPr lang="cs-CZ"/>
                    </a:p>
                  </a:txBody>
                  <a:tcPr/>
                </a:tc>
                <a:tc>
                  <a:txBody>
                    <a:bodyPr/>
                    <a:lstStyle/>
                    <a:p>
                      <a:r>
                        <a:rPr lang="cs-CZ" smtClean="0"/>
                        <a:t>1</a:t>
                      </a:r>
                      <a:endParaRPr lang="cs-CZ"/>
                    </a:p>
                  </a:txBody>
                  <a:tcPr/>
                </a:tc>
                <a:tc>
                  <a:txBody>
                    <a:bodyPr/>
                    <a:lstStyle/>
                    <a:p>
                      <a:r>
                        <a:rPr lang="cs-CZ" smtClean="0"/>
                        <a:t>1</a:t>
                      </a:r>
                      <a:endParaRPr lang="cs-CZ"/>
                    </a:p>
                  </a:txBody>
                  <a:tcPr/>
                </a:tc>
              </a:tr>
              <a:tr h="370840">
                <a:tc>
                  <a:txBody>
                    <a:bodyPr/>
                    <a:lstStyle/>
                    <a:p>
                      <a:r>
                        <a:rPr lang="cs-CZ" smtClean="0"/>
                        <a:t>2</a:t>
                      </a:r>
                      <a:endParaRPr lang="cs-CZ"/>
                    </a:p>
                  </a:txBody>
                  <a:tcPr/>
                </a:tc>
                <a:tc>
                  <a:txBody>
                    <a:bodyPr/>
                    <a:lstStyle/>
                    <a:p>
                      <a:r>
                        <a:rPr lang="cs-CZ" smtClean="0"/>
                        <a:t>1,1</a:t>
                      </a:r>
                      <a:endParaRPr lang="cs-CZ"/>
                    </a:p>
                  </a:txBody>
                  <a:tcPr/>
                </a:tc>
                <a:tc>
                  <a:txBody>
                    <a:bodyPr/>
                    <a:lstStyle/>
                    <a:p>
                      <a:r>
                        <a:rPr lang="cs-CZ" smtClean="0"/>
                        <a:t>1</a:t>
                      </a:r>
                      <a:endParaRPr lang="cs-CZ"/>
                    </a:p>
                  </a:txBody>
                  <a:tcPr/>
                </a:tc>
                <a:tc>
                  <a:txBody>
                    <a:bodyPr/>
                    <a:lstStyle/>
                    <a:p>
                      <a:r>
                        <a:rPr lang="cs-CZ" smtClean="0"/>
                        <a:t>1</a:t>
                      </a:r>
                      <a:endParaRPr lang="cs-CZ"/>
                    </a:p>
                  </a:txBody>
                  <a:tcPr/>
                </a:tc>
              </a:tr>
              <a:tr h="370840">
                <a:tc>
                  <a:txBody>
                    <a:bodyPr/>
                    <a:lstStyle/>
                    <a:p>
                      <a:r>
                        <a:rPr lang="cs-CZ" smtClean="0"/>
                        <a:t>3</a:t>
                      </a:r>
                      <a:endParaRPr lang="cs-CZ"/>
                    </a:p>
                  </a:txBody>
                  <a:tcPr/>
                </a:tc>
                <a:tc>
                  <a:txBody>
                    <a:bodyPr/>
                    <a:lstStyle/>
                    <a:p>
                      <a:r>
                        <a:rPr lang="cs-CZ" smtClean="0"/>
                        <a:t>1,2</a:t>
                      </a:r>
                      <a:endParaRPr lang="cs-CZ"/>
                    </a:p>
                  </a:txBody>
                  <a:tcPr/>
                </a:tc>
                <a:tc>
                  <a:txBody>
                    <a:bodyPr/>
                    <a:lstStyle/>
                    <a:p>
                      <a:r>
                        <a:rPr lang="cs-CZ" smtClean="0"/>
                        <a:t>1,2</a:t>
                      </a:r>
                      <a:endParaRPr lang="cs-CZ"/>
                    </a:p>
                  </a:txBody>
                  <a:tcPr/>
                </a:tc>
                <a:tc>
                  <a:txBody>
                    <a:bodyPr/>
                    <a:lstStyle/>
                    <a:p>
                      <a:r>
                        <a:rPr lang="cs-CZ" smtClean="0"/>
                        <a:t>1</a:t>
                      </a:r>
                      <a:endParaRPr lang="cs-CZ"/>
                    </a:p>
                  </a:txBody>
                  <a:tcPr/>
                </a:tc>
              </a:tr>
              <a:tr h="370840">
                <a:tc>
                  <a:txBody>
                    <a:bodyPr/>
                    <a:lstStyle/>
                    <a:p>
                      <a:r>
                        <a:rPr lang="cs-CZ" smtClean="0"/>
                        <a:t>4</a:t>
                      </a:r>
                      <a:endParaRPr lang="cs-CZ"/>
                    </a:p>
                  </a:txBody>
                  <a:tcPr/>
                </a:tc>
                <a:tc>
                  <a:txBody>
                    <a:bodyPr/>
                    <a:lstStyle/>
                    <a:p>
                      <a:r>
                        <a:rPr lang="cs-CZ" smtClean="0"/>
                        <a:t>1,3</a:t>
                      </a:r>
                      <a:endParaRPr lang="cs-CZ"/>
                    </a:p>
                  </a:txBody>
                  <a:tcPr/>
                </a:tc>
                <a:tc>
                  <a:txBody>
                    <a:bodyPr/>
                    <a:lstStyle/>
                    <a:p>
                      <a:r>
                        <a:rPr lang="cs-CZ" smtClean="0"/>
                        <a:t>1,3</a:t>
                      </a:r>
                      <a:endParaRPr lang="cs-CZ"/>
                    </a:p>
                  </a:txBody>
                  <a:tcPr/>
                </a:tc>
                <a:tc>
                  <a:txBody>
                    <a:bodyPr/>
                    <a:lstStyle/>
                    <a:p>
                      <a:r>
                        <a:rPr lang="cs-CZ" smtClean="0"/>
                        <a:t>1,0833</a:t>
                      </a:r>
                      <a:endParaRPr lang="cs-CZ"/>
                    </a:p>
                  </a:txBody>
                  <a:tcPr/>
                </a:tc>
              </a:tr>
              <a:tr h="370840">
                <a:tc>
                  <a:txBody>
                    <a:bodyPr/>
                    <a:lstStyle/>
                    <a:p>
                      <a:r>
                        <a:rPr lang="cs-CZ" smtClean="0"/>
                        <a:t>5</a:t>
                      </a:r>
                      <a:endParaRPr lang="cs-CZ"/>
                    </a:p>
                  </a:txBody>
                  <a:tcPr/>
                </a:tc>
                <a:tc>
                  <a:txBody>
                    <a:bodyPr/>
                    <a:lstStyle/>
                    <a:p>
                      <a:r>
                        <a:rPr lang="cs-CZ" smtClean="0"/>
                        <a:t>1,4</a:t>
                      </a:r>
                      <a:endParaRPr lang="cs-CZ"/>
                    </a:p>
                  </a:txBody>
                  <a:tcPr/>
                </a:tc>
                <a:tc>
                  <a:txBody>
                    <a:bodyPr/>
                    <a:lstStyle/>
                    <a:p>
                      <a:r>
                        <a:rPr lang="cs-CZ" smtClean="0"/>
                        <a:t>1,4</a:t>
                      </a:r>
                      <a:endParaRPr lang="cs-CZ"/>
                    </a:p>
                  </a:txBody>
                  <a:tcPr/>
                </a:tc>
                <a:tc>
                  <a:txBody>
                    <a:bodyPr/>
                    <a:lstStyle/>
                    <a:p>
                      <a:r>
                        <a:rPr lang="cs-CZ" smtClean="0"/>
                        <a:t>1,1666</a:t>
                      </a:r>
                      <a:endParaRPr lang="cs-CZ"/>
                    </a:p>
                  </a:txBody>
                  <a:tcPr/>
                </a:tc>
              </a:tr>
            </a:tbl>
          </a:graphicData>
        </a:graphic>
      </p:graphicFrame>
    </p:spTree>
    <p:extLst>
      <p:ext uri="{BB962C8B-B14F-4D97-AF65-F5344CB8AC3E}">
        <p14:creationId xmlns:p14="http://schemas.microsoft.com/office/powerpoint/2010/main" val="387627320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2400" dirty="0" smtClean="0"/>
              <a:t>Příklad – pevně daný vlastní vrub</a:t>
            </a:r>
            <a:endParaRPr lang="en-US" sz="2400" dirty="0"/>
          </a:p>
        </p:txBody>
      </p:sp>
      <p:sp>
        <p:nvSpPr>
          <p:cNvPr id="7" name="Rounded Rectangle 3"/>
          <p:cNvSpPr/>
          <p:nvPr/>
        </p:nvSpPr>
        <p:spPr bwMode="auto">
          <a:xfrm>
            <a:off x="9360000" y="1800000"/>
            <a:ext cx="2232000" cy="43815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0" tIns="0" rIns="0" bIns="0" numCol="1" rtlCol="0" anchor="t"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cs-CZ" sz="1600" b="1" i="0" u="none" strike="noStrike" cap="none" normalizeH="0" baseline="0" dirty="0" smtClean="0">
                <a:ln>
                  <a:noFill/>
                </a:ln>
                <a:solidFill>
                  <a:schemeClr val="bg1"/>
                </a:solidFill>
                <a:effectLst/>
                <a:latin typeface="Arial" pitchFamily="34" charset="0"/>
                <a:cs typeface="Arial" pitchFamily="34" charset="0"/>
              </a:rPr>
              <a:t>Nominální škoda:</a:t>
            </a:r>
          </a:p>
          <a:p>
            <a:pPr marL="0" marR="0" indent="0" defTabSz="990600" rtl="0" eaLnBrk="1" fontAlgn="base" latinLnBrk="0" hangingPunct="1">
              <a:lnSpc>
                <a:spcPct val="100000"/>
              </a:lnSpc>
              <a:spcBef>
                <a:spcPct val="50000"/>
              </a:spcBef>
              <a:spcAft>
                <a:spcPct val="0"/>
              </a:spcAft>
              <a:buClrTx/>
              <a:buSzTx/>
              <a:buFontTx/>
              <a:buNone/>
              <a:tabLst/>
            </a:pPr>
            <a:r>
              <a:rPr lang="cs-CZ" sz="1600" dirty="0" smtClean="0">
                <a:solidFill>
                  <a:schemeClr val="bg1"/>
                </a:solidFill>
                <a:latin typeface="Arial" pitchFamily="34" charset="0"/>
                <a:cs typeface="Arial" pitchFamily="34" charset="0"/>
              </a:rPr>
              <a:t>Pojistitel:	10 mil. Kč</a:t>
            </a:r>
          </a:p>
          <a:p>
            <a:pPr defTabSz="990600">
              <a:spcBef>
                <a:spcPct val="50000"/>
              </a:spcBef>
            </a:pPr>
            <a:r>
              <a:rPr kumimoji="0" lang="cs-CZ" sz="1600" i="0" u="none" strike="noStrike" cap="none" normalizeH="0" baseline="0" dirty="0" smtClean="0">
                <a:ln>
                  <a:noFill/>
                </a:ln>
                <a:solidFill>
                  <a:schemeClr val="bg1"/>
                </a:solidFill>
                <a:effectLst/>
                <a:latin typeface="Arial" pitchFamily="34" charset="0"/>
                <a:cs typeface="Arial" pitchFamily="34" charset="0"/>
              </a:rPr>
              <a:t>Zajistitel:	43 mil. </a:t>
            </a:r>
            <a:r>
              <a:rPr lang="cs-CZ" sz="1600" dirty="0" smtClean="0">
                <a:solidFill>
                  <a:schemeClr val="bg1"/>
                </a:solidFill>
                <a:latin typeface="Arial" pitchFamily="34" charset="0"/>
                <a:cs typeface="Arial" pitchFamily="34" charset="0"/>
              </a:rPr>
              <a:t>Kč</a:t>
            </a:r>
          </a:p>
          <a:p>
            <a:pPr defTabSz="990600">
              <a:spcBef>
                <a:spcPct val="50000"/>
              </a:spcBef>
            </a:pPr>
            <a:r>
              <a:rPr kumimoji="0" lang="cs-CZ" sz="1600" i="0" u="none" strike="noStrike" cap="none" normalizeH="0" baseline="0" dirty="0" smtClean="0">
                <a:ln>
                  <a:noFill/>
                </a:ln>
                <a:solidFill>
                  <a:schemeClr val="bg1"/>
                </a:solidFill>
                <a:effectLst/>
                <a:latin typeface="Arial" pitchFamily="34" charset="0"/>
                <a:cs typeface="Arial" pitchFamily="34" charset="0"/>
              </a:rPr>
              <a:t>Celkem:	53</a:t>
            </a:r>
            <a:r>
              <a:rPr kumimoji="0" lang="cs-CZ" sz="1600" i="0" u="none" strike="noStrike" cap="none" normalizeH="0" dirty="0" smtClean="0">
                <a:ln>
                  <a:noFill/>
                </a:ln>
                <a:solidFill>
                  <a:schemeClr val="bg1"/>
                </a:solidFill>
                <a:effectLst/>
                <a:latin typeface="Arial" pitchFamily="34" charset="0"/>
                <a:cs typeface="Arial" pitchFamily="34" charset="0"/>
              </a:rPr>
              <a:t> mil. Kč</a:t>
            </a:r>
            <a:endParaRPr kumimoji="0" lang="cs-CZ" sz="1600" i="0" u="none" strike="noStrike" cap="none" normalizeH="0" baseline="0" dirty="0" smtClean="0">
              <a:ln>
                <a:noFill/>
              </a:ln>
              <a:solidFill>
                <a:schemeClr val="bg1"/>
              </a:solidFill>
              <a:effectLst/>
              <a:latin typeface="Arial" pitchFamily="34" charset="0"/>
              <a:cs typeface="Arial" pitchFamily="34" charset="0"/>
            </a:endParaRPr>
          </a:p>
          <a:p>
            <a:pPr marL="0" marR="0" indent="0" defTabSz="990600" rtl="0" eaLnBrk="1" fontAlgn="base" latinLnBrk="0" hangingPunct="1">
              <a:lnSpc>
                <a:spcPct val="100000"/>
              </a:lnSpc>
              <a:spcBef>
                <a:spcPct val="50000"/>
              </a:spcBef>
              <a:spcAft>
                <a:spcPct val="0"/>
              </a:spcAft>
              <a:buClrTx/>
              <a:buSzTx/>
              <a:buFontTx/>
              <a:buNone/>
              <a:tabLst/>
            </a:pPr>
            <a:endParaRPr lang="cs-CZ" sz="1600" dirty="0" smtClean="0">
              <a:solidFill>
                <a:schemeClr val="bg1"/>
              </a:solidFill>
              <a:latin typeface="Arial" pitchFamily="34" charset="0"/>
              <a:cs typeface="Arial" pitchFamily="34" charset="0"/>
            </a:endParaRPr>
          </a:p>
          <a:p>
            <a:pPr>
              <a:spcBef>
                <a:spcPct val="50000"/>
              </a:spcBef>
            </a:pPr>
            <a:r>
              <a:rPr lang="cs-CZ" sz="1600" b="1" dirty="0" smtClean="0">
                <a:solidFill>
                  <a:schemeClr val="bg1"/>
                </a:solidFill>
                <a:latin typeface="Arial" pitchFamily="34" charset="0"/>
                <a:cs typeface="Arial" pitchFamily="34" charset="0"/>
              </a:rPr>
              <a:t>Diskontovaná škoda :</a:t>
            </a:r>
          </a:p>
          <a:p>
            <a:pPr defTabSz="990600">
              <a:spcBef>
                <a:spcPct val="50000"/>
              </a:spcBef>
            </a:pPr>
            <a:r>
              <a:rPr lang="cs-CZ" sz="1600" b="1" dirty="0" smtClean="0">
                <a:solidFill>
                  <a:schemeClr val="bg1"/>
                </a:solidFill>
                <a:latin typeface="Arial" pitchFamily="34" charset="0"/>
                <a:cs typeface="Arial" pitchFamily="34" charset="0"/>
              </a:rPr>
              <a:t>Pojistitel:	6,7 mil. Kč</a:t>
            </a:r>
          </a:p>
          <a:p>
            <a:pPr defTabSz="990600">
              <a:spcBef>
                <a:spcPct val="50000"/>
              </a:spcBef>
            </a:pPr>
            <a:r>
              <a:rPr lang="cs-CZ" sz="1600" dirty="0" smtClean="0">
                <a:solidFill>
                  <a:schemeClr val="bg1"/>
                </a:solidFill>
                <a:latin typeface="Arial" pitchFamily="34" charset="0"/>
                <a:cs typeface="Arial" pitchFamily="34" charset="0"/>
              </a:rPr>
              <a:t>Zajistitel:	10,3 mil. Kč</a:t>
            </a:r>
          </a:p>
          <a:p>
            <a:pPr defTabSz="990600">
              <a:spcBef>
                <a:spcPct val="50000"/>
              </a:spcBef>
            </a:pPr>
            <a:r>
              <a:rPr lang="cs-CZ" sz="1600" i="1" dirty="0" smtClean="0">
                <a:solidFill>
                  <a:schemeClr val="bg1"/>
                </a:solidFill>
                <a:latin typeface="Arial" pitchFamily="34" charset="0"/>
                <a:cs typeface="Arial" pitchFamily="34" charset="0"/>
              </a:rPr>
              <a:t>Celkem:	17 mil. </a:t>
            </a:r>
            <a:r>
              <a:rPr lang="cs-CZ" sz="1600" dirty="0" smtClean="0">
                <a:solidFill>
                  <a:schemeClr val="bg1"/>
                </a:solidFill>
                <a:latin typeface="Arial" pitchFamily="34" charset="0"/>
                <a:cs typeface="Arial" pitchFamily="34" charset="0"/>
              </a:rPr>
              <a:t>Kč</a:t>
            </a:r>
            <a:endParaRPr lang="cs-CZ" sz="1600" i="1" dirty="0" smtClean="0">
              <a:solidFill>
                <a:schemeClr val="bg1"/>
              </a:solidFill>
              <a:latin typeface="Arial" pitchFamily="34" charset="0"/>
              <a:cs typeface="Arial" pitchFamily="34" charset="0"/>
            </a:endParaRPr>
          </a:p>
          <a:p>
            <a:pPr defTabSz="990600">
              <a:spcBef>
                <a:spcPct val="50000"/>
              </a:spcBef>
            </a:pPr>
            <a:endParaRPr lang="cs-CZ" sz="1600" b="1" dirty="0" smtClean="0">
              <a:solidFill>
                <a:schemeClr val="bg1"/>
              </a:solidFill>
              <a:latin typeface="Arial" pitchFamily="34" charset="0"/>
              <a:cs typeface="Arial"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1584000" y="1800000"/>
            <a:ext cx="6315808" cy="4381500"/>
          </a:xfrm>
          <a:prstGeom prst="rect">
            <a:avLst/>
          </a:prstGeom>
          <a:noFill/>
          <a:ln w="9525">
            <a:noFill/>
            <a:miter lim="800000"/>
            <a:headEnd/>
            <a:tailEnd/>
          </a:ln>
          <a:effectLst/>
        </p:spPr>
      </p:pic>
      <p:sp>
        <p:nvSpPr>
          <p:cNvPr id="9" name="Oval 4"/>
          <p:cNvSpPr/>
          <p:nvPr/>
        </p:nvSpPr>
        <p:spPr bwMode="auto">
          <a:xfrm rot="5400000">
            <a:off x="10212099" y="2766486"/>
            <a:ext cx="360039" cy="2192214"/>
          </a:xfrm>
          <a:prstGeom prst="ellipse">
            <a:avLst/>
          </a:prstGeom>
          <a:noFill/>
          <a:ln w="44450" cap="flat" cmpd="sng" algn="ctr">
            <a:solidFill>
              <a:srgbClr val="FF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42122151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2400" dirty="0" smtClean="0"/>
              <a:t>Příklad</a:t>
            </a:r>
            <a:r>
              <a:rPr lang="en-US" sz="2400" dirty="0" smtClean="0"/>
              <a:t> – index</a:t>
            </a:r>
            <a:r>
              <a:rPr lang="cs-CZ" sz="2400" dirty="0" smtClean="0"/>
              <a:t>ovaný vlastní vrub</a:t>
            </a:r>
            <a:endParaRPr lang="en-US" sz="2400" dirty="0"/>
          </a:p>
        </p:txBody>
      </p:sp>
      <p:sp>
        <p:nvSpPr>
          <p:cNvPr id="7" name="Rounded Rectangle 5"/>
          <p:cNvSpPr/>
          <p:nvPr/>
        </p:nvSpPr>
        <p:spPr bwMode="auto">
          <a:xfrm>
            <a:off x="9360000" y="1800000"/>
            <a:ext cx="2232000" cy="43815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0" tIns="0" rIns="0" bIns="0" numCol="1" rtlCol="0" anchor="t" anchorCtr="0" compatLnSpc="1">
            <a:prstTxWarp prst="textNoShape">
              <a:avLst/>
            </a:prstTxWarp>
          </a:bodyPr>
          <a:lstStyle/>
          <a:p>
            <a:pPr>
              <a:spcBef>
                <a:spcPct val="50000"/>
              </a:spcBef>
            </a:pPr>
            <a:r>
              <a:rPr lang="cs-CZ" sz="1600" b="1" dirty="0" smtClean="0">
                <a:solidFill>
                  <a:schemeClr val="bg1"/>
                </a:solidFill>
                <a:latin typeface="Arial" pitchFamily="34" charset="0"/>
                <a:cs typeface="Arial" pitchFamily="34" charset="0"/>
              </a:rPr>
              <a:t>Nominální škoda</a:t>
            </a:r>
            <a:r>
              <a:rPr kumimoji="0" lang="cs-CZ" sz="1600" b="1" i="0" u="none" strike="noStrike" cap="none" normalizeH="0" baseline="0" dirty="0" smtClean="0">
                <a:ln>
                  <a:noFill/>
                </a:ln>
                <a:solidFill>
                  <a:schemeClr val="bg1"/>
                </a:solidFill>
                <a:effectLst/>
                <a:latin typeface="Arial" pitchFamily="34" charset="0"/>
                <a:cs typeface="Arial" pitchFamily="34" charset="0"/>
              </a:rPr>
              <a:t>:</a:t>
            </a:r>
          </a:p>
          <a:p>
            <a:pPr defTabSz="990600">
              <a:spcBef>
                <a:spcPct val="50000"/>
              </a:spcBef>
            </a:pPr>
            <a:r>
              <a:rPr lang="cs-CZ" sz="1600" dirty="0" smtClean="0">
                <a:solidFill>
                  <a:schemeClr val="bg1"/>
                </a:solidFill>
                <a:latin typeface="Arial" pitchFamily="34" charset="0"/>
                <a:cs typeface="Arial" pitchFamily="34" charset="0"/>
              </a:rPr>
              <a:t>Pojistitel:	30 mil. Kč</a:t>
            </a:r>
          </a:p>
          <a:p>
            <a:pPr defTabSz="990600">
              <a:spcBef>
                <a:spcPct val="50000"/>
              </a:spcBef>
            </a:pPr>
            <a:r>
              <a:rPr kumimoji="0" lang="cs-CZ" sz="1600" i="0" u="none" strike="noStrike" cap="none" normalizeH="0" baseline="0" dirty="0" smtClean="0">
                <a:ln>
                  <a:noFill/>
                </a:ln>
                <a:solidFill>
                  <a:schemeClr val="bg1"/>
                </a:solidFill>
                <a:effectLst/>
                <a:latin typeface="Arial" pitchFamily="34" charset="0"/>
                <a:cs typeface="Arial" pitchFamily="34" charset="0"/>
              </a:rPr>
              <a:t>Zajistitel:	23 </a:t>
            </a:r>
            <a:r>
              <a:rPr lang="cs-CZ" sz="1600" dirty="0" smtClean="0">
                <a:solidFill>
                  <a:schemeClr val="bg1"/>
                </a:solidFill>
                <a:latin typeface="Arial" pitchFamily="34" charset="0"/>
                <a:cs typeface="Arial" pitchFamily="34" charset="0"/>
              </a:rPr>
              <a:t>mil. Kč</a:t>
            </a:r>
          </a:p>
          <a:p>
            <a:pPr defTabSz="990600">
              <a:spcBef>
                <a:spcPct val="50000"/>
              </a:spcBef>
            </a:pPr>
            <a:r>
              <a:rPr kumimoji="0" lang="cs-CZ" sz="1600" i="0" u="none" strike="noStrike" cap="none" normalizeH="0" baseline="0" dirty="0" smtClean="0">
                <a:ln>
                  <a:noFill/>
                </a:ln>
                <a:solidFill>
                  <a:schemeClr val="bg1"/>
                </a:solidFill>
                <a:effectLst/>
                <a:latin typeface="Arial" pitchFamily="34" charset="0"/>
                <a:cs typeface="Arial" pitchFamily="34" charset="0"/>
              </a:rPr>
              <a:t>Celkem:</a:t>
            </a:r>
            <a:r>
              <a:rPr kumimoji="0" lang="cs-CZ" sz="1600" i="0" u="none" strike="noStrike" cap="none" normalizeH="0" dirty="0" smtClean="0">
                <a:ln>
                  <a:noFill/>
                </a:ln>
                <a:solidFill>
                  <a:schemeClr val="bg1"/>
                </a:solidFill>
                <a:effectLst/>
                <a:latin typeface="Arial" pitchFamily="34" charset="0"/>
                <a:cs typeface="Arial" pitchFamily="34" charset="0"/>
              </a:rPr>
              <a:t> 	53 mil. Kč</a:t>
            </a:r>
            <a:endParaRPr kumimoji="0" lang="cs-CZ" sz="1600" i="0" u="none" strike="noStrike" cap="none" normalizeH="0" baseline="0" dirty="0" smtClean="0">
              <a:ln>
                <a:noFill/>
              </a:ln>
              <a:solidFill>
                <a:schemeClr val="bg1"/>
              </a:solidFill>
              <a:effectLst/>
              <a:latin typeface="Arial" pitchFamily="34" charset="0"/>
              <a:cs typeface="Arial" pitchFamily="34" charset="0"/>
            </a:endParaRPr>
          </a:p>
          <a:p>
            <a:pPr marL="0" marR="0" indent="0" defTabSz="990600" rtl="0" eaLnBrk="1" fontAlgn="base" latinLnBrk="0" hangingPunct="1">
              <a:lnSpc>
                <a:spcPct val="100000"/>
              </a:lnSpc>
              <a:spcBef>
                <a:spcPct val="50000"/>
              </a:spcBef>
              <a:spcAft>
                <a:spcPct val="0"/>
              </a:spcAft>
              <a:buClrTx/>
              <a:buSzTx/>
              <a:buFontTx/>
              <a:buNone/>
              <a:tabLst/>
            </a:pPr>
            <a:endParaRPr lang="cs-CZ" sz="1600" dirty="0" smtClean="0">
              <a:solidFill>
                <a:schemeClr val="bg1"/>
              </a:solidFill>
              <a:latin typeface="Arial" pitchFamily="34" charset="0"/>
              <a:cs typeface="Arial" pitchFamily="34" charset="0"/>
            </a:endParaRPr>
          </a:p>
          <a:p>
            <a:pPr>
              <a:spcBef>
                <a:spcPct val="50000"/>
              </a:spcBef>
            </a:pPr>
            <a:r>
              <a:rPr lang="cs-CZ" sz="1600" b="1" dirty="0" smtClean="0">
                <a:solidFill>
                  <a:schemeClr val="bg1"/>
                </a:solidFill>
                <a:latin typeface="Arial" pitchFamily="34" charset="0"/>
                <a:cs typeface="Arial" pitchFamily="34" charset="0"/>
              </a:rPr>
              <a:t>Diskontovaná škoda:</a:t>
            </a:r>
          </a:p>
          <a:p>
            <a:pPr defTabSz="990600">
              <a:spcBef>
                <a:spcPct val="50000"/>
              </a:spcBef>
            </a:pPr>
            <a:r>
              <a:rPr lang="cs-CZ" sz="1600" b="1" dirty="0" smtClean="0">
                <a:solidFill>
                  <a:schemeClr val="bg1"/>
                </a:solidFill>
                <a:latin typeface="Arial" pitchFamily="34" charset="0"/>
                <a:cs typeface="Arial" pitchFamily="34" charset="0"/>
              </a:rPr>
              <a:t>Pojistitel:	12,3 mil. Kč</a:t>
            </a:r>
          </a:p>
          <a:p>
            <a:pPr defTabSz="990600">
              <a:spcBef>
                <a:spcPct val="50000"/>
              </a:spcBef>
            </a:pPr>
            <a:r>
              <a:rPr lang="cs-CZ" sz="1600" dirty="0" smtClean="0">
                <a:solidFill>
                  <a:schemeClr val="bg1"/>
                </a:solidFill>
                <a:latin typeface="Arial" pitchFamily="34" charset="0"/>
                <a:cs typeface="Arial" pitchFamily="34" charset="0"/>
              </a:rPr>
              <a:t>Zajistitel:	4,7 mil. Kč </a:t>
            </a:r>
          </a:p>
          <a:p>
            <a:pPr defTabSz="990600">
              <a:spcBef>
                <a:spcPct val="50000"/>
              </a:spcBef>
            </a:pPr>
            <a:r>
              <a:rPr lang="cs-CZ" sz="1600" i="1" dirty="0" smtClean="0">
                <a:solidFill>
                  <a:schemeClr val="bg1"/>
                </a:solidFill>
                <a:latin typeface="Arial" pitchFamily="34" charset="0"/>
                <a:cs typeface="Arial" pitchFamily="34" charset="0"/>
              </a:rPr>
              <a:t>Celkem:	17 </a:t>
            </a:r>
            <a:r>
              <a:rPr lang="cs-CZ" sz="1600" dirty="0" smtClean="0">
                <a:solidFill>
                  <a:schemeClr val="bg1"/>
                </a:solidFill>
                <a:latin typeface="Arial" pitchFamily="34" charset="0"/>
                <a:cs typeface="Arial" pitchFamily="34" charset="0"/>
              </a:rPr>
              <a:t>mil. Kč</a:t>
            </a:r>
            <a:endParaRPr lang="cs-CZ" sz="1600" i="1" dirty="0" smtClean="0">
              <a:solidFill>
                <a:schemeClr val="bg1"/>
              </a:solidFill>
              <a:latin typeface="Arial" pitchFamily="34" charset="0"/>
              <a:cs typeface="Arial" pitchFamily="34" charset="0"/>
            </a:endParaRPr>
          </a:p>
          <a:p>
            <a:pPr defTabSz="990600">
              <a:spcBef>
                <a:spcPct val="50000"/>
              </a:spcBef>
            </a:pPr>
            <a:endParaRPr lang="cs-CZ" sz="1600" b="1" dirty="0" smtClean="0">
              <a:solidFill>
                <a:schemeClr val="bg1"/>
              </a:solidFill>
              <a:latin typeface="Arial" pitchFamily="34" charset="0"/>
              <a:cs typeface="Arial"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1584000" y="1800000"/>
            <a:ext cx="6323135" cy="4373562"/>
          </a:xfrm>
          <a:prstGeom prst="rect">
            <a:avLst/>
          </a:prstGeom>
          <a:noFill/>
          <a:ln w="9525">
            <a:noFill/>
            <a:miter lim="800000"/>
            <a:headEnd/>
            <a:tailEnd/>
          </a:ln>
          <a:effectLst/>
        </p:spPr>
      </p:pic>
    </p:spTree>
    <p:extLst>
      <p:ext uri="{BB962C8B-B14F-4D97-AF65-F5344CB8AC3E}">
        <p14:creationId xmlns:p14="http://schemas.microsoft.com/office/powerpoint/2010/main" val="102554809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
          <p:cNvSpPr>
            <a:spLocks noGrp="1" noChangeArrowheads="1"/>
          </p:cNvSpPr>
          <p:nvPr>
            <p:ph type="title"/>
          </p:nvPr>
        </p:nvSpPr>
        <p:spPr/>
        <p:txBody>
          <a:bodyPr/>
          <a:lstStyle/>
          <a:p>
            <a:pPr eaLnBrk="1" hangingPunct="1"/>
            <a:r>
              <a:rPr lang="cs-CZ" altLang="cs-CZ" dirty="0" smtClean="0"/>
              <a:t>Rezerva na pojistná plnění - IBNR</a:t>
            </a:r>
            <a:endParaRPr lang="en-US" altLang="cs-CZ" dirty="0" smtClean="0"/>
          </a:p>
        </p:txBody>
      </p:sp>
      <p:sp>
        <p:nvSpPr>
          <p:cNvPr id="2" name="Zástupný symbol pro obsah 1"/>
          <p:cNvSpPr>
            <a:spLocks noGrp="1"/>
          </p:cNvSpPr>
          <p:nvPr>
            <p:ph sz="quarter" idx="10"/>
          </p:nvPr>
        </p:nvSpPr>
        <p:spPr/>
        <p:txBody>
          <a:bodyPr/>
          <a:lstStyle/>
          <a:p>
            <a:endParaRPr lang="cs-CZ"/>
          </a:p>
        </p:txBody>
      </p:sp>
    </p:spTree>
    <p:extLst>
      <p:ext uri="{BB962C8B-B14F-4D97-AF65-F5344CB8AC3E}">
        <p14:creationId xmlns:p14="http://schemas.microsoft.com/office/powerpoint/2010/main" val="3045031185"/>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normAutofit/>
          </a:bodyPr>
          <a:lstStyle/>
          <a:p>
            <a:pPr eaLnBrk="1" hangingPunct="1"/>
            <a:r>
              <a:rPr lang="cs-CZ" altLang="cs-CZ" sz="3200" dirty="0" smtClean="0"/>
              <a:t>IBNR</a:t>
            </a:r>
            <a:endParaRPr lang="en-US" altLang="cs-CZ" sz="3200" dirty="0" smtClean="0"/>
          </a:p>
        </p:txBody>
      </p:sp>
      <p:sp>
        <p:nvSpPr>
          <p:cNvPr id="24" name="Zástupný symbol pro zápatí 4"/>
          <p:cNvSpPr>
            <a:spLocks noGrp="1"/>
          </p:cNvSpPr>
          <p:nvPr>
            <p:ph type="ftr" sz="quarter" idx="10"/>
          </p:nvPr>
        </p:nvSpPr>
        <p:spPr>
          <a:noFill/>
        </p:spPr>
        <p:txBody>
          <a:bodyPr/>
          <a:lstStyle/>
          <a:p>
            <a:r>
              <a:rPr lang="cs-CZ" altLang="cs-CZ" dirty="0" smtClean="0"/>
              <a:t>Seminář z aktuárských věd</a:t>
            </a:r>
          </a:p>
        </p:txBody>
      </p:sp>
      <p:sp>
        <p:nvSpPr>
          <p:cNvPr id="11269" name="Rectangle 5"/>
          <p:cNvSpPr>
            <a:spLocks noGrp="1" noChangeArrowheads="1"/>
          </p:cNvSpPr>
          <p:nvPr>
            <p:ph sz="quarter" idx="12"/>
          </p:nvPr>
        </p:nvSpPr>
        <p:spPr/>
        <p:txBody>
          <a:bodyPr/>
          <a:lstStyle/>
          <a:p>
            <a:r>
              <a:rPr lang="cs-CZ" sz="2800" dirty="0" smtClean="0"/>
              <a:t>IBNR = </a:t>
            </a:r>
            <a:r>
              <a:rPr lang="cs-CZ" sz="2800" dirty="0" err="1" smtClean="0">
                <a:latin typeface="+mj-lt"/>
              </a:rPr>
              <a:t>incurred</a:t>
            </a:r>
            <a:r>
              <a:rPr lang="cs-CZ" sz="2800" dirty="0" smtClean="0">
                <a:latin typeface="+mj-lt"/>
              </a:rPr>
              <a:t> </a:t>
            </a:r>
            <a:r>
              <a:rPr lang="cs-CZ" sz="2800" dirty="0" err="1" smtClean="0">
                <a:latin typeface="+mj-lt"/>
              </a:rPr>
              <a:t>but</a:t>
            </a:r>
            <a:r>
              <a:rPr lang="cs-CZ" sz="2800" dirty="0" smtClean="0">
                <a:latin typeface="+mj-lt"/>
              </a:rPr>
              <a:t> not </a:t>
            </a:r>
            <a:r>
              <a:rPr lang="cs-CZ" sz="2800" dirty="0" err="1" smtClean="0">
                <a:latin typeface="+mj-lt"/>
              </a:rPr>
              <a:t>reported</a:t>
            </a:r>
            <a:r>
              <a:rPr lang="cs-CZ" sz="2800" dirty="0" smtClean="0">
                <a:latin typeface="+mj-lt"/>
              </a:rPr>
              <a:t> + </a:t>
            </a:r>
          </a:p>
          <a:p>
            <a:pPr>
              <a:buFontTx/>
              <a:buNone/>
            </a:pPr>
            <a:r>
              <a:rPr lang="cs-CZ" dirty="0" smtClean="0">
                <a:latin typeface="+mj-lt"/>
              </a:rPr>
              <a:t>	</a:t>
            </a:r>
            <a:r>
              <a:rPr lang="cs-CZ" sz="2800" b="1" dirty="0" err="1" smtClean="0">
                <a:latin typeface="+mj-lt"/>
              </a:rPr>
              <a:t>incurred</a:t>
            </a:r>
            <a:r>
              <a:rPr lang="cs-CZ" sz="2800" b="1" dirty="0" smtClean="0">
                <a:latin typeface="+mj-lt"/>
              </a:rPr>
              <a:t> </a:t>
            </a:r>
            <a:r>
              <a:rPr lang="cs-CZ" sz="2800" b="1" dirty="0" err="1" smtClean="0">
                <a:latin typeface="+mj-lt"/>
              </a:rPr>
              <a:t>but</a:t>
            </a:r>
            <a:r>
              <a:rPr lang="cs-CZ" sz="2800" b="1" dirty="0" smtClean="0">
                <a:latin typeface="+mj-lt"/>
              </a:rPr>
              <a:t> not </a:t>
            </a:r>
            <a:r>
              <a:rPr lang="cs-CZ" sz="2800" b="1" dirty="0" err="1" smtClean="0">
                <a:latin typeface="+mj-lt"/>
              </a:rPr>
              <a:t>enough</a:t>
            </a:r>
            <a:r>
              <a:rPr lang="cs-CZ" sz="2800" b="1" dirty="0" smtClean="0">
                <a:latin typeface="+mj-lt"/>
              </a:rPr>
              <a:t> </a:t>
            </a:r>
            <a:r>
              <a:rPr lang="cs-CZ" sz="2800" b="1" dirty="0" err="1" smtClean="0">
                <a:latin typeface="+mj-lt"/>
              </a:rPr>
              <a:t>reserved</a:t>
            </a:r>
            <a:r>
              <a:rPr lang="cs-CZ" sz="2800" b="1" dirty="0" smtClean="0">
                <a:latin typeface="+mj-lt"/>
              </a:rPr>
              <a:t> </a:t>
            </a:r>
            <a:r>
              <a:rPr lang="cs-CZ" sz="2800" dirty="0" smtClean="0">
                <a:latin typeface="+mj-lt"/>
              </a:rPr>
              <a:t>(IBNER</a:t>
            </a:r>
            <a:r>
              <a:rPr lang="cs-CZ" sz="2800" dirty="0" smtClean="0">
                <a:latin typeface="Arial" charset="0"/>
              </a:rPr>
              <a:t>)</a:t>
            </a:r>
            <a:endParaRPr lang="cs-CZ" dirty="0" smtClean="0">
              <a:latin typeface="Arial" charset="0"/>
            </a:endParaRPr>
          </a:p>
          <a:p>
            <a:endParaRPr lang="cs-CZ" dirty="0" smtClean="0"/>
          </a:p>
          <a:p>
            <a:r>
              <a:rPr lang="cs-CZ" dirty="0" smtClean="0"/>
              <a:t>Účel</a:t>
            </a:r>
          </a:p>
          <a:p>
            <a:pPr lvl="1"/>
            <a:r>
              <a:rPr lang="cs-CZ" sz="2400"/>
              <a:t>Ú</a:t>
            </a:r>
            <a:r>
              <a:rPr lang="cs-CZ" sz="2400" smtClean="0"/>
              <a:t>četní </a:t>
            </a:r>
            <a:r>
              <a:rPr lang="cs-CZ" sz="2400" dirty="0" smtClean="0"/>
              <a:t>– je tento zisk reálný?</a:t>
            </a:r>
          </a:p>
          <a:p>
            <a:pPr lvl="1"/>
            <a:r>
              <a:rPr lang="cs-CZ" sz="2400" dirty="0" err="1"/>
              <a:t>A</a:t>
            </a:r>
            <a:r>
              <a:rPr lang="cs-CZ" sz="2400" smtClean="0"/>
              <a:t>ktuárský </a:t>
            </a:r>
            <a:r>
              <a:rPr lang="cs-CZ" sz="2400" dirty="0" smtClean="0"/>
              <a:t>– máme dost rezerv na krytí nastalých škod?</a:t>
            </a:r>
          </a:p>
          <a:p>
            <a:pPr lvl="1"/>
            <a:r>
              <a:rPr lang="cs-CZ" sz="2400" dirty="0" err="1"/>
              <a:t>C</a:t>
            </a:r>
            <a:r>
              <a:rPr lang="cs-CZ" sz="2400" smtClean="0"/>
              <a:t>enování </a:t>
            </a:r>
            <a:r>
              <a:rPr lang="cs-CZ" sz="2400" dirty="0" smtClean="0"/>
              <a:t>– nastavujeme rozumné ceny?</a:t>
            </a:r>
          </a:p>
          <a:p>
            <a:pPr lvl="1"/>
            <a:r>
              <a:rPr lang="cs-CZ" sz="2400" dirty="0" err="1"/>
              <a:t>A</a:t>
            </a:r>
            <a:r>
              <a:rPr lang="cs-CZ" sz="2400" smtClean="0"/>
              <a:t>sset </a:t>
            </a:r>
            <a:r>
              <a:rPr lang="cs-CZ" sz="2400" dirty="0" smtClean="0"/>
              <a:t>management – jak se chová mé cash </a:t>
            </a:r>
            <a:r>
              <a:rPr lang="cs-CZ" sz="2400" dirty="0" err="1" smtClean="0"/>
              <a:t>flow</a:t>
            </a:r>
            <a:r>
              <a:rPr lang="cs-CZ" sz="2400" dirty="0" smtClean="0"/>
              <a:t>?</a:t>
            </a:r>
          </a:p>
          <a:p>
            <a:pPr lvl="1"/>
            <a:r>
              <a:rPr lang="cs-CZ" sz="2400" dirty="0"/>
              <a:t>R</a:t>
            </a:r>
            <a:r>
              <a:rPr lang="cs-CZ" sz="2400" smtClean="0"/>
              <a:t>isk </a:t>
            </a:r>
            <a:r>
              <a:rPr lang="cs-CZ" sz="2400" dirty="0" smtClean="0"/>
              <a:t>management – jaká je rizikovost (možnost odchylky) mého závazku?</a:t>
            </a:r>
          </a:p>
          <a:p>
            <a:pPr lvl="1"/>
            <a:endParaRPr lang="cs-CZ" sz="2400" dirty="0" smtClean="0"/>
          </a:p>
        </p:txBody>
      </p:sp>
    </p:spTree>
    <p:extLst>
      <p:ext uri="{BB962C8B-B14F-4D97-AF65-F5344CB8AC3E}">
        <p14:creationId xmlns:p14="http://schemas.microsoft.com/office/powerpoint/2010/main" val="404972608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sz="3200" dirty="0" smtClean="0"/>
              <a:t>IBNR</a:t>
            </a:r>
            <a:endParaRPr lang="en-US" sz="3200" dirty="0"/>
          </a:p>
        </p:txBody>
      </p:sp>
      <p:sp>
        <p:nvSpPr>
          <p:cNvPr id="15363" name="Rectangle 3"/>
          <p:cNvSpPr>
            <a:spLocks noGrp="1" noChangeArrowheads="1"/>
          </p:cNvSpPr>
          <p:nvPr>
            <p:ph sz="quarter" idx="12"/>
          </p:nvPr>
        </p:nvSpPr>
        <p:spPr/>
        <p:txBody>
          <a:bodyPr>
            <a:normAutofit fontScale="92500" lnSpcReduction="20000"/>
          </a:bodyPr>
          <a:lstStyle/>
          <a:p>
            <a:pPr eaLnBrk="1" hangingPunct="1">
              <a:lnSpc>
                <a:spcPct val="90000"/>
              </a:lnSpc>
            </a:pPr>
            <a:r>
              <a:rPr lang="cs-CZ" dirty="0" err="1" smtClean="0">
                <a:latin typeface="+mj-lt"/>
              </a:rPr>
              <a:t>Chain</a:t>
            </a:r>
            <a:r>
              <a:rPr lang="cs-CZ" dirty="0" smtClean="0">
                <a:latin typeface="+mj-lt"/>
              </a:rPr>
              <a:t>-</a:t>
            </a:r>
            <a:r>
              <a:rPr lang="cs-CZ" dirty="0" err="1" smtClean="0">
                <a:latin typeface="+mj-lt"/>
              </a:rPr>
              <a:t>ladder</a:t>
            </a:r>
            <a:r>
              <a:rPr lang="cs-CZ" dirty="0" smtClean="0">
                <a:latin typeface="+mj-lt"/>
              </a:rPr>
              <a:t> </a:t>
            </a:r>
          </a:p>
          <a:p>
            <a:pPr eaLnBrk="1" hangingPunct="1">
              <a:lnSpc>
                <a:spcPct val="90000"/>
              </a:lnSpc>
            </a:pPr>
            <a:r>
              <a:rPr lang="cs-CZ" dirty="0" smtClean="0">
                <a:latin typeface="+mj-lt"/>
              </a:rPr>
              <a:t>Jednoduché alternativy</a:t>
            </a:r>
          </a:p>
          <a:p>
            <a:pPr lvl="1" eaLnBrk="1" hangingPunct="1">
              <a:lnSpc>
                <a:spcPct val="90000"/>
              </a:lnSpc>
            </a:pPr>
            <a:r>
              <a:rPr lang="cs-CZ" dirty="0" smtClean="0">
                <a:latin typeface="+mj-lt"/>
              </a:rPr>
              <a:t>Průměrná škoda a zpoždění, </a:t>
            </a:r>
          </a:p>
          <a:p>
            <a:pPr lvl="1" eaLnBrk="1" hangingPunct="1">
              <a:lnSpc>
                <a:spcPct val="90000"/>
              </a:lnSpc>
            </a:pPr>
            <a:r>
              <a:rPr lang="cs-CZ" dirty="0" smtClean="0">
                <a:latin typeface="+mj-lt"/>
              </a:rPr>
              <a:t>Očekávaný škodní poměr</a:t>
            </a:r>
          </a:p>
          <a:p>
            <a:pPr lvl="1" eaLnBrk="1" hangingPunct="1">
              <a:lnSpc>
                <a:spcPct val="90000"/>
              </a:lnSpc>
            </a:pPr>
            <a:r>
              <a:rPr lang="cs-CZ" smtClean="0">
                <a:latin typeface="+mj-lt"/>
              </a:rPr>
              <a:t>Bornhuetter-Ferguson</a:t>
            </a:r>
            <a:endParaRPr lang="cs-CZ" dirty="0" smtClean="0">
              <a:latin typeface="+mj-lt"/>
            </a:endParaRPr>
          </a:p>
          <a:p>
            <a:pPr eaLnBrk="1" hangingPunct="1">
              <a:lnSpc>
                <a:spcPct val="90000"/>
              </a:lnSpc>
            </a:pPr>
            <a:r>
              <a:rPr lang="cs-CZ" dirty="0" smtClean="0">
                <a:latin typeface="+mj-lt"/>
              </a:rPr>
              <a:t>Pokročilejší přístupy</a:t>
            </a:r>
          </a:p>
          <a:p>
            <a:pPr lvl="1" eaLnBrk="1" hangingPunct="1">
              <a:lnSpc>
                <a:spcPct val="90000"/>
              </a:lnSpc>
            </a:pPr>
            <a:r>
              <a:rPr lang="cs-CZ" dirty="0" err="1" smtClean="0">
                <a:latin typeface="+mj-lt"/>
              </a:rPr>
              <a:t>Bootstrapping</a:t>
            </a:r>
            <a:endParaRPr lang="cs-CZ" dirty="0" smtClean="0">
              <a:latin typeface="+mj-lt"/>
            </a:endParaRPr>
          </a:p>
          <a:p>
            <a:pPr lvl="1" eaLnBrk="1" hangingPunct="1">
              <a:lnSpc>
                <a:spcPct val="90000"/>
              </a:lnSpc>
            </a:pPr>
            <a:r>
              <a:rPr lang="cs-CZ" dirty="0" err="1" smtClean="0">
                <a:latin typeface="+mj-lt"/>
              </a:rPr>
              <a:t>Extended</a:t>
            </a:r>
            <a:r>
              <a:rPr lang="cs-CZ" dirty="0" smtClean="0">
                <a:latin typeface="+mj-lt"/>
              </a:rPr>
              <a:t> link ratio</a:t>
            </a:r>
          </a:p>
          <a:p>
            <a:pPr lvl="1" eaLnBrk="1" hangingPunct="1">
              <a:lnSpc>
                <a:spcPct val="90000"/>
              </a:lnSpc>
            </a:pPr>
            <a:r>
              <a:rPr lang="cs-CZ" dirty="0" smtClean="0">
                <a:latin typeface="+mj-lt"/>
              </a:rPr>
              <a:t>PTF</a:t>
            </a:r>
          </a:p>
          <a:p>
            <a:pPr lvl="1" eaLnBrk="1" hangingPunct="1">
              <a:lnSpc>
                <a:spcPct val="90000"/>
              </a:lnSpc>
            </a:pPr>
            <a:r>
              <a:rPr lang="cs-CZ" b="1" dirty="0" smtClean="0">
                <a:latin typeface="+mj-lt"/>
              </a:rPr>
              <a:t>Modelování individuálních škod</a:t>
            </a:r>
            <a:r>
              <a:rPr lang="cs-CZ" dirty="0" smtClean="0">
                <a:latin typeface="+mj-lt"/>
              </a:rPr>
              <a:t>, případně modelování vývoje individuálních škod</a:t>
            </a:r>
          </a:p>
          <a:p>
            <a:pPr eaLnBrk="1" hangingPunct="1">
              <a:lnSpc>
                <a:spcPct val="90000"/>
              </a:lnSpc>
            </a:pPr>
            <a:endParaRPr lang="cs-CZ" b="1" dirty="0" smtClean="0">
              <a:solidFill>
                <a:srgbClr val="A50021"/>
              </a:solidFill>
              <a:latin typeface="+mj-lt"/>
            </a:endParaRPr>
          </a:p>
        </p:txBody>
      </p:sp>
    </p:spTree>
    <p:extLst>
      <p:ext uri="{BB962C8B-B14F-4D97-AF65-F5344CB8AC3E}">
        <p14:creationId xmlns:p14="http://schemas.microsoft.com/office/powerpoint/2010/main" val="270331992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normAutofit/>
          </a:bodyPr>
          <a:lstStyle/>
          <a:p>
            <a:pPr eaLnBrk="1" hangingPunct="1"/>
            <a:r>
              <a:rPr lang="cs-CZ" altLang="cs-CZ" sz="3200" dirty="0" smtClean="0"/>
              <a:t>IBNR</a:t>
            </a:r>
            <a:endParaRPr lang="en-US" altLang="cs-CZ" sz="3200" dirty="0" smtClean="0"/>
          </a:p>
        </p:txBody>
      </p:sp>
      <p:sp>
        <p:nvSpPr>
          <p:cNvPr id="24" name="Zástupný symbol pro zápatí 4"/>
          <p:cNvSpPr>
            <a:spLocks noGrp="1"/>
          </p:cNvSpPr>
          <p:nvPr>
            <p:ph type="ftr" sz="quarter" idx="10"/>
          </p:nvPr>
        </p:nvSpPr>
        <p:spPr>
          <a:noFill/>
        </p:spPr>
        <p:txBody>
          <a:bodyPr/>
          <a:lstStyle/>
          <a:p>
            <a:r>
              <a:rPr lang="cs-CZ" altLang="cs-CZ" dirty="0" smtClean="0"/>
              <a:t>Seminář z aktuárských věd</a:t>
            </a:r>
          </a:p>
        </p:txBody>
      </p:sp>
      <p:sp>
        <p:nvSpPr>
          <p:cNvPr id="11269" name="Rectangle 5"/>
          <p:cNvSpPr>
            <a:spLocks noGrp="1" noChangeArrowheads="1"/>
          </p:cNvSpPr>
          <p:nvPr>
            <p:ph sz="quarter" idx="12"/>
          </p:nvPr>
        </p:nvSpPr>
        <p:spPr/>
        <p:txBody>
          <a:bodyPr/>
          <a:lstStyle/>
          <a:p>
            <a:pPr>
              <a:spcBef>
                <a:spcPts val="1200"/>
              </a:spcBef>
            </a:pPr>
            <a:r>
              <a:rPr lang="cs-CZ" sz="2400" dirty="0" smtClean="0"/>
              <a:t>Nejrozšířenější metoda – varianta </a:t>
            </a:r>
            <a:r>
              <a:rPr lang="cs-CZ" sz="2400" dirty="0" err="1" smtClean="0"/>
              <a:t>chain</a:t>
            </a:r>
            <a:r>
              <a:rPr lang="cs-CZ" sz="2400" dirty="0" smtClean="0"/>
              <a:t>-</a:t>
            </a:r>
            <a:r>
              <a:rPr lang="cs-CZ" sz="2400" dirty="0" err="1" smtClean="0"/>
              <a:t>ladder</a:t>
            </a:r>
            <a:r>
              <a:rPr lang="cs-CZ" sz="2400" dirty="0" smtClean="0"/>
              <a:t> a Mackova modelu</a:t>
            </a:r>
          </a:p>
          <a:p>
            <a:pPr>
              <a:spcBef>
                <a:spcPts val="1200"/>
              </a:spcBef>
            </a:pPr>
            <a:endParaRPr lang="cs-CZ" sz="2400" b="1" smtClean="0">
              <a:latin typeface="+mj-lt"/>
            </a:endParaRPr>
          </a:p>
          <a:p>
            <a:pPr>
              <a:spcBef>
                <a:spcPts val="1200"/>
              </a:spcBef>
            </a:pPr>
            <a:r>
              <a:rPr lang="cs-CZ" sz="2400" b="1" smtClean="0">
                <a:latin typeface="+mj-lt"/>
              </a:rPr>
              <a:t>Předpoklady</a:t>
            </a:r>
            <a:endParaRPr lang="cs-CZ" sz="2400" b="1" dirty="0" smtClean="0">
              <a:latin typeface="+mj-lt"/>
            </a:endParaRPr>
          </a:p>
          <a:p>
            <a:pPr lvl="1">
              <a:spcBef>
                <a:spcPts val="600"/>
              </a:spcBef>
            </a:pPr>
            <a:r>
              <a:rPr lang="cs-CZ" sz="2400" dirty="0" smtClean="0">
                <a:latin typeface="+mj-lt"/>
              </a:rPr>
              <a:t>Střední hodnota v následujícím období závisí proporčně pouze na poslední zkušenosti:</a:t>
            </a:r>
          </a:p>
          <a:p>
            <a:pPr lvl="2">
              <a:spcBef>
                <a:spcPts val="600"/>
              </a:spcBef>
              <a:buNone/>
            </a:pPr>
            <a:r>
              <a:rPr lang="cs-CZ" sz="2000" dirty="0" smtClean="0">
                <a:latin typeface="+mj-lt"/>
              </a:rPr>
              <a:t>	E(</a:t>
            </a:r>
            <a:r>
              <a:rPr lang="cs-CZ" sz="2000" dirty="0" err="1" smtClean="0">
                <a:latin typeface="+mj-lt"/>
              </a:rPr>
              <a:t>P</a:t>
            </a:r>
            <a:r>
              <a:rPr lang="cs-CZ" sz="2000" baseline="-25000" dirty="0" err="1" smtClean="0">
                <a:latin typeface="+mj-lt"/>
              </a:rPr>
              <a:t>i</a:t>
            </a:r>
            <a:r>
              <a:rPr lang="cs-CZ" sz="2000" baseline="-25000" dirty="0" smtClean="0">
                <a:latin typeface="+mj-lt"/>
              </a:rPr>
              <a:t>,j+1</a:t>
            </a:r>
            <a:r>
              <a:rPr lang="cs-CZ" sz="2000" dirty="0" smtClean="0">
                <a:latin typeface="+mj-lt"/>
              </a:rPr>
              <a:t>|</a:t>
            </a:r>
            <a:r>
              <a:rPr lang="cs-CZ" sz="2000" dirty="0" err="1" smtClean="0">
                <a:latin typeface="+mj-lt"/>
              </a:rPr>
              <a:t>P</a:t>
            </a:r>
            <a:r>
              <a:rPr lang="cs-CZ" sz="2000" baseline="-25000" dirty="0" err="1" smtClean="0">
                <a:latin typeface="+mj-lt"/>
              </a:rPr>
              <a:t>i</a:t>
            </a:r>
            <a:r>
              <a:rPr lang="cs-CZ" sz="2000" baseline="-25000" dirty="0" smtClean="0">
                <a:latin typeface="+mj-lt"/>
              </a:rPr>
              <a:t>,1…</a:t>
            </a:r>
            <a:r>
              <a:rPr lang="cs-CZ" sz="2000" dirty="0" err="1" smtClean="0">
                <a:latin typeface="+mj-lt"/>
              </a:rPr>
              <a:t>P</a:t>
            </a:r>
            <a:r>
              <a:rPr lang="cs-CZ" sz="2000" baseline="-25000" dirty="0" err="1" smtClean="0">
                <a:latin typeface="+mj-lt"/>
              </a:rPr>
              <a:t>i</a:t>
            </a:r>
            <a:r>
              <a:rPr lang="cs-CZ" sz="2000" baseline="-25000" dirty="0" smtClean="0">
                <a:latin typeface="+mj-lt"/>
              </a:rPr>
              <a:t>,j</a:t>
            </a:r>
            <a:r>
              <a:rPr lang="cs-CZ" sz="2000" dirty="0" smtClean="0">
                <a:latin typeface="+mj-lt"/>
              </a:rPr>
              <a:t>) =</a:t>
            </a:r>
            <a:r>
              <a:rPr lang="cs-CZ" sz="2000" dirty="0" err="1" smtClean="0">
                <a:latin typeface="+mj-lt"/>
              </a:rPr>
              <a:t>c</a:t>
            </a:r>
            <a:r>
              <a:rPr lang="cs-CZ" sz="2000" baseline="-25000" dirty="0" err="1" smtClean="0">
                <a:latin typeface="+mj-lt"/>
              </a:rPr>
              <a:t>j</a:t>
            </a:r>
            <a:r>
              <a:rPr lang="cs-CZ" sz="2000" dirty="0" smtClean="0">
                <a:latin typeface="+mj-lt"/>
              </a:rPr>
              <a:t> * </a:t>
            </a:r>
            <a:r>
              <a:rPr lang="cs-CZ" sz="2000" dirty="0" err="1" smtClean="0">
                <a:latin typeface="+mj-lt"/>
              </a:rPr>
              <a:t>P</a:t>
            </a:r>
            <a:r>
              <a:rPr lang="cs-CZ" sz="2000" baseline="-25000" dirty="0" err="1" smtClean="0">
                <a:latin typeface="+mj-lt"/>
              </a:rPr>
              <a:t>i</a:t>
            </a:r>
            <a:r>
              <a:rPr lang="cs-CZ" sz="2000" baseline="-25000" dirty="0" smtClean="0">
                <a:latin typeface="+mj-lt"/>
              </a:rPr>
              <a:t>,j</a:t>
            </a:r>
          </a:p>
          <a:p>
            <a:pPr lvl="1">
              <a:spcBef>
                <a:spcPts val="600"/>
              </a:spcBef>
            </a:pPr>
            <a:r>
              <a:rPr lang="cs-CZ" sz="2400" dirty="0" smtClean="0">
                <a:latin typeface="+mj-lt"/>
              </a:rPr>
              <a:t>Nezávislost řádků trojúhelníka</a:t>
            </a:r>
          </a:p>
          <a:p>
            <a:pPr lvl="1">
              <a:spcBef>
                <a:spcPts val="600"/>
              </a:spcBef>
            </a:pPr>
            <a:r>
              <a:rPr lang="cs-CZ" sz="2400" dirty="0" smtClean="0">
                <a:latin typeface="+mj-lt"/>
              </a:rPr>
              <a:t>Rozptyl faktoru </a:t>
            </a:r>
            <a:r>
              <a:rPr lang="cs-CZ" sz="2400" dirty="0" err="1" smtClean="0">
                <a:latin typeface="+mj-lt"/>
              </a:rPr>
              <a:t>cj</a:t>
            </a:r>
            <a:r>
              <a:rPr lang="cs-CZ" sz="2400" dirty="0" smtClean="0">
                <a:latin typeface="+mj-lt"/>
              </a:rPr>
              <a:t> závisí na j, nikoliv na i</a:t>
            </a:r>
          </a:p>
          <a:p>
            <a:pPr>
              <a:spcBef>
                <a:spcPts val="600"/>
              </a:spcBef>
              <a:buFontTx/>
              <a:buNone/>
            </a:pPr>
            <a:r>
              <a:rPr lang="cs-CZ" sz="2000" dirty="0" smtClean="0">
                <a:latin typeface="+mj-lt"/>
              </a:rPr>
              <a:t>		Var (</a:t>
            </a:r>
            <a:r>
              <a:rPr lang="cs-CZ" sz="2000" dirty="0" err="1" smtClean="0">
                <a:latin typeface="+mj-lt"/>
              </a:rPr>
              <a:t>P</a:t>
            </a:r>
            <a:r>
              <a:rPr lang="cs-CZ" sz="2000" baseline="-25000" dirty="0" err="1" smtClean="0">
                <a:latin typeface="+mj-lt"/>
              </a:rPr>
              <a:t>i</a:t>
            </a:r>
            <a:r>
              <a:rPr lang="cs-CZ" sz="2000" baseline="-25000" dirty="0" smtClean="0">
                <a:latin typeface="+mj-lt"/>
              </a:rPr>
              <a:t>,j+1</a:t>
            </a:r>
            <a:r>
              <a:rPr lang="cs-CZ" sz="2000" dirty="0" smtClean="0">
                <a:latin typeface="+mj-lt"/>
              </a:rPr>
              <a:t>|</a:t>
            </a:r>
            <a:r>
              <a:rPr lang="cs-CZ" sz="2000" dirty="0" err="1" smtClean="0">
                <a:latin typeface="+mj-lt"/>
              </a:rPr>
              <a:t>P</a:t>
            </a:r>
            <a:r>
              <a:rPr lang="cs-CZ" sz="2000" baseline="-25000" dirty="0" err="1" smtClean="0">
                <a:latin typeface="+mj-lt"/>
              </a:rPr>
              <a:t>i</a:t>
            </a:r>
            <a:r>
              <a:rPr lang="cs-CZ" sz="2000" baseline="-25000" dirty="0" smtClean="0">
                <a:latin typeface="+mj-lt"/>
              </a:rPr>
              <a:t>,1…</a:t>
            </a:r>
            <a:r>
              <a:rPr lang="cs-CZ" sz="2000" dirty="0" err="1" smtClean="0">
                <a:latin typeface="+mj-lt"/>
              </a:rPr>
              <a:t>P</a:t>
            </a:r>
            <a:r>
              <a:rPr lang="cs-CZ" sz="2000" baseline="-25000" dirty="0" err="1" smtClean="0">
                <a:latin typeface="+mj-lt"/>
              </a:rPr>
              <a:t>i</a:t>
            </a:r>
            <a:r>
              <a:rPr lang="cs-CZ" sz="2000" baseline="-25000" dirty="0" smtClean="0">
                <a:latin typeface="+mj-lt"/>
              </a:rPr>
              <a:t>,j</a:t>
            </a:r>
            <a:r>
              <a:rPr lang="cs-CZ" sz="2000" dirty="0" smtClean="0">
                <a:latin typeface="+mj-lt"/>
              </a:rPr>
              <a:t>) =</a:t>
            </a:r>
            <a:r>
              <a:rPr lang="cs-CZ" sz="2000" dirty="0" err="1" smtClean="0">
                <a:latin typeface="+mj-lt"/>
              </a:rPr>
              <a:t>z</a:t>
            </a:r>
            <a:r>
              <a:rPr lang="cs-CZ" sz="2000" baseline="-25000" dirty="0" err="1" smtClean="0">
                <a:latin typeface="+mj-lt"/>
              </a:rPr>
              <a:t>j</a:t>
            </a:r>
            <a:r>
              <a:rPr lang="cs-CZ" sz="2000" dirty="0" smtClean="0">
                <a:latin typeface="+mj-lt"/>
              </a:rPr>
              <a:t> / </a:t>
            </a:r>
            <a:r>
              <a:rPr lang="cs-CZ" sz="2000" dirty="0" err="1" smtClean="0">
                <a:latin typeface="+mj-lt"/>
              </a:rPr>
              <a:t>P</a:t>
            </a:r>
            <a:r>
              <a:rPr lang="cs-CZ" sz="2000" baseline="-25000" dirty="0" err="1" smtClean="0">
                <a:latin typeface="+mj-lt"/>
              </a:rPr>
              <a:t>i</a:t>
            </a:r>
            <a:r>
              <a:rPr lang="cs-CZ" sz="2000" baseline="-25000" dirty="0" smtClean="0">
                <a:latin typeface="+mj-lt"/>
              </a:rPr>
              <a:t>,j</a:t>
            </a:r>
          </a:p>
          <a:p>
            <a:pPr>
              <a:spcBef>
                <a:spcPts val="1200"/>
              </a:spcBef>
            </a:pPr>
            <a:r>
              <a:rPr lang="cs-CZ" sz="2400" dirty="0" smtClean="0"/>
              <a:t>Důsledek =&gt; jakákoliv změna procesu v pojišťovně může zneplatnit předpoklady</a:t>
            </a:r>
            <a:endParaRPr lang="cs-CZ" sz="2800" dirty="0" smtClean="0"/>
          </a:p>
          <a:p>
            <a:pPr>
              <a:buFontTx/>
              <a:buNone/>
            </a:pPr>
            <a:endParaRPr lang="cs-CZ" sz="2400" dirty="0" smtClean="0">
              <a:latin typeface="+mj-lt"/>
            </a:endParaRPr>
          </a:p>
        </p:txBody>
      </p:sp>
    </p:spTree>
    <p:extLst>
      <p:ext uri="{BB962C8B-B14F-4D97-AF65-F5344CB8AC3E}">
        <p14:creationId xmlns:p14="http://schemas.microsoft.com/office/powerpoint/2010/main" val="323448310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normAutofit/>
          </a:bodyPr>
          <a:lstStyle/>
          <a:p>
            <a:pPr eaLnBrk="1" hangingPunct="1"/>
            <a:r>
              <a:rPr lang="cs-CZ" altLang="cs-CZ" sz="3200" dirty="0" smtClean="0"/>
              <a:t>IBNR – zdrojová data</a:t>
            </a:r>
            <a:endParaRPr lang="en-US" altLang="cs-CZ" sz="3200" dirty="0" smtClean="0"/>
          </a:p>
        </p:txBody>
      </p:sp>
      <p:sp>
        <p:nvSpPr>
          <p:cNvPr id="24" name="Zástupný symbol pro zápatí 4"/>
          <p:cNvSpPr>
            <a:spLocks noGrp="1"/>
          </p:cNvSpPr>
          <p:nvPr>
            <p:ph type="ftr" sz="quarter" idx="10"/>
          </p:nvPr>
        </p:nvSpPr>
        <p:spPr>
          <a:noFill/>
        </p:spPr>
        <p:txBody>
          <a:bodyPr/>
          <a:lstStyle/>
          <a:p>
            <a:r>
              <a:rPr lang="cs-CZ" altLang="cs-CZ" dirty="0" smtClean="0"/>
              <a:t>Seminář z aktuárských věd</a:t>
            </a:r>
          </a:p>
        </p:txBody>
      </p:sp>
      <p:sp>
        <p:nvSpPr>
          <p:cNvPr id="11269" name="Rectangle 5"/>
          <p:cNvSpPr>
            <a:spLocks noGrp="1" noChangeArrowheads="1"/>
          </p:cNvSpPr>
          <p:nvPr>
            <p:ph sz="quarter" idx="12"/>
          </p:nvPr>
        </p:nvSpPr>
        <p:spPr/>
        <p:txBody>
          <a:bodyPr/>
          <a:lstStyle/>
          <a:p>
            <a:r>
              <a:rPr lang="cs-CZ" sz="2800" dirty="0" smtClean="0"/>
              <a:t>Podkladová data – podle způsobu zachycení</a:t>
            </a:r>
          </a:p>
          <a:p>
            <a:pPr lvl="1"/>
            <a:r>
              <a:rPr lang="cs-CZ" sz="2400" b="1" dirty="0" smtClean="0">
                <a:latin typeface="+mj-lt"/>
              </a:rPr>
              <a:t>Vyplacené škody </a:t>
            </a:r>
          </a:p>
          <a:p>
            <a:pPr lvl="2"/>
            <a:r>
              <a:rPr lang="cs-CZ" sz="2000" dirty="0" smtClean="0">
                <a:latin typeface="+mj-lt"/>
              </a:rPr>
              <a:t>Obvykle jsou stabilnější</a:t>
            </a:r>
          </a:p>
          <a:p>
            <a:pPr lvl="2"/>
            <a:r>
              <a:rPr lang="cs-CZ" sz="2000" dirty="0" smtClean="0">
                <a:latin typeface="+mj-lt"/>
              </a:rPr>
              <a:t>Umožňují odhadnout peněžní toky</a:t>
            </a:r>
          </a:p>
          <a:p>
            <a:pPr lvl="2"/>
            <a:r>
              <a:rPr lang="cs-CZ" sz="2000" dirty="0" smtClean="0">
                <a:latin typeface="+mj-lt"/>
              </a:rPr>
              <a:t>Nejsou obvykle příliš citlivé na revizi procesů likvidace</a:t>
            </a:r>
          </a:p>
          <a:p>
            <a:pPr lvl="1"/>
            <a:r>
              <a:rPr lang="cs-CZ" sz="2400" b="1" dirty="0" smtClean="0">
                <a:latin typeface="+mj-lt"/>
              </a:rPr>
              <a:t>Nastalé škody (výplata a RBNS) </a:t>
            </a:r>
          </a:p>
          <a:p>
            <a:pPr lvl="2"/>
            <a:r>
              <a:rPr lang="cs-CZ" sz="2000" dirty="0" smtClean="0">
                <a:latin typeface="+mj-lt"/>
              </a:rPr>
              <a:t>Dodatečná informace o vývoji RBNS</a:t>
            </a:r>
          </a:p>
          <a:p>
            <a:pPr lvl="2"/>
            <a:r>
              <a:rPr lang="cs-CZ" sz="2000" dirty="0" smtClean="0">
                <a:latin typeface="+mj-lt"/>
              </a:rPr>
              <a:t>Rychlejší vývoj směrem k celkovému odhadu</a:t>
            </a:r>
          </a:p>
          <a:p>
            <a:pPr lvl="2"/>
            <a:r>
              <a:rPr lang="cs-CZ" sz="2000" dirty="0" smtClean="0">
                <a:latin typeface="+mj-lt"/>
              </a:rPr>
              <a:t>Může záviset na </a:t>
            </a:r>
            <a:r>
              <a:rPr lang="cs-CZ" sz="2000" dirty="0" err="1" smtClean="0">
                <a:latin typeface="+mj-lt"/>
              </a:rPr>
              <a:t>rezervovacích</a:t>
            </a:r>
            <a:r>
              <a:rPr lang="cs-CZ" sz="2000" dirty="0" smtClean="0">
                <a:latin typeface="+mj-lt"/>
              </a:rPr>
              <a:t> metodikách</a:t>
            </a:r>
          </a:p>
          <a:p>
            <a:pPr lvl="1"/>
            <a:r>
              <a:rPr lang="cs-CZ" sz="2400" b="1" dirty="0" smtClean="0">
                <a:latin typeface="+mj-lt"/>
              </a:rPr>
              <a:t>Nahlášené škody</a:t>
            </a:r>
          </a:p>
          <a:p>
            <a:pPr lvl="2"/>
            <a:r>
              <a:rPr lang="cs-CZ" sz="2000" dirty="0" smtClean="0">
                <a:latin typeface="+mj-lt"/>
              </a:rPr>
              <a:t>Po každém roce prochází zachycená výše škody revizí</a:t>
            </a:r>
          </a:p>
          <a:p>
            <a:pPr lvl="2"/>
            <a:r>
              <a:rPr lang="cs-CZ" sz="2000" dirty="0" smtClean="0">
                <a:latin typeface="+mj-lt"/>
              </a:rPr>
              <a:t>Vývojový trojúhelník se s prodlužující zkušeností celý mění</a:t>
            </a:r>
          </a:p>
          <a:p>
            <a:pPr lvl="2"/>
            <a:endParaRPr lang="cs-CZ" sz="2000" dirty="0" smtClean="0">
              <a:latin typeface="+mj-lt"/>
            </a:endParaRPr>
          </a:p>
          <a:p>
            <a:pPr>
              <a:buFontTx/>
              <a:buNone/>
            </a:pPr>
            <a:endParaRPr lang="cs-CZ" sz="2400" dirty="0" smtClean="0">
              <a:latin typeface="+mj-lt"/>
            </a:endParaRPr>
          </a:p>
          <a:p>
            <a:pPr>
              <a:buFontTx/>
              <a:buNone/>
            </a:pPr>
            <a:endParaRPr lang="cs-CZ" sz="2400" dirty="0" smtClean="0">
              <a:latin typeface="+mj-lt"/>
            </a:endParaRPr>
          </a:p>
        </p:txBody>
      </p:sp>
    </p:spTree>
    <p:extLst>
      <p:ext uri="{BB962C8B-B14F-4D97-AF65-F5344CB8AC3E}">
        <p14:creationId xmlns:p14="http://schemas.microsoft.com/office/powerpoint/2010/main" val="257447617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Agenda</a:t>
            </a:r>
            <a:endParaRPr lang="cs-CZ" dirty="0"/>
          </a:p>
        </p:txBody>
      </p:sp>
      <p:sp>
        <p:nvSpPr>
          <p:cNvPr id="5" name="Zástupný symbol pro obsah 4"/>
          <p:cNvSpPr>
            <a:spLocks noGrp="1"/>
          </p:cNvSpPr>
          <p:nvPr>
            <p:ph sz="quarter" idx="12"/>
          </p:nvPr>
        </p:nvSpPr>
        <p:spPr/>
        <p:txBody>
          <a:bodyPr>
            <a:normAutofit/>
          </a:bodyPr>
          <a:lstStyle/>
          <a:p>
            <a:pPr>
              <a:spcBef>
                <a:spcPct val="135000"/>
              </a:spcBef>
            </a:pPr>
            <a:r>
              <a:rPr lang="cs-CZ" altLang="cs-CZ" sz="2800">
                <a:latin typeface="Arial" panose="020B0604020202020204" pitchFamily="34" charset="0"/>
                <a:cs typeface="Arial" panose="020B0604020202020204" pitchFamily="34" charset="0"/>
              </a:rPr>
              <a:t>Pojistný matematik v praxi</a:t>
            </a:r>
          </a:p>
          <a:p>
            <a:pPr>
              <a:spcBef>
                <a:spcPts val="600"/>
              </a:spcBef>
            </a:pPr>
            <a:r>
              <a:rPr lang="cs-CZ" altLang="cs-CZ" sz="2800">
                <a:latin typeface="Arial" panose="020B0604020202020204" pitchFamily="34" charset="0"/>
                <a:cs typeface="Arial" panose="020B0604020202020204" pitchFamily="34" charset="0"/>
              </a:rPr>
              <a:t>Rezerva na pojistná plnění</a:t>
            </a:r>
          </a:p>
          <a:p>
            <a:pPr lvl="1">
              <a:spcBef>
                <a:spcPts val="600"/>
              </a:spcBef>
            </a:pPr>
            <a:r>
              <a:rPr lang="cs-CZ" altLang="cs-CZ" sz="2400">
                <a:latin typeface="Arial" panose="020B0604020202020204" pitchFamily="34" charset="0"/>
                <a:cs typeface="Arial" panose="020B0604020202020204" pitchFamily="34" charset="0"/>
              </a:rPr>
              <a:t>příklady využití pojistné matematiky při tvorbě RBNS</a:t>
            </a:r>
          </a:p>
          <a:p>
            <a:pPr lvl="1">
              <a:spcBef>
                <a:spcPts val="600"/>
              </a:spcBef>
            </a:pPr>
            <a:r>
              <a:rPr lang="cs-CZ" altLang="cs-CZ" sz="2400">
                <a:latin typeface="Arial" panose="020B0604020202020204" pitchFamily="34" charset="0"/>
                <a:cs typeface="Arial" panose="020B0604020202020204" pitchFamily="34" charset="0"/>
              </a:rPr>
              <a:t>výpočet IBNR</a:t>
            </a:r>
          </a:p>
          <a:p>
            <a:pPr lvl="1">
              <a:spcBef>
                <a:spcPts val="600"/>
              </a:spcBef>
            </a:pPr>
            <a:r>
              <a:rPr lang="cs-CZ" altLang="cs-CZ" sz="2400">
                <a:latin typeface="Arial" panose="020B0604020202020204" pitchFamily="34" charset="0"/>
                <a:cs typeface="Arial" panose="020B0604020202020204" pitchFamily="34" charset="0"/>
              </a:rPr>
              <a:t>selhání chain ladder metod</a:t>
            </a:r>
          </a:p>
          <a:p>
            <a:pPr lvl="1">
              <a:spcBef>
                <a:spcPts val="600"/>
              </a:spcBef>
            </a:pPr>
            <a:r>
              <a:rPr lang="cs-CZ" altLang="cs-CZ" sz="2400">
                <a:latin typeface="Arial" panose="020B0604020202020204" pitchFamily="34" charset="0"/>
                <a:cs typeface="Arial" panose="020B0604020202020204" pitchFamily="34" charset="0"/>
              </a:rPr>
              <a:t>zpětná kontrola rezervy na pojistná plnění</a:t>
            </a:r>
          </a:p>
          <a:p>
            <a:pPr>
              <a:spcBef>
                <a:spcPts val="600"/>
              </a:spcBef>
            </a:pPr>
            <a:r>
              <a:rPr lang="cs-CZ" altLang="cs-CZ" sz="2800">
                <a:latin typeface="Arial" panose="020B0604020202020204" pitchFamily="34" charset="0"/>
                <a:cs typeface="Arial" panose="020B0604020202020204" pitchFamily="34" charset="0"/>
              </a:rPr>
              <a:t>Škodní poměry</a:t>
            </a:r>
          </a:p>
          <a:p>
            <a:pPr>
              <a:spcBef>
                <a:spcPts val="600"/>
              </a:spcBef>
            </a:pPr>
            <a:r>
              <a:rPr lang="cs-CZ" altLang="cs-CZ" sz="2800">
                <a:latin typeface="Arial" panose="020B0604020202020204" pitchFamily="34" charset="0"/>
                <a:cs typeface="Arial" panose="020B0604020202020204" pitchFamily="34" charset="0"/>
              </a:rPr>
              <a:t>Test postačitelnosti rezerv </a:t>
            </a:r>
          </a:p>
          <a:p>
            <a:pPr>
              <a:spcBef>
                <a:spcPts val="600"/>
              </a:spcBef>
            </a:pPr>
            <a:r>
              <a:rPr lang="cs-CZ" altLang="cs-CZ" sz="2800">
                <a:latin typeface="Arial" panose="020B0604020202020204" pitchFamily="34" charset="0"/>
                <a:cs typeface="Arial" panose="020B0604020202020204" pitchFamily="34" charset="0"/>
              </a:rPr>
              <a:t>Další technické rezervy</a:t>
            </a:r>
            <a:endParaRPr lang="cs-CZ" altLang="cs-CZ"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5779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sz="3600" dirty="0" smtClean="0"/>
              <a:t>Trojúhelníky nastalých škod</a:t>
            </a:r>
            <a:endParaRPr lang="en-GB" sz="3600" dirty="0"/>
          </a:p>
        </p:txBody>
      </p:sp>
      <p:sp>
        <p:nvSpPr>
          <p:cNvPr id="5" name="Text Placeholder 4"/>
          <p:cNvSpPr>
            <a:spLocks noGrp="1"/>
          </p:cNvSpPr>
          <p:nvPr>
            <p:ph sz="quarter" idx="12"/>
          </p:nvPr>
        </p:nvSpPr>
        <p:spPr/>
        <p:txBody>
          <a:bodyPr>
            <a:normAutofit/>
          </a:bodyPr>
          <a:lstStyle/>
          <a:p>
            <a:r>
              <a:rPr lang="cs-CZ" sz="2400" dirty="0" smtClean="0"/>
              <a:t>Každý rok stejný vývoj, škoda je nahlášena v roce kdy nastane ve výši 200, rok poté je navýšena o 50 a o rok později je vyplacena ve výši 300 </a:t>
            </a:r>
            <a:r>
              <a:rPr lang="en-GB" sz="2400" dirty="0" smtClean="0"/>
              <a:t>:</a:t>
            </a:r>
          </a:p>
          <a:p>
            <a:endParaRPr lang="en-GB" sz="1800" dirty="0"/>
          </a:p>
        </p:txBody>
      </p:sp>
      <p:graphicFrame>
        <p:nvGraphicFramePr>
          <p:cNvPr id="28" name="Table 27"/>
          <p:cNvGraphicFramePr>
            <a:graphicFrameLocks noGrp="1"/>
          </p:cNvGraphicFramePr>
          <p:nvPr>
            <p:extLst>
              <p:ext uri="{D42A27DB-BD31-4B8C-83A1-F6EECF244321}">
                <p14:modId xmlns:p14="http://schemas.microsoft.com/office/powerpoint/2010/main" val="1395409429"/>
              </p:ext>
            </p:extLst>
          </p:nvPr>
        </p:nvGraphicFramePr>
        <p:xfrm>
          <a:off x="908878" y="3068960"/>
          <a:ext cx="9280126" cy="1483360"/>
        </p:xfrm>
        <a:graphic>
          <a:graphicData uri="http://schemas.openxmlformats.org/drawingml/2006/table">
            <a:tbl>
              <a:tblPr firstRow="1" bandRow="1">
                <a:tableStyleId>{00A15C55-8517-42AA-B614-E9B94910E393}</a:tableStyleId>
              </a:tblPr>
              <a:tblGrid>
                <a:gridCol w="3039435"/>
                <a:gridCol w="1344149"/>
                <a:gridCol w="1184492"/>
                <a:gridCol w="2463913"/>
                <a:gridCol w="1248137"/>
              </a:tblGrid>
              <a:tr h="370840">
                <a:tc>
                  <a:txBody>
                    <a:bodyPr/>
                    <a:lstStyle/>
                    <a:p>
                      <a:r>
                        <a:rPr lang="cs-CZ" sz="1800" dirty="0" smtClean="0">
                          <a:latin typeface="Tahoma" panose="020B0604030504040204" pitchFamily="34" charset="0"/>
                          <a:ea typeface="Tahoma" panose="020B0604030504040204" pitchFamily="34" charset="0"/>
                          <a:cs typeface="Tahoma" panose="020B0604030504040204" pitchFamily="34" charset="0"/>
                        </a:rPr>
                        <a:t>Rok/ Zpoždění</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tc>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0</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tc>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1</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tc>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Ultimate</a:t>
                      </a:r>
                      <a:r>
                        <a:rPr lang="en-US" sz="1800" baseline="0" dirty="0" smtClean="0">
                          <a:latin typeface="Tahoma" panose="020B0604030504040204" pitchFamily="34" charset="0"/>
                          <a:ea typeface="Tahoma" panose="020B0604030504040204" pitchFamily="34" charset="0"/>
                          <a:cs typeface="Tahoma" panose="020B0604030504040204" pitchFamily="34" charset="0"/>
                        </a:rPr>
                        <a:t> claim</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tc>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IBNR</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tc>
              </a:tr>
              <a:tr h="370840">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20</a:t>
                      </a:r>
                      <a:r>
                        <a:rPr lang="cs-CZ" sz="1800" dirty="0" smtClean="0">
                          <a:latin typeface="Tahoma" panose="020B0604030504040204" pitchFamily="34" charset="0"/>
                          <a:ea typeface="Tahoma" panose="020B0604030504040204" pitchFamily="34" charset="0"/>
                          <a:cs typeface="Tahoma" panose="020B0604030504040204" pitchFamily="34" charset="0"/>
                        </a:rPr>
                        <a:t>12</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pPr marL="0" algn="l" rtl="0" eaLnBrk="1" fontAlgn="t" latinLnBrk="0" hangingPunct="1">
                        <a:spcBef>
                          <a:spcPts val="0"/>
                        </a:spcBef>
                        <a:spcAft>
                          <a:spcPts val="0"/>
                        </a:spcAft>
                      </a:pPr>
                      <a:r>
                        <a:rPr lang="en-US" sz="1800" b="0" i="0" u="none" strike="noStrike" kern="1200">
                          <a:solidFill>
                            <a:schemeClr val="tx1"/>
                          </a:solidFill>
                          <a:latin typeface="Tahoma" panose="020B0604030504040204" pitchFamily="34" charset="0"/>
                          <a:ea typeface="Tahoma" panose="020B0604030504040204" pitchFamily="34" charset="0"/>
                          <a:cs typeface="Tahoma" panose="020B0604030504040204" pitchFamily="34" charset="0"/>
                        </a:rPr>
                        <a:t>200</a:t>
                      </a:r>
                    </a:p>
                  </a:txBody>
                  <a:tcPr marL="121920" marR="121920" anchor="ctr"/>
                </a:tc>
                <a:tc>
                  <a:txBody>
                    <a:bodyPr/>
                    <a:lstStyle/>
                    <a:p>
                      <a:pPr marL="0" algn="l" rtl="0" eaLnBrk="1" fontAlgn="t" latinLnBrk="0" hangingPunct="1">
                        <a:spcBef>
                          <a:spcPts val="0"/>
                        </a:spcBef>
                        <a:spcAft>
                          <a:spcPts val="0"/>
                        </a:spcAft>
                      </a:pPr>
                      <a:r>
                        <a:rPr lang="en-US" sz="1800" b="0" i="0" u="none" strike="noStrike" kern="1200">
                          <a:solidFill>
                            <a:schemeClr val="tx1"/>
                          </a:solidFill>
                          <a:latin typeface="Tahoma" panose="020B0604030504040204" pitchFamily="34" charset="0"/>
                          <a:ea typeface="Tahoma" panose="020B0604030504040204" pitchFamily="34" charset="0"/>
                          <a:cs typeface="Tahoma" panose="020B0604030504040204" pitchFamily="34" charset="0"/>
                        </a:rPr>
                        <a:t>250</a:t>
                      </a:r>
                    </a:p>
                  </a:txBody>
                  <a:tcPr marL="121920" marR="121920" anchor="ctr"/>
                </a:tc>
                <a:tc>
                  <a:txBody>
                    <a:bodyPr/>
                    <a:lstStyle/>
                    <a:p>
                      <a:pPr marL="0" algn="l" rtl="0" eaLnBrk="1" fontAlgn="t" latinLnBrk="0" hangingPunct="1">
                        <a:spcBef>
                          <a:spcPts val="0"/>
                        </a:spcBef>
                        <a:spcAft>
                          <a:spcPts val="0"/>
                        </a:spcAft>
                      </a:pPr>
                      <a:r>
                        <a:rPr lang="en-US" sz="1800" b="0" i="0" u="none" strike="noStrike" kern="1200" dirty="0">
                          <a:solidFill>
                            <a:srgbClr val="FF0000"/>
                          </a:solidFill>
                          <a:latin typeface="Tahoma" panose="020B0604030504040204" pitchFamily="34" charset="0"/>
                          <a:ea typeface="Tahoma" panose="020B0604030504040204" pitchFamily="34" charset="0"/>
                          <a:cs typeface="Tahoma" panose="020B0604030504040204" pitchFamily="34" charset="0"/>
                        </a:rPr>
                        <a:t>250</a:t>
                      </a:r>
                    </a:p>
                  </a:txBody>
                  <a:tcPr marL="121920" marR="121920" anchor="ctr"/>
                </a:tc>
                <a:tc>
                  <a:txBody>
                    <a:bodyPr/>
                    <a:lstStyle/>
                    <a:p>
                      <a:pPr marL="0" algn="l" rtl="0" eaLnBrk="1" fontAlgn="t" latinLnBrk="0" hangingPunct="1">
                        <a:spcBef>
                          <a:spcPts val="0"/>
                        </a:spcBef>
                        <a:spcAft>
                          <a:spcPts val="0"/>
                        </a:spcAft>
                      </a:pPr>
                      <a:r>
                        <a:rPr lang="en-US" sz="1800" b="0" i="0" u="none" strike="noStrike" kern="1200" dirty="0">
                          <a:solidFill>
                            <a:srgbClr val="FF0000"/>
                          </a:solidFill>
                          <a:latin typeface="Tahoma" panose="020B0604030504040204" pitchFamily="34" charset="0"/>
                          <a:ea typeface="Tahoma" panose="020B0604030504040204" pitchFamily="34" charset="0"/>
                          <a:cs typeface="Tahoma" panose="020B0604030504040204" pitchFamily="34" charset="0"/>
                        </a:rPr>
                        <a:t>0</a:t>
                      </a:r>
                    </a:p>
                  </a:txBody>
                  <a:tcPr marL="121920" marR="121920" anchor="ctr"/>
                </a:tc>
              </a:tr>
              <a:tr h="370840">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201</a:t>
                      </a:r>
                      <a:r>
                        <a:rPr lang="cs-CZ" sz="1800" dirty="0" smtClean="0">
                          <a:latin typeface="Tahoma" panose="020B0604030504040204" pitchFamily="34" charset="0"/>
                          <a:ea typeface="Tahoma" panose="020B0604030504040204" pitchFamily="34" charset="0"/>
                          <a:cs typeface="Tahoma" panose="020B0604030504040204" pitchFamily="34" charset="0"/>
                        </a:rPr>
                        <a:t>3</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pPr marL="0" algn="l" rtl="0" eaLnBrk="1" fontAlgn="t" latinLnBrk="0" hangingPunct="1">
                        <a:spcBef>
                          <a:spcPts val="0"/>
                        </a:spcBef>
                        <a:spcAft>
                          <a:spcPts val="0"/>
                        </a:spcAft>
                      </a:pPr>
                      <a:r>
                        <a:rPr lang="en-US" sz="1800" b="0" i="0" u="none" strike="noStrike" kern="1200" dirty="0">
                          <a:solidFill>
                            <a:schemeClr val="tx1"/>
                          </a:solidFill>
                          <a:latin typeface="Tahoma" panose="020B0604030504040204" pitchFamily="34" charset="0"/>
                          <a:ea typeface="Tahoma" panose="020B0604030504040204" pitchFamily="34" charset="0"/>
                          <a:cs typeface="Tahoma" panose="020B0604030504040204" pitchFamily="34" charset="0"/>
                        </a:rPr>
                        <a:t>200</a:t>
                      </a:r>
                    </a:p>
                  </a:txBody>
                  <a:tcPr marL="121920" marR="121920" anchor="ctr"/>
                </a:tc>
                <a:tc>
                  <a:txBody>
                    <a:bodyPr/>
                    <a:lstStyle/>
                    <a:p>
                      <a:pPr marL="0" algn="l" rtl="0" eaLnBrk="1" fontAlgn="t" latinLnBrk="0" hangingPunct="1">
                        <a:spcBef>
                          <a:spcPts val="0"/>
                        </a:spcBef>
                        <a:spcAft>
                          <a:spcPts val="0"/>
                        </a:spcAft>
                      </a:pPr>
                      <a:r>
                        <a:rPr lang="en-US" sz="1800" b="0" i="0" u="none" strike="noStrike" kern="1200" dirty="0">
                          <a:solidFill>
                            <a:srgbClr val="FF0000"/>
                          </a:solidFill>
                          <a:latin typeface="Tahoma" panose="020B0604030504040204" pitchFamily="34" charset="0"/>
                          <a:ea typeface="Tahoma" panose="020B0604030504040204" pitchFamily="34" charset="0"/>
                          <a:cs typeface="Tahoma" panose="020B0604030504040204" pitchFamily="34" charset="0"/>
                        </a:rPr>
                        <a:t>250</a:t>
                      </a:r>
                    </a:p>
                  </a:txBody>
                  <a:tcPr marL="121920" marR="121920" anchor="ctr"/>
                </a:tc>
                <a:tc>
                  <a:txBody>
                    <a:bodyPr/>
                    <a:lstStyle/>
                    <a:p>
                      <a:pPr marL="0" algn="l" rtl="0" eaLnBrk="1" fontAlgn="t" latinLnBrk="0" hangingPunct="1">
                        <a:spcBef>
                          <a:spcPts val="0"/>
                        </a:spcBef>
                        <a:spcAft>
                          <a:spcPts val="0"/>
                        </a:spcAft>
                      </a:pPr>
                      <a:r>
                        <a:rPr lang="en-US" sz="1800" b="0" i="0" u="none" strike="noStrike" kern="1200" dirty="0">
                          <a:solidFill>
                            <a:srgbClr val="FF0000"/>
                          </a:solidFill>
                          <a:latin typeface="Tahoma" panose="020B0604030504040204" pitchFamily="34" charset="0"/>
                          <a:ea typeface="Tahoma" panose="020B0604030504040204" pitchFamily="34" charset="0"/>
                          <a:cs typeface="Tahoma" panose="020B0604030504040204" pitchFamily="34" charset="0"/>
                        </a:rPr>
                        <a:t>250</a:t>
                      </a:r>
                    </a:p>
                  </a:txBody>
                  <a:tcPr marL="121920" marR="121920" anchor="ctr"/>
                </a:tc>
                <a:tc>
                  <a:txBody>
                    <a:bodyPr/>
                    <a:lstStyle/>
                    <a:p>
                      <a:pPr marL="0" algn="l" rtl="0" eaLnBrk="1" fontAlgn="t" latinLnBrk="0" hangingPunct="1">
                        <a:spcBef>
                          <a:spcPts val="0"/>
                        </a:spcBef>
                        <a:spcAft>
                          <a:spcPts val="0"/>
                        </a:spcAft>
                      </a:pPr>
                      <a:r>
                        <a:rPr lang="en-US" sz="1800" b="0" i="0" u="none" strike="noStrike" kern="1200" dirty="0">
                          <a:solidFill>
                            <a:srgbClr val="FF0000"/>
                          </a:solidFill>
                          <a:latin typeface="Tahoma" panose="020B0604030504040204" pitchFamily="34" charset="0"/>
                          <a:ea typeface="Tahoma" panose="020B0604030504040204" pitchFamily="34" charset="0"/>
                          <a:cs typeface="Tahoma" panose="020B0604030504040204" pitchFamily="34" charset="0"/>
                        </a:rPr>
                        <a:t>50</a:t>
                      </a:r>
                    </a:p>
                  </a:txBody>
                  <a:tcPr marL="121920" marR="121920" anchor="ctr"/>
                </a:tc>
              </a:tr>
              <a:tr h="370840">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Factor</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pPr marL="0" algn="l" rtl="0" eaLnBrk="1" fontAlgn="t" latinLnBrk="0" hangingPunct="1">
                        <a:spcBef>
                          <a:spcPts val="0"/>
                        </a:spcBef>
                        <a:spcAft>
                          <a:spcPts val="0"/>
                        </a:spcAft>
                      </a:pPr>
                      <a:r>
                        <a:rPr lang="en-US" sz="1800" b="0" i="0" u="none" strike="noStrike" kern="1200">
                          <a:solidFill>
                            <a:schemeClr val="tx1"/>
                          </a:solidFill>
                          <a:latin typeface="Tahoma" panose="020B0604030504040204" pitchFamily="34" charset="0"/>
                          <a:ea typeface="Tahoma" panose="020B0604030504040204" pitchFamily="34" charset="0"/>
                          <a:cs typeface="Tahoma" panose="020B0604030504040204" pitchFamily="34" charset="0"/>
                        </a:rPr>
                        <a:t>1,25</a:t>
                      </a:r>
                    </a:p>
                  </a:txBody>
                  <a:tcPr marL="121920" marR="121920" anchor="ctr"/>
                </a:tc>
                <a:tc>
                  <a:txBody>
                    <a:bodyPr/>
                    <a:lstStyle/>
                    <a:p>
                      <a:pPr marL="0" algn="l" rtl="0" eaLnBrk="1" fontAlgn="t" latinLnBrk="0" hangingPunct="1">
                        <a:spcBef>
                          <a:spcPts val="0"/>
                        </a:spcBef>
                        <a:spcAft>
                          <a:spcPts val="0"/>
                        </a:spcAft>
                      </a:pPr>
                      <a:r>
                        <a:rPr lang="en-US" sz="1800" b="0" i="0" u="none" strike="noStrike" kern="1200"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marL="121920" marR="121920" anchor="ct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cs-CZ" sz="1800" b="1" i="1" dirty="0" smtClean="0">
                          <a:latin typeface="Tahoma" panose="020B0604030504040204" pitchFamily="34" charset="0"/>
                          <a:ea typeface="Tahoma" panose="020B0604030504040204" pitchFamily="34" charset="0"/>
                          <a:cs typeface="Tahoma" panose="020B0604030504040204" pitchFamily="34" charset="0"/>
                        </a:rPr>
                        <a:t>k</a:t>
                      </a:r>
                      <a:r>
                        <a:rPr lang="cs-CZ" sz="1800" b="1" i="1" baseline="0" dirty="0" smtClean="0">
                          <a:latin typeface="Tahoma" panose="020B0604030504040204" pitchFamily="34" charset="0"/>
                          <a:ea typeface="Tahoma" panose="020B0604030504040204" pitchFamily="34" charset="0"/>
                          <a:cs typeface="Tahoma" panose="020B0604030504040204" pitchFamily="34" charset="0"/>
                        </a:rPr>
                        <a:t> 31.12.2013</a:t>
                      </a:r>
                      <a:endParaRPr lang="en-US" sz="1800" b="1" dirty="0" smtClean="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pPr marL="0" algn="l" rtl="0" eaLnBrk="1" fontAlgn="t" latinLnBrk="0" hangingPunct="1">
                        <a:spcBef>
                          <a:spcPts val="0"/>
                        </a:spcBef>
                        <a:spcAft>
                          <a:spcPts val="0"/>
                        </a:spcAft>
                      </a:pPr>
                      <a:r>
                        <a:rPr lang="cs-CZ" sz="1800" b="1" i="0" u="none" strike="noStrike"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50</a:t>
                      </a:r>
                      <a:endParaRPr lang="en-US" sz="1800" b="1" i="0" u="none" strike="noStrike"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21920" marR="121920" anchor="ctr"/>
                </a:tc>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1841430091"/>
              </p:ext>
            </p:extLst>
          </p:nvPr>
        </p:nvGraphicFramePr>
        <p:xfrm>
          <a:off x="908877" y="4671144"/>
          <a:ext cx="10465163" cy="1854200"/>
        </p:xfrm>
        <a:graphic>
          <a:graphicData uri="http://schemas.openxmlformats.org/drawingml/2006/table">
            <a:tbl>
              <a:tblPr firstRow="1" bandRow="1">
                <a:tableStyleId>{00A15C55-8517-42AA-B614-E9B94910E393}</a:tableStyleId>
              </a:tblPr>
              <a:tblGrid>
                <a:gridCol w="3212080"/>
                <a:gridCol w="916379"/>
                <a:gridCol w="1056117"/>
                <a:gridCol w="1056117"/>
                <a:gridCol w="2976331"/>
                <a:gridCol w="1248139"/>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smtClean="0">
                          <a:latin typeface="Tahoma" panose="020B0604030504040204" pitchFamily="34" charset="0"/>
                          <a:ea typeface="Tahoma" panose="020B0604030504040204" pitchFamily="34" charset="0"/>
                          <a:cs typeface="Tahoma" panose="020B0604030504040204" pitchFamily="34" charset="0"/>
                        </a:rPr>
                        <a:t>Rok/ Zpoždění</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0</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1</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2</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Ultimate</a:t>
                      </a:r>
                      <a:r>
                        <a:rPr lang="en-US" sz="1800" baseline="0" dirty="0" smtClean="0">
                          <a:latin typeface="Tahoma" panose="020B0604030504040204" pitchFamily="34" charset="0"/>
                          <a:ea typeface="Tahoma" panose="020B0604030504040204" pitchFamily="34" charset="0"/>
                          <a:cs typeface="Tahoma" panose="020B0604030504040204" pitchFamily="34" charset="0"/>
                        </a:rPr>
                        <a:t> claim</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IBNR</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r>
              <a:tr h="370840">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2</a:t>
                      </a:r>
                      <a:r>
                        <a:rPr lang="cs-CZ" sz="1800" dirty="0" smtClean="0">
                          <a:latin typeface="Tahoma" panose="020B0604030504040204" pitchFamily="34" charset="0"/>
                          <a:ea typeface="Tahoma" panose="020B0604030504040204" pitchFamily="34" charset="0"/>
                          <a:cs typeface="Tahoma" panose="020B0604030504040204" pitchFamily="34" charset="0"/>
                        </a:rPr>
                        <a:t>012</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200</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250</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300</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300</a:t>
                      </a:r>
                      <a:endParaRPr lang="en-US"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0</a:t>
                      </a:r>
                      <a:endParaRPr lang="en-US"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marL="121920" marR="121920" anchor="ctr"/>
                </a:tc>
              </a:tr>
              <a:tr h="370840">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201</a:t>
                      </a:r>
                      <a:r>
                        <a:rPr lang="cs-CZ" sz="1800" dirty="0" smtClean="0">
                          <a:latin typeface="Tahoma" panose="020B0604030504040204" pitchFamily="34" charset="0"/>
                          <a:ea typeface="Tahoma" panose="020B0604030504040204" pitchFamily="34" charset="0"/>
                          <a:cs typeface="Tahoma" panose="020B0604030504040204" pitchFamily="34" charset="0"/>
                        </a:rPr>
                        <a:t>3</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200</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250</a:t>
                      </a:r>
                      <a:endParaRPr 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300</a:t>
                      </a:r>
                      <a:endParaRPr lang="en-US"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300</a:t>
                      </a:r>
                      <a:endParaRPr lang="en-US"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50</a:t>
                      </a:r>
                      <a:endParaRPr lang="en-US"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marL="121920" marR="121920" anchor="ctr"/>
                </a:tc>
              </a:tr>
              <a:tr h="370840">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201</a:t>
                      </a:r>
                      <a:r>
                        <a:rPr lang="cs-CZ" sz="1800" dirty="0" smtClean="0">
                          <a:latin typeface="Tahoma" panose="020B0604030504040204" pitchFamily="34" charset="0"/>
                          <a:ea typeface="Tahoma" panose="020B0604030504040204" pitchFamily="34" charset="0"/>
                          <a:cs typeface="Tahoma" panose="020B0604030504040204" pitchFamily="34" charset="0"/>
                        </a:rPr>
                        <a:t>4</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200</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250</a:t>
                      </a:r>
                      <a:endParaRPr lang="en-US"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300</a:t>
                      </a:r>
                      <a:endParaRPr lang="en-US"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300</a:t>
                      </a:r>
                      <a:endParaRPr lang="en-US"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100</a:t>
                      </a:r>
                      <a:endParaRPr lang="en-US"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marL="121920" marR="121920" anchor="ctr"/>
                </a:tc>
              </a:tr>
              <a:tr h="370840">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Factor</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1,25</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1,2</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1</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b="1" i="1" dirty="0" smtClean="0">
                          <a:latin typeface="Tahoma" panose="020B0604030504040204" pitchFamily="34" charset="0"/>
                          <a:ea typeface="Tahoma" panose="020B0604030504040204" pitchFamily="34" charset="0"/>
                          <a:cs typeface="Tahoma" panose="020B0604030504040204" pitchFamily="34" charset="0"/>
                        </a:rPr>
                        <a:t>k</a:t>
                      </a:r>
                      <a:r>
                        <a:rPr lang="cs-CZ" sz="1800" b="1" i="1" baseline="0" dirty="0" smtClean="0">
                          <a:latin typeface="Tahoma" panose="020B0604030504040204" pitchFamily="34" charset="0"/>
                          <a:ea typeface="Tahoma" panose="020B0604030504040204" pitchFamily="34" charset="0"/>
                          <a:cs typeface="Tahoma" panose="020B0604030504040204" pitchFamily="34" charset="0"/>
                        </a:rPr>
                        <a:t> 31.12.2014</a:t>
                      </a:r>
                      <a:endParaRPr lang="en-US" sz="1800" b="1" dirty="0" smtClean="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cs-CZ" sz="1800" b="1" dirty="0" smtClean="0">
                          <a:latin typeface="Tahoma" panose="020B0604030504040204" pitchFamily="34" charset="0"/>
                          <a:ea typeface="Tahoma" panose="020B0604030504040204" pitchFamily="34" charset="0"/>
                          <a:cs typeface="Tahoma" panose="020B0604030504040204" pitchFamily="34" charset="0"/>
                        </a:rPr>
                        <a:t>150</a:t>
                      </a:r>
                      <a:endParaRPr lang="en-US" sz="1800" b="1"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r>
            </a:tbl>
          </a:graphicData>
        </a:graphic>
      </p:graphicFrame>
    </p:spTree>
    <p:extLst>
      <p:ext uri="{BB962C8B-B14F-4D97-AF65-F5344CB8AC3E}">
        <p14:creationId xmlns:p14="http://schemas.microsoft.com/office/powerpoint/2010/main" val="35274185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sz="3600" dirty="0" smtClean="0"/>
              <a:t>Trojúhelníky hlášených škod</a:t>
            </a:r>
            <a:endParaRPr lang="en-GB" sz="3600" dirty="0"/>
          </a:p>
        </p:txBody>
      </p:sp>
      <p:sp>
        <p:nvSpPr>
          <p:cNvPr id="5" name="Text Placeholder 4"/>
          <p:cNvSpPr>
            <a:spLocks noGrp="1"/>
          </p:cNvSpPr>
          <p:nvPr>
            <p:ph sz="quarter" idx="12"/>
          </p:nvPr>
        </p:nvSpPr>
        <p:spPr/>
        <p:txBody>
          <a:bodyPr>
            <a:normAutofit/>
          </a:bodyPr>
          <a:lstStyle/>
          <a:p>
            <a:r>
              <a:rPr lang="cs-CZ" sz="2400" dirty="0" smtClean="0"/>
              <a:t>V trojúhelníku není vidět vývoj škody</a:t>
            </a:r>
          </a:p>
          <a:p>
            <a:r>
              <a:rPr lang="cs-CZ" sz="2400" dirty="0" smtClean="0"/>
              <a:t>Pokud je RBNS stanovena špatně – IBNR může být nedostatečná</a:t>
            </a:r>
          </a:p>
          <a:p>
            <a:r>
              <a:rPr lang="cs-CZ" sz="2400" dirty="0" smtClean="0"/>
              <a:t>Vhodné spíše pro počty škod</a:t>
            </a:r>
          </a:p>
          <a:p>
            <a:endParaRPr lang="cs-CZ" sz="2400" dirty="0" smtClean="0"/>
          </a:p>
          <a:p>
            <a:pPr>
              <a:buNone/>
            </a:pPr>
            <a:endParaRPr lang="en-GB" sz="2400" dirty="0" smtClean="0"/>
          </a:p>
          <a:p>
            <a:endParaRPr lang="en-GB" sz="1800" dirty="0"/>
          </a:p>
        </p:txBody>
      </p:sp>
      <p:graphicFrame>
        <p:nvGraphicFramePr>
          <p:cNvPr id="28" name="Table 27"/>
          <p:cNvGraphicFramePr>
            <a:graphicFrameLocks noGrp="1"/>
          </p:cNvGraphicFramePr>
          <p:nvPr>
            <p:extLst>
              <p:ext uri="{D42A27DB-BD31-4B8C-83A1-F6EECF244321}">
                <p14:modId xmlns:p14="http://schemas.microsoft.com/office/powerpoint/2010/main" val="3339212456"/>
              </p:ext>
            </p:extLst>
          </p:nvPr>
        </p:nvGraphicFramePr>
        <p:xfrm>
          <a:off x="1391478" y="3068960"/>
          <a:ext cx="9280126" cy="1483360"/>
        </p:xfrm>
        <a:graphic>
          <a:graphicData uri="http://schemas.openxmlformats.org/drawingml/2006/table">
            <a:tbl>
              <a:tblPr firstRow="1" bandRow="1">
                <a:tableStyleId>{00A15C55-8517-42AA-B614-E9B94910E393}</a:tableStyleId>
              </a:tblPr>
              <a:tblGrid>
                <a:gridCol w="3039435"/>
                <a:gridCol w="1344149"/>
                <a:gridCol w="1184492"/>
                <a:gridCol w="2463913"/>
                <a:gridCol w="1248137"/>
              </a:tblGrid>
              <a:tr h="370840">
                <a:tc>
                  <a:txBody>
                    <a:bodyPr/>
                    <a:lstStyle/>
                    <a:p>
                      <a:r>
                        <a:rPr lang="cs-CZ" sz="1800" dirty="0" smtClean="0">
                          <a:latin typeface="Tahoma" panose="020B0604030504040204" pitchFamily="34" charset="0"/>
                          <a:ea typeface="Tahoma" panose="020B0604030504040204" pitchFamily="34" charset="0"/>
                          <a:cs typeface="Tahoma" panose="020B0604030504040204" pitchFamily="34" charset="0"/>
                        </a:rPr>
                        <a:t>Rok/ Zpoždění</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tc>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0</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tc>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1</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tc>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Ultimate</a:t>
                      </a:r>
                      <a:r>
                        <a:rPr lang="en-US" sz="1800" baseline="0" dirty="0" smtClean="0">
                          <a:latin typeface="Tahoma" panose="020B0604030504040204" pitchFamily="34" charset="0"/>
                          <a:ea typeface="Tahoma" panose="020B0604030504040204" pitchFamily="34" charset="0"/>
                          <a:cs typeface="Tahoma" panose="020B0604030504040204" pitchFamily="34" charset="0"/>
                        </a:rPr>
                        <a:t> claim</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tc>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IBNR</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tc>
              </a:tr>
              <a:tr h="370840">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20</a:t>
                      </a:r>
                      <a:r>
                        <a:rPr lang="cs-CZ" sz="1800" dirty="0" smtClean="0">
                          <a:latin typeface="Tahoma" panose="020B0604030504040204" pitchFamily="34" charset="0"/>
                          <a:ea typeface="Tahoma" panose="020B0604030504040204" pitchFamily="34" charset="0"/>
                          <a:cs typeface="Tahoma" panose="020B0604030504040204" pitchFamily="34" charset="0"/>
                        </a:rPr>
                        <a:t>12</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250</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250</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250</a:t>
                      </a:r>
                      <a:endParaRPr lang="en-US" sz="1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0</a:t>
                      </a:r>
                      <a:endParaRPr lang="en-US"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marL="121920" marR="121920" anchor="ctr"/>
                </a:tc>
              </a:tr>
              <a:tr h="370840">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201</a:t>
                      </a:r>
                      <a:r>
                        <a:rPr lang="cs-CZ" sz="1800" dirty="0" smtClean="0">
                          <a:latin typeface="Tahoma" panose="020B0604030504040204" pitchFamily="34" charset="0"/>
                          <a:ea typeface="Tahoma" panose="020B0604030504040204" pitchFamily="34" charset="0"/>
                          <a:cs typeface="Tahoma" panose="020B0604030504040204" pitchFamily="34" charset="0"/>
                        </a:rPr>
                        <a:t>3</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200</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200</a:t>
                      </a:r>
                      <a:endParaRPr lang="en-US"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200</a:t>
                      </a:r>
                      <a:endParaRPr lang="en-US" sz="1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0</a:t>
                      </a:r>
                      <a:endParaRPr lang="en-US"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marL="121920" marR="121920" anchor="ctr"/>
                </a:tc>
              </a:tr>
              <a:tr h="370840">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Factor</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1</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1</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cs-CZ" sz="1800" b="1" i="1" dirty="0" smtClean="0">
                          <a:latin typeface="Tahoma" panose="020B0604030504040204" pitchFamily="34" charset="0"/>
                          <a:ea typeface="Tahoma" panose="020B0604030504040204" pitchFamily="34" charset="0"/>
                          <a:cs typeface="Tahoma" panose="020B0604030504040204" pitchFamily="34" charset="0"/>
                        </a:rPr>
                        <a:t>k</a:t>
                      </a:r>
                      <a:r>
                        <a:rPr lang="cs-CZ" sz="1800" b="1" i="1" baseline="0" dirty="0" smtClean="0">
                          <a:latin typeface="Tahoma" panose="020B0604030504040204" pitchFamily="34" charset="0"/>
                          <a:ea typeface="Tahoma" panose="020B0604030504040204" pitchFamily="34" charset="0"/>
                          <a:cs typeface="Tahoma" panose="020B0604030504040204" pitchFamily="34" charset="0"/>
                        </a:rPr>
                        <a:t> 31.12.2013</a:t>
                      </a:r>
                      <a:endParaRPr lang="en-US" sz="1800" b="1" i="1"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c>
                  <a:txBody>
                    <a:bodyPr/>
                    <a:lstStyle/>
                    <a:p>
                      <a:r>
                        <a:rPr lang="cs-CZ" sz="1800" b="1" dirty="0" smtClean="0">
                          <a:latin typeface="Tahoma" panose="020B0604030504040204" pitchFamily="34" charset="0"/>
                          <a:ea typeface="Tahoma" panose="020B0604030504040204" pitchFamily="34" charset="0"/>
                          <a:cs typeface="Tahoma" panose="020B0604030504040204" pitchFamily="34" charset="0"/>
                        </a:rPr>
                        <a:t>0</a:t>
                      </a:r>
                      <a:endParaRPr lang="en-US" sz="1800" b="1" dirty="0">
                        <a:latin typeface="Tahoma" panose="020B0604030504040204" pitchFamily="34" charset="0"/>
                        <a:ea typeface="Tahoma" panose="020B0604030504040204" pitchFamily="34" charset="0"/>
                        <a:cs typeface="Tahoma" panose="020B0604030504040204" pitchFamily="34" charset="0"/>
                      </a:endParaRPr>
                    </a:p>
                  </a:txBody>
                  <a:tcPr marL="121920" marR="121920" anchor="ctr"/>
                </a:tc>
              </a:tr>
            </a:tbl>
          </a:graphicData>
        </a:graphic>
      </p:graphicFrame>
      <p:graphicFrame>
        <p:nvGraphicFramePr>
          <p:cNvPr id="29" name="Table 28"/>
          <p:cNvGraphicFramePr>
            <a:graphicFrameLocks noGrp="1"/>
          </p:cNvGraphicFramePr>
          <p:nvPr/>
        </p:nvGraphicFramePr>
        <p:xfrm>
          <a:off x="1391477" y="4671144"/>
          <a:ext cx="10465163" cy="1854200"/>
        </p:xfrm>
        <a:graphic>
          <a:graphicData uri="http://schemas.openxmlformats.org/drawingml/2006/table">
            <a:tbl>
              <a:tblPr firstRow="1" bandRow="1">
                <a:tableStyleId>{00A15C55-8517-42AA-B614-E9B94910E393}</a:tableStyleId>
              </a:tblPr>
              <a:tblGrid>
                <a:gridCol w="3212080"/>
                <a:gridCol w="916379"/>
                <a:gridCol w="1056117"/>
                <a:gridCol w="1056117"/>
                <a:gridCol w="2976331"/>
                <a:gridCol w="1248139"/>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smtClean="0"/>
                        <a:t>Rok/ Zpoždění</a:t>
                      </a:r>
                      <a:endParaRPr lang="en-US" sz="1800" dirty="0"/>
                    </a:p>
                  </a:txBody>
                  <a:tcPr marL="121920" marR="121920"/>
                </a:tc>
                <a:tc>
                  <a:txBody>
                    <a:bodyPr/>
                    <a:lstStyle/>
                    <a:p>
                      <a:r>
                        <a:rPr lang="en-US" sz="1800" dirty="0" smtClean="0"/>
                        <a:t>0</a:t>
                      </a:r>
                      <a:endParaRPr lang="en-US" sz="1800" dirty="0"/>
                    </a:p>
                  </a:txBody>
                  <a:tcPr marL="121920" marR="121920"/>
                </a:tc>
                <a:tc>
                  <a:txBody>
                    <a:bodyPr/>
                    <a:lstStyle/>
                    <a:p>
                      <a:r>
                        <a:rPr lang="en-US" sz="1800" dirty="0" smtClean="0"/>
                        <a:t>1</a:t>
                      </a:r>
                      <a:endParaRPr lang="en-US" sz="1800" dirty="0"/>
                    </a:p>
                  </a:txBody>
                  <a:tcPr marL="121920" marR="121920"/>
                </a:tc>
                <a:tc>
                  <a:txBody>
                    <a:bodyPr/>
                    <a:lstStyle/>
                    <a:p>
                      <a:r>
                        <a:rPr lang="en-US" sz="1800" dirty="0" smtClean="0"/>
                        <a:t>2</a:t>
                      </a:r>
                      <a:endParaRPr lang="en-US" sz="1800" dirty="0"/>
                    </a:p>
                  </a:txBody>
                  <a:tcPr marL="121920" marR="121920"/>
                </a:tc>
                <a:tc>
                  <a:txBody>
                    <a:bodyPr/>
                    <a:lstStyle/>
                    <a:p>
                      <a:r>
                        <a:rPr lang="en-US" sz="1800" dirty="0" smtClean="0"/>
                        <a:t>Ultimate</a:t>
                      </a:r>
                      <a:r>
                        <a:rPr lang="en-US" sz="1800" baseline="0" dirty="0" smtClean="0"/>
                        <a:t> claim</a:t>
                      </a:r>
                      <a:endParaRPr lang="en-US" sz="1800" dirty="0"/>
                    </a:p>
                  </a:txBody>
                  <a:tcPr marL="121920" marR="121920"/>
                </a:tc>
                <a:tc>
                  <a:txBody>
                    <a:bodyPr/>
                    <a:lstStyle/>
                    <a:p>
                      <a:r>
                        <a:rPr lang="en-US" sz="1800" dirty="0" smtClean="0"/>
                        <a:t>IBNR</a:t>
                      </a:r>
                      <a:endParaRPr lang="en-US" sz="1800" dirty="0"/>
                    </a:p>
                  </a:txBody>
                  <a:tcPr marL="121920" marR="121920"/>
                </a:tc>
              </a:tr>
              <a:tr h="370840">
                <a:tc>
                  <a:txBody>
                    <a:bodyPr/>
                    <a:lstStyle/>
                    <a:p>
                      <a:r>
                        <a:rPr lang="en-US" sz="1800" dirty="0" smtClean="0"/>
                        <a:t>2</a:t>
                      </a:r>
                      <a:r>
                        <a:rPr lang="cs-CZ" sz="1800" dirty="0" smtClean="0"/>
                        <a:t>012</a:t>
                      </a:r>
                      <a:endParaRPr lang="en-US" sz="1800" dirty="0"/>
                    </a:p>
                  </a:txBody>
                  <a:tcPr marL="121920" marR="121920" anchor="ctr"/>
                </a:tc>
                <a:tc>
                  <a:txBody>
                    <a:bodyPr/>
                    <a:lstStyle/>
                    <a:p>
                      <a:r>
                        <a:rPr lang="en-US" sz="1800" dirty="0" smtClean="0"/>
                        <a:t>300</a:t>
                      </a:r>
                      <a:endParaRPr lang="en-US" sz="1800" dirty="0"/>
                    </a:p>
                  </a:txBody>
                  <a:tcPr marL="121920" marR="121920" anchor="ctr"/>
                </a:tc>
                <a:tc>
                  <a:txBody>
                    <a:bodyPr/>
                    <a:lstStyle/>
                    <a:p>
                      <a:r>
                        <a:rPr lang="en-US" sz="1800" dirty="0" smtClean="0"/>
                        <a:t>300</a:t>
                      </a:r>
                      <a:endParaRPr lang="en-US" sz="1800" dirty="0"/>
                    </a:p>
                  </a:txBody>
                  <a:tcPr marL="121920" marR="121920" anchor="ctr"/>
                </a:tc>
                <a:tc>
                  <a:txBody>
                    <a:bodyPr/>
                    <a:lstStyle/>
                    <a:p>
                      <a:r>
                        <a:rPr lang="en-US" sz="1800" dirty="0" smtClean="0"/>
                        <a:t>300</a:t>
                      </a:r>
                      <a:endParaRPr lang="en-US" sz="1800" dirty="0"/>
                    </a:p>
                  </a:txBody>
                  <a:tcPr marL="121920" marR="121920" anchor="ctr"/>
                </a:tc>
                <a:tc>
                  <a:txBody>
                    <a:bodyPr/>
                    <a:lstStyle/>
                    <a:p>
                      <a:r>
                        <a:rPr lang="en-US" sz="1800" dirty="0" smtClean="0">
                          <a:solidFill>
                            <a:srgbClr val="FF0000"/>
                          </a:solidFill>
                        </a:rPr>
                        <a:t>300</a:t>
                      </a:r>
                      <a:endParaRPr lang="en-US" sz="1800" dirty="0">
                        <a:solidFill>
                          <a:srgbClr val="FF0000"/>
                        </a:solidFill>
                      </a:endParaRPr>
                    </a:p>
                  </a:txBody>
                  <a:tcPr marL="121920" marR="121920" anchor="ctr"/>
                </a:tc>
                <a:tc>
                  <a:txBody>
                    <a:bodyPr/>
                    <a:lstStyle/>
                    <a:p>
                      <a:r>
                        <a:rPr lang="en-US" sz="1800" dirty="0" smtClean="0">
                          <a:solidFill>
                            <a:srgbClr val="FF0000"/>
                          </a:solidFill>
                        </a:rPr>
                        <a:t>0</a:t>
                      </a:r>
                      <a:endParaRPr lang="en-US" sz="1800" dirty="0">
                        <a:solidFill>
                          <a:srgbClr val="FF0000"/>
                        </a:solidFill>
                      </a:endParaRPr>
                    </a:p>
                  </a:txBody>
                  <a:tcPr marL="121920" marR="121920" anchor="ctr"/>
                </a:tc>
              </a:tr>
              <a:tr h="370840">
                <a:tc>
                  <a:txBody>
                    <a:bodyPr/>
                    <a:lstStyle/>
                    <a:p>
                      <a:r>
                        <a:rPr lang="en-US" sz="1800" dirty="0" smtClean="0"/>
                        <a:t>201</a:t>
                      </a:r>
                      <a:r>
                        <a:rPr lang="cs-CZ" sz="1800" dirty="0" smtClean="0"/>
                        <a:t>3</a:t>
                      </a:r>
                      <a:endParaRPr lang="en-US" sz="1800" dirty="0"/>
                    </a:p>
                  </a:txBody>
                  <a:tcPr marL="121920" marR="121920" anchor="ctr"/>
                </a:tc>
                <a:tc>
                  <a:txBody>
                    <a:bodyPr/>
                    <a:lstStyle/>
                    <a:p>
                      <a:r>
                        <a:rPr lang="en-US" sz="1800" dirty="0" smtClean="0"/>
                        <a:t>250</a:t>
                      </a:r>
                      <a:endParaRPr lang="en-US" sz="1800" dirty="0"/>
                    </a:p>
                  </a:txBody>
                  <a:tcPr marL="121920" marR="121920" anchor="ctr"/>
                </a:tc>
                <a:tc>
                  <a:txBody>
                    <a:bodyPr/>
                    <a:lstStyle/>
                    <a:p>
                      <a:r>
                        <a:rPr lang="en-US" sz="1800" dirty="0" smtClean="0">
                          <a:solidFill>
                            <a:schemeClr val="tx1"/>
                          </a:solidFill>
                        </a:rPr>
                        <a:t>250</a:t>
                      </a:r>
                      <a:endParaRPr lang="en-US" sz="1800" dirty="0">
                        <a:solidFill>
                          <a:schemeClr val="tx1"/>
                        </a:solidFill>
                      </a:endParaRPr>
                    </a:p>
                  </a:txBody>
                  <a:tcPr marL="121920" marR="121920" anchor="ctr"/>
                </a:tc>
                <a:tc>
                  <a:txBody>
                    <a:bodyPr/>
                    <a:lstStyle/>
                    <a:p>
                      <a:r>
                        <a:rPr lang="en-US" sz="1800" dirty="0" smtClean="0">
                          <a:solidFill>
                            <a:srgbClr val="FF0000"/>
                          </a:solidFill>
                        </a:rPr>
                        <a:t>250</a:t>
                      </a:r>
                      <a:endParaRPr lang="en-US" sz="1800" dirty="0">
                        <a:solidFill>
                          <a:srgbClr val="FF0000"/>
                        </a:solidFill>
                      </a:endParaRPr>
                    </a:p>
                  </a:txBody>
                  <a:tcPr marL="121920" marR="121920" anchor="ctr"/>
                </a:tc>
                <a:tc>
                  <a:txBody>
                    <a:bodyPr/>
                    <a:lstStyle/>
                    <a:p>
                      <a:r>
                        <a:rPr lang="en-US" sz="1800" dirty="0" smtClean="0">
                          <a:solidFill>
                            <a:srgbClr val="FF0000"/>
                          </a:solidFill>
                        </a:rPr>
                        <a:t>250</a:t>
                      </a:r>
                      <a:endParaRPr lang="en-US" sz="1800" dirty="0">
                        <a:solidFill>
                          <a:srgbClr val="FF0000"/>
                        </a:solidFill>
                      </a:endParaRPr>
                    </a:p>
                  </a:txBody>
                  <a:tcPr marL="121920" marR="121920" anchor="ctr"/>
                </a:tc>
                <a:tc>
                  <a:txBody>
                    <a:bodyPr/>
                    <a:lstStyle/>
                    <a:p>
                      <a:r>
                        <a:rPr lang="en-US" sz="1800" dirty="0" smtClean="0">
                          <a:solidFill>
                            <a:srgbClr val="FF0000"/>
                          </a:solidFill>
                        </a:rPr>
                        <a:t>0</a:t>
                      </a:r>
                      <a:endParaRPr lang="en-US" sz="1800" dirty="0">
                        <a:solidFill>
                          <a:srgbClr val="FF0000"/>
                        </a:solidFill>
                      </a:endParaRPr>
                    </a:p>
                  </a:txBody>
                  <a:tcPr marL="121920" marR="121920" anchor="ctr"/>
                </a:tc>
              </a:tr>
              <a:tr h="370840">
                <a:tc>
                  <a:txBody>
                    <a:bodyPr/>
                    <a:lstStyle/>
                    <a:p>
                      <a:r>
                        <a:rPr lang="en-US" sz="1800" dirty="0" smtClean="0"/>
                        <a:t>201</a:t>
                      </a:r>
                      <a:r>
                        <a:rPr lang="cs-CZ" sz="1800" dirty="0" smtClean="0"/>
                        <a:t>4</a:t>
                      </a:r>
                      <a:endParaRPr lang="en-US" sz="1800" dirty="0"/>
                    </a:p>
                  </a:txBody>
                  <a:tcPr marL="121920" marR="121920" anchor="ctr"/>
                </a:tc>
                <a:tc>
                  <a:txBody>
                    <a:bodyPr/>
                    <a:lstStyle/>
                    <a:p>
                      <a:r>
                        <a:rPr lang="en-US" sz="1800" dirty="0" smtClean="0"/>
                        <a:t>200</a:t>
                      </a:r>
                      <a:endParaRPr lang="en-US" sz="1800" dirty="0"/>
                    </a:p>
                  </a:txBody>
                  <a:tcPr marL="121920" marR="121920" anchor="ctr"/>
                </a:tc>
                <a:tc>
                  <a:txBody>
                    <a:bodyPr/>
                    <a:lstStyle/>
                    <a:p>
                      <a:r>
                        <a:rPr lang="en-US" sz="1800" dirty="0" smtClean="0">
                          <a:solidFill>
                            <a:srgbClr val="FF0000"/>
                          </a:solidFill>
                        </a:rPr>
                        <a:t>200</a:t>
                      </a:r>
                      <a:endParaRPr lang="en-US" sz="1800" dirty="0">
                        <a:solidFill>
                          <a:srgbClr val="FF0000"/>
                        </a:solidFill>
                      </a:endParaRPr>
                    </a:p>
                  </a:txBody>
                  <a:tcPr marL="121920" marR="121920" anchor="ctr"/>
                </a:tc>
                <a:tc>
                  <a:txBody>
                    <a:bodyPr/>
                    <a:lstStyle/>
                    <a:p>
                      <a:r>
                        <a:rPr lang="en-US" sz="1800" dirty="0" smtClean="0">
                          <a:solidFill>
                            <a:srgbClr val="FF0000"/>
                          </a:solidFill>
                        </a:rPr>
                        <a:t>200</a:t>
                      </a:r>
                      <a:endParaRPr lang="en-US" sz="1800" dirty="0">
                        <a:solidFill>
                          <a:srgbClr val="FF0000"/>
                        </a:solidFill>
                      </a:endParaRPr>
                    </a:p>
                  </a:txBody>
                  <a:tcPr marL="121920" marR="121920" anchor="ctr"/>
                </a:tc>
                <a:tc>
                  <a:txBody>
                    <a:bodyPr/>
                    <a:lstStyle/>
                    <a:p>
                      <a:r>
                        <a:rPr lang="en-US" sz="1800" dirty="0" smtClean="0">
                          <a:solidFill>
                            <a:srgbClr val="FF0000"/>
                          </a:solidFill>
                        </a:rPr>
                        <a:t>200</a:t>
                      </a:r>
                      <a:endParaRPr lang="en-US" sz="1800" dirty="0">
                        <a:solidFill>
                          <a:srgbClr val="FF0000"/>
                        </a:solidFill>
                      </a:endParaRPr>
                    </a:p>
                  </a:txBody>
                  <a:tcPr marL="121920" marR="121920" anchor="ctr"/>
                </a:tc>
                <a:tc>
                  <a:txBody>
                    <a:bodyPr/>
                    <a:lstStyle/>
                    <a:p>
                      <a:r>
                        <a:rPr lang="en-US" sz="1800" dirty="0" smtClean="0">
                          <a:solidFill>
                            <a:srgbClr val="FF0000"/>
                          </a:solidFill>
                        </a:rPr>
                        <a:t>0</a:t>
                      </a:r>
                      <a:endParaRPr lang="en-US" sz="1800" dirty="0">
                        <a:solidFill>
                          <a:srgbClr val="FF0000"/>
                        </a:solidFill>
                      </a:endParaRPr>
                    </a:p>
                  </a:txBody>
                  <a:tcPr marL="121920" marR="121920" anchor="ctr"/>
                </a:tc>
              </a:tr>
              <a:tr h="370840">
                <a:tc>
                  <a:txBody>
                    <a:bodyPr/>
                    <a:lstStyle/>
                    <a:p>
                      <a:r>
                        <a:rPr lang="en-US" sz="1800" dirty="0" smtClean="0"/>
                        <a:t>Factor</a:t>
                      </a:r>
                      <a:endParaRPr lang="en-US" sz="1800" dirty="0"/>
                    </a:p>
                  </a:txBody>
                  <a:tcPr marL="121920" marR="121920" anchor="ctr"/>
                </a:tc>
                <a:tc>
                  <a:txBody>
                    <a:bodyPr/>
                    <a:lstStyle/>
                    <a:p>
                      <a:r>
                        <a:rPr lang="en-US" sz="1800" dirty="0" smtClean="0"/>
                        <a:t>1</a:t>
                      </a:r>
                      <a:endParaRPr lang="en-US" sz="1800" dirty="0"/>
                    </a:p>
                  </a:txBody>
                  <a:tcPr marL="121920" marR="121920" anchor="ctr"/>
                </a:tc>
                <a:tc>
                  <a:txBody>
                    <a:bodyPr/>
                    <a:lstStyle/>
                    <a:p>
                      <a:r>
                        <a:rPr lang="en-US" sz="1800" dirty="0" smtClean="0"/>
                        <a:t>1</a:t>
                      </a:r>
                      <a:endParaRPr lang="en-US" sz="1800" dirty="0"/>
                    </a:p>
                  </a:txBody>
                  <a:tcPr marL="121920" marR="121920" anchor="ctr"/>
                </a:tc>
                <a:tc>
                  <a:txBody>
                    <a:bodyPr/>
                    <a:lstStyle/>
                    <a:p>
                      <a:r>
                        <a:rPr lang="en-US" sz="1800" dirty="0" smtClean="0"/>
                        <a:t>1</a:t>
                      </a:r>
                      <a:endParaRPr lang="en-US" sz="1800" dirty="0"/>
                    </a:p>
                  </a:txBody>
                  <a:tcPr marL="121920" marR="12192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b="1" i="1" dirty="0" smtClean="0"/>
                        <a:t>k</a:t>
                      </a:r>
                      <a:r>
                        <a:rPr lang="cs-CZ" sz="1800" b="1" i="1" baseline="0" dirty="0" smtClean="0"/>
                        <a:t> 31.12.2014</a:t>
                      </a:r>
                      <a:endParaRPr lang="en-US" sz="1800" b="1" dirty="0"/>
                    </a:p>
                  </a:txBody>
                  <a:tcPr marL="121920" marR="121920" anchor="ctr"/>
                </a:tc>
                <a:tc>
                  <a:txBody>
                    <a:bodyPr/>
                    <a:lstStyle/>
                    <a:p>
                      <a:r>
                        <a:rPr lang="cs-CZ" sz="1800" b="1" dirty="0" smtClean="0"/>
                        <a:t>0</a:t>
                      </a:r>
                      <a:endParaRPr lang="en-US" sz="1800" b="1" dirty="0"/>
                    </a:p>
                  </a:txBody>
                  <a:tcPr marL="121920" marR="121920" anchor="ctr"/>
                </a:tc>
              </a:tr>
            </a:tbl>
          </a:graphicData>
        </a:graphic>
      </p:graphicFrame>
      <p:sp>
        <p:nvSpPr>
          <p:cNvPr id="6" name="Freeform 10"/>
          <p:cNvSpPr>
            <a:spLocks/>
          </p:cNvSpPr>
          <p:nvPr>
            <p:custDataLst>
              <p:tags r:id="rId1"/>
            </p:custDataLst>
          </p:nvPr>
        </p:nvSpPr>
        <p:spPr bwMode="auto">
          <a:xfrm rot="5400000">
            <a:off x="10104107" y="4293435"/>
            <a:ext cx="1728192" cy="2447595"/>
          </a:xfrm>
          <a:custGeom>
            <a:avLst/>
            <a:gdLst>
              <a:gd name="T0" fmla="*/ 2147483647 w 725"/>
              <a:gd name="T1" fmla="*/ 2147483647 h 391"/>
              <a:gd name="T2" fmla="*/ 2147483647 w 725"/>
              <a:gd name="T3" fmla="*/ 2147483647 h 391"/>
              <a:gd name="T4" fmla="*/ 2147483647 w 725"/>
              <a:gd name="T5" fmla="*/ 2147483647 h 391"/>
              <a:gd name="T6" fmla="*/ 2147483647 w 725"/>
              <a:gd name="T7" fmla="*/ 2147483647 h 391"/>
              <a:gd name="T8" fmla="*/ 2147483647 w 725"/>
              <a:gd name="T9" fmla="*/ 2147483647 h 391"/>
              <a:gd name="T10" fmla="*/ 0 60000 65536"/>
              <a:gd name="T11" fmla="*/ 0 60000 65536"/>
              <a:gd name="T12" fmla="*/ 0 60000 65536"/>
              <a:gd name="T13" fmla="*/ 0 60000 65536"/>
              <a:gd name="T14" fmla="*/ 0 60000 65536"/>
              <a:gd name="T15" fmla="*/ 0 w 725"/>
              <a:gd name="T16" fmla="*/ 0 h 391"/>
              <a:gd name="T17" fmla="*/ 725 w 725"/>
              <a:gd name="T18" fmla="*/ 391 h 391"/>
            </a:gdLst>
            <a:ahLst/>
            <a:cxnLst>
              <a:cxn ang="T10">
                <a:pos x="T0" y="T1"/>
              </a:cxn>
              <a:cxn ang="T11">
                <a:pos x="T2" y="T3"/>
              </a:cxn>
              <a:cxn ang="T12">
                <a:pos x="T4" y="T5"/>
              </a:cxn>
              <a:cxn ang="T13">
                <a:pos x="T6" y="T7"/>
              </a:cxn>
              <a:cxn ang="T14">
                <a:pos x="T8" y="T9"/>
              </a:cxn>
            </a:cxnLst>
            <a:rect l="T15" t="T16" r="T17" b="T18"/>
            <a:pathLst>
              <a:path w="725" h="391">
                <a:moveTo>
                  <a:pt x="545" y="20"/>
                </a:moveTo>
                <a:cubicBezTo>
                  <a:pt x="468" y="40"/>
                  <a:pt x="160" y="0"/>
                  <a:pt x="80" y="140"/>
                </a:cubicBezTo>
                <a:cubicBezTo>
                  <a:pt x="0" y="280"/>
                  <a:pt x="93" y="339"/>
                  <a:pt x="175" y="365"/>
                </a:cubicBezTo>
                <a:cubicBezTo>
                  <a:pt x="257" y="391"/>
                  <a:pt x="528" y="344"/>
                  <a:pt x="575" y="295"/>
                </a:cubicBezTo>
                <a:cubicBezTo>
                  <a:pt x="725" y="170"/>
                  <a:pt x="555" y="45"/>
                  <a:pt x="455" y="70"/>
                </a:cubicBezTo>
              </a:path>
            </a:pathLst>
          </a:custGeom>
          <a:noFill/>
          <a:ln w="25400">
            <a:solidFill>
              <a:srgbClr val="B21107"/>
            </a:solidFill>
            <a:round/>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24885662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sz="3600" dirty="0" smtClean="0"/>
              <a:t>Trojúhelníky vyplacených škod</a:t>
            </a:r>
            <a:endParaRPr lang="en-GB" sz="3600" dirty="0"/>
          </a:p>
        </p:txBody>
      </p:sp>
      <p:sp>
        <p:nvSpPr>
          <p:cNvPr id="5" name="Text Placeholder 4"/>
          <p:cNvSpPr>
            <a:spLocks noGrp="1"/>
          </p:cNvSpPr>
          <p:nvPr>
            <p:ph sz="quarter" idx="12"/>
          </p:nvPr>
        </p:nvSpPr>
        <p:spPr/>
        <p:txBody>
          <a:bodyPr>
            <a:normAutofit/>
          </a:bodyPr>
          <a:lstStyle/>
          <a:p>
            <a:r>
              <a:rPr lang="cs-CZ" sz="2400" dirty="0" smtClean="0"/>
              <a:t>V tomto extrémním případě není příliš vhodné ani pozorování výplat.</a:t>
            </a:r>
          </a:p>
          <a:p>
            <a:r>
              <a:rPr lang="cs-CZ" sz="2400" dirty="0" smtClean="0"/>
              <a:t>Uvažoval by se asi očekávaný škodní poměr / </a:t>
            </a:r>
            <a:r>
              <a:rPr lang="cs-CZ" sz="2400" dirty="0" err="1" smtClean="0"/>
              <a:t>Borhnuetter</a:t>
            </a:r>
            <a:r>
              <a:rPr lang="cs-CZ" sz="2400" dirty="0" smtClean="0"/>
              <a:t> </a:t>
            </a:r>
            <a:r>
              <a:rPr lang="cs-CZ" sz="2400" dirty="0" err="1" smtClean="0"/>
              <a:t>Ferguson</a:t>
            </a:r>
            <a:endParaRPr lang="en-GB" sz="2400" dirty="0" smtClean="0"/>
          </a:p>
          <a:p>
            <a:endParaRPr lang="en-GB" sz="1800" dirty="0"/>
          </a:p>
        </p:txBody>
      </p:sp>
      <p:graphicFrame>
        <p:nvGraphicFramePr>
          <p:cNvPr id="28" name="Table 27"/>
          <p:cNvGraphicFramePr>
            <a:graphicFrameLocks noGrp="1"/>
          </p:cNvGraphicFramePr>
          <p:nvPr/>
        </p:nvGraphicFramePr>
        <p:xfrm>
          <a:off x="1391478" y="3097768"/>
          <a:ext cx="9280126" cy="1483360"/>
        </p:xfrm>
        <a:graphic>
          <a:graphicData uri="http://schemas.openxmlformats.org/drawingml/2006/table">
            <a:tbl>
              <a:tblPr firstRow="1" bandRow="1">
                <a:tableStyleId>{00A15C55-8517-42AA-B614-E9B94910E393}</a:tableStyleId>
              </a:tblPr>
              <a:tblGrid>
                <a:gridCol w="3039435"/>
                <a:gridCol w="1344149"/>
                <a:gridCol w="1184492"/>
                <a:gridCol w="2463913"/>
                <a:gridCol w="1248137"/>
              </a:tblGrid>
              <a:tr h="370840">
                <a:tc>
                  <a:txBody>
                    <a:bodyPr/>
                    <a:lstStyle/>
                    <a:p>
                      <a:r>
                        <a:rPr lang="cs-CZ" sz="1800" dirty="0" smtClean="0"/>
                        <a:t>Rok/ Zpoždění</a:t>
                      </a:r>
                      <a:endParaRPr lang="en-US" sz="1800" dirty="0"/>
                    </a:p>
                  </a:txBody>
                  <a:tcPr marL="121920" marR="121920"/>
                </a:tc>
                <a:tc>
                  <a:txBody>
                    <a:bodyPr/>
                    <a:lstStyle/>
                    <a:p>
                      <a:r>
                        <a:rPr lang="en-US" sz="1800" dirty="0" smtClean="0"/>
                        <a:t>0</a:t>
                      </a:r>
                      <a:endParaRPr lang="en-US" sz="1800" dirty="0"/>
                    </a:p>
                  </a:txBody>
                  <a:tcPr marL="121920" marR="121920"/>
                </a:tc>
                <a:tc>
                  <a:txBody>
                    <a:bodyPr/>
                    <a:lstStyle/>
                    <a:p>
                      <a:r>
                        <a:rPr lang="en-US" sz="1800" dirty="0" smtClean="0"/>
                        <a:t>1</a:t>
                      </a:r>
                      <a:endParaRPr lang="en-US" sz="1800" dirty="0"/>
                    </a:p>
                  </a:txBody>
                  <a:tcPr marL="121920" marR="121920"/>
                </a:tc>
                <a:tc>
                  <a:txBody>
                    <a:bodyPr/>
                    <a:lstStyle/>
                    <a:p>
                      <a:r>
                        <a:rPr lang="en-US" sz="1800" dirty="0" smtClean="0"/>
                        <a:t>Ultimate</a:t>
                      </a:r>
                      <a:r>
                        <a:rPr lang="en-US" sz="1800" baseline="0" dirty="0" smtClean="0"/>
                        <a:t> claim</a:t>
                      </a:r>
                      <a:endParaRPr lang="en-US" sz="1800" dirty="0"/>
                    </a:p>
                  </a:txBody>
                  <a:tcPr marL="121920" marR="121920"/>
                </a:tc>
                <a:tc>
                  <a:txBody>
                    <a:bodyPr/>
                    <a:lstStyle/>
                    <a:p>
                      <a:r>
                        <a:rPr lang="en-US" sz="1800" dirty="0" smtClean="0"/>
                        <a:t>IBNR</a:t>
                      </a:r>
                      <a:endParaRPr lang="en-US" sz="1800" dirty="0"/>
                    </a:p>
                  </a:txBody>
                  <a:tcPr marL="121920" marR="121920"/>
                </a:tc>
              </a:tr>
              <a:tr h="370840">
                <a:tc>
                  <a:txBody>
                    <a:bodyPr/>
                    <a:lstStyle/>
                    <a:p>
                      <a:r>
                        <a:rPr lang="en-US" sz="1800" dirty="0" smtClean="0"/>
                        <a:t>20</a:t>
                      </a:r>
                      <a:r>
                        <a:rPr lang="cs-CZ" sz="1800" dirty="0" smtClean="0"/>
                        <a:t>12</a:t>
                      </a:r>
                      <a:endParaRPr lang="en-US" sz="1800" dirty="0"/>
                    </a:p>
                  </a:txBody>
                  <a:tcPr marL="121920" marR="121920"/>
                </a:tc>
                <a:tc>
                  <a:txBody>
                    <a:bodyPr/>
                    <a:lstStyle/>
                    <a:p>
                      <a:pPr marL="0" algn="l" rtl="0" eaLnBrk="1" fontAlgn="t" latinLnBrk="0" hangingPunct="1">
                        <a:spcBef>
                          <a:spcPts val="0"/>
                        </a:spcBef>
                        <a:spcAft>
                          <a:spcPts val="0"/>
                        </a:spcAft>
                      </a:pPr>
                      <a:r>
                        <a:rPr lang="cs-CZ" sz="1800" b="0" i="0" u="none" strike="noStrike" kern="1200" dirty="0" smtClean="0">
                          <a:solidFill>
                            <a:schemeClr val="tx1"/>
                          </a:solidFill>
                          <a:latin typeface="Tahoma"/>
                        </a:rPr>
                        <a:t>0</a:t>
                      </a:r>
                      <a:endParaRPr lang="en-US" sz="1800" b="0" i="0" u="none" strike="noStrike" kern="1200" dirty="0">
                        <a:solidFill>
                          <a:schemeClr val="tx1"/>
                        </a:solidFill>
                        <a:latin typeface="Tahoma"/>
                      </a:endParaRPr>
                    </a:p>
                  </a:txBody>
                  <a:tcPr marL="121920" marR="121920"/>
                </a:tc>
                <a:tc>
                  <a:txBody>
                    <a:bodyPr/>
                    <a:lstStyle/>
                    <a:p>
                      <a:pPr marL="0" algn="l" rtl="0" eaLnBrk="1" fontAlgn="t" latinLnBrk="0" hangingPunct="1">
                        <a:spcBef>
                          <a:spcPts val="0"/>
                        </a:spcBef>
                        <a:spcAft>
                          <a:spcPts val="0"/>
                        </a:spcAft>
                      </a:pPr>
                      <a:r>
                        <a:rPr lang="cs-CZ" sz="1800" b="0" i="0" u="none" strike="noStrike" kern="1200" dirty="0" smtClean="0">
                          <a:solidFill>
                            <a:schemeClr val="tx1"/>
                          </a:solidFill>
                          <a:latin typeface="Tahoma"/>
                        </a:rPr>
                        <a:t>0</a:t>
                      </a:r>
                      <a:endParaRPr lang="en-US" sz="1800" b="0" i="0" u="none" strike="noStrike" kern="1200" dirty="0">
                        <a:solidFill>
                          <a:schemeClr val="tx1"/>
                        </a:solidFill>
                        <a:latin typeface="Tahoma"/>
                      </a:endParaRPr>
                    </a:p>
                  </a:txBody>
                  <a:tcPr marL="121920" marR="121920"/>
                </a:tc>
                <a:tc>
                  <a:txBody>
                    <a:bodyPr/>
                    <a:lstStyle/>
                    <a:p>
                      <a:pPr marL="0" algn="l" rtl="0" eaLnBrk="1" fontAlgn="t" latinLnBrk="0" hangingPunct="1">
                        <a:spcBef>
                          <a:spcPts val="0"/>
                        </a:spcBef>
                        <a:spcAft>
                          <a:spcPts val="0"/>
                        </a:spcAft>
                      </a:pPr>
                      <a:r>
                        <a:rPr lang="cs-CZ" sz="1800" b="0" i="0" u="none" strike="noStrike" kern="1200" dirty="0" smtClean="0">
                          <a:solidFill>
                            <a:srgbClr val="FF0000"/>
                          </a:solidFill>
                          <a:latin typeface="Tahoma"/>
                        </a:rPr>
                        <a:t>0</a:t>
                      </a:r>
                      <a:endParaRPr lang="en-US" sz="1800" b="0" i="0" u="none" strike="noStrike" kern="1200" dirty="0">
                        <a:solidFill>
                          <a:srgbClr val="FF0000"/>
                        </a:solidFill>
                        <a:latin typeface="Tahoma"/>
                      </a:endParaRPr>
                    </a:p>
                  </a:txBody>
                  <a:tcPr marL="121920" marR="121920"/>
                </a:tc>
                <a:tc>
                  <a:txBody>
                    <a:bodyPr/>
                    <a:lstStyle/>
                    <a:p>
                      <a:pPr marL="0" algn="l" rtl="0" eaLnBrk="1" fontAlgn="t" latinLnBrk="0" hangingPunct="1">
                        <a:spcBef>
                          <a:spcPts val="0"/>
                        </a:spcBef>
                        <a:spcAft>
                          <a:spcPts val="0"/>
                        </a:spcAft>
                      </a:pPr>
                      <a:r>
                        <a:rPr lang="en-US" sz="1800" b="0" i="0" u="none" strike="noStrike" kern="1200" dirty="0">
                          <a:solidFill>
                            <a:srgbClr val="FF0000"/>
                          </a:solidFill>
                          <a:latin typeface="Tahoma"/>
                        </a:rPr>
                        <a:t>0</a:t>
                      </a:r>
                    </a:p>
                  </a:txBody>
                  <a:tcPr marL="121920" marR="121920"/>
                </a:tc>
              </a:tr>
              <a:tr h="370840">
                <a:tc>
                  <a:txBody>
                    <a:bodyPr/>
                    <a:lstStyle/>
                    <a:p>
                      <a:r>
                        <a:rPr lang="en-US" sz="1800" dirty="0" smtClean="0"/>
                        <a:t>201</a:t>
                      </a:r>
                      <a:r>
                        <a:rPr lang="cs-CZ" sz="1800" dirty="0" smtClean="0"/>
                        <a:t>3</a:t>
                      </a:r>
                      <a:endParaRPr lang="en-US" sz="1800" dirty="0"/>
                    </a:p>
                  </a:txBody>
                  <a:tcPr marL="121920" marR="121920"/>
                </a:tc>
                <a:tc>
                  <a:txBody>
                    <a:bodyPr/>
                    <a:lstStyle/>
                    <a:p>
                      <a:pPr marL="0" algn="l" rtl="0" eaLnBrk="1" fontAlgn="t" latinLnBrk="0" hangingPunct="1">
                        <a:spcBef>
                          <a:spcPts val="0"/>
                        </a:spcBef>
                        <a:spcAft>
                          <a:spcPts val="0"/>
                        </a:spcAft>
                      </a:pPr>
                      <a:r>
                        <a:rPr lang="cs-CZ" sz="1800" b="0" i="0" u="none" strike="noStrike" kern="1200" dirty="0" smtClean="0">
                          <a:solidFill>
                            <a:schemeClr val="tx1"/>
                          </a:solidFill>
                          <a:latin typeface="Tahoma"/>
                        </a:rPr>
                        <a:t>0</a:t>
                      </a:r>
                      <a:endParaRPr lang="en-US" sz="1800" b="0" i="0" u="none" strike="noStrike" kern="1200" dirty="0">
                        <a:solidFill>
                          <a:schemeClr val="tx1"/>
                        </a:solidFill>
                        <a:latin typeface="Tahoma"/>
                      </a:endParaRPr>
                    </a:p>
                  </a:txBody>
                  <a:tcPr marL="121920" marR="121920"/>
                </a:tc>
                <a:tc>
                  <a:txBody>
                    <a:bodyPr/>
                    <a:lstStyle/>
                    <a:p>
                      <a:pPr marL="0" algn="l" rtl="0" eaLnBrk="1" fontAlgn="t" latinLnBrk="0" hangingPunct="1">
                        <a:spcBef>
                          <a:spcPts val="0"/>
                        </a:spcBef>
                        <a:spcAft>
                          <a:spcPts val="0"/>
                        </a:spcAft>
                      </a:pPr>
                      <a:r>
                        <a:rPr lang="cs-CZ" sz="1800" b="0" i="0" u="none" strike="noStrike" kern="1200" dirty="0" smtClean="0">
                          <a:solidFill>
                            <a:srgbClr val="FF0000"/>
                          </a:solidFill>
                          <a:latin typeface="Tahoma"/>
                        </a:rPr>
                        <a:t>?</a:t>
                      </a:r>
                      <a:endParaRPr lang="en-US" sz="1800" b="0" i="0" u="none" strike="noStrike" kern="1200" dirty="0">
                        <a:solidFill>
                          <a:srgbClr val="FF0000"/>
                        </a:solidFill>
                        <a:latin typeface="Tahoma"/>
                      </a:endParaRPr>
                    </a:p>
                  </a:txBody>
                  <a:tcPr marL="121920" marR="121920"/>
                </a:tc>
                <a:tc>
                  <a:txBody>
                    <a:bodyPr/>
                    <a:lstStyle/>
                    <a:p>
                      <a:pPr marL="0" algn="l" rtl="0" eaLnBrk="1" fontAlgn="t" latinLnBrk="0" hangingPunct="1">
                        <a:spcBef>
                          <a:spcPts val="0"/>
                        </a:spcBef>
                        <a:spcAft>
                          <a:spcPts val="0"/>
                        </a:spcAft>
                      </a:pPr>
                      <a:r>
                        <a:rPr lang="cs-CZ" sz="1800" b="0" i="0" u="none" strike="noStrike" kern="1200" dirty="0" smtClean="0">
                          <a:solidFill>
                            <a:srgbClr val="FF0000"/>
                          </a:solidFill>
                          <a:latin typeface="Tahoma"/>
                        </a:rPr>
                        <a:t>?</a:t>
                      </a:r>
                      <a:endParaRPr lang="en-US" sz="1800" b="0" i="0" u="none" strike="noStrike" kern="1200" dirty="0">
                        <a:solidFill>
                          <a:srgbClr val="FF0000"/>
                        </a:solidFill>
                        <a:latin typeface="Tahoma"/>
                      </a:endParaRPr>
                    </a:p>
                  </a:txBody>
                  <a:tcPr marL="121920" marR="121920"/>
                </a:tc>
                <a:tc>
                  <a:txBody>
                    <a:bodyPr/>
                    <a:lstStyle/>
                    <a:p>
                      <a:pPr marL="0" algn="l" rtl="0" eaLnBrk="1" fontAlgn="t" latinLnBrk="0" hangingPunct="1">
                        <a:spcBef>
                          <a:spcPts val="0"/>
                        </a:spcBef>
                        <a:spcAft>
                          <a:spcPts val="0"/>
                        </a:spcAft>
                      </a:pPr>
                      <a:r>
                        <a:rPr lang="cs-CZ" sz="1800" b="0" i="0" u="none" strike="noStrike" kern="1200" dirty="0" smtClean="0">
                          <a:solidFill>
                            <a:srgbClr val="FF0000"/>
                          </a:solidFill>
                          <a:latin typeface="Tahoma"/>
                        </a:rPr>
                        <a:t>?</a:t>
                      </a:r>
                      <a:endParaRPr lang="en-US" sz="1800" b="0" i="0" u="none" strike="noStrike" kern="1200" dirty="0">
                        <a:solidFill>
                          <a:srgbClr val="FF0000"/>
                        </a:solidFill>
                        <a:latin typeface="Tahoma"/>
                      </a:endParaRPr>
                    </a:p>
                  </a:txBody>
                  <a:tcPr marL="121920" marR="121920"/>
                </a:tc>
              </a:tr>
              <a:tr h="370840">
                <a:tc>
                  <a:txBody>
                    <a:bodyPr/>
                    <a:lstStyle/>
                    <a:p>
                      <a:r>
                        <a:rPr lang="en-US" sz="1800" dirty="0" smtClean="0"/>
                        <a:t>Factor</a:t>
                      </a:r>
                      <a:endParaRPr lang="en-US" sz="1800" dirty="0"/>
                    </a:p>
                  </a:txBody>
                  <a:tcPr marL="121920" marR="121920"/>
                </a:tc>
                <a:tc>
                  <a:txBody>
                    <a:bodyPr/>
                    <a:lstStyle/>
                    <a:p>
                      <a:pPr marL="0" algn="l" rtl="0" eaLnBrk="1" fontAlgn="t" latinLnBrk="0" hangingPunct="1">
                        <a:spcBef>
                          <a:spcPts val="0"/>
                        </a:spcBef>
                        <a:spcAft>
                          <a:spcPts val="0"/>
                        </a:spcAft>
                      </a:pPr>
                      <a:r>
                        <a:rPr lang="cs-CZ" sz="1800" b="0" i="0" u="none" strike="noStrike" kern="1200" dirty="0" smtClean="0">
                          <a:solidFill>
                            <a:schemeClr val="tx1"/>
                          </a:solidFill>
                          <a:latin typeface="Tahoma"/>
                        </a:rPr>
                        <a:t>N/A</a:t>
                      </a:r>
                      <a:endParaRPr lang="en-US" sz="1800" b="0" i="0" u="none" strike="noStrike" kern="1200" dirty="0">
                        <a:solidFill>
                          <a:schemeClr val="tx1"/>
                        </a:solidFill>
                        <a:latin typeface="Tahoma"/>
                      </a:endParaRPr>
                    </a:p>
                  </a:txBody>
                  <a:tcPr marL="121920" marR="121920"/>
                </a:tc>
                <a:tc>
                  <a:txBody>
                    <a:bodyPr/>
                    <a:lstStyle/>
                    <a:p>
                      <a:pPr marL="0" algn="l" rtl="0" eaLnBrk="1" fontAlgn="t" latinLnBrk="0" hangingPunct="1">
                        <a:spcBef>
                          <a:spcPts val="0"/>
                        </a:spcBef>
                        <a:spcAft>
                          <a:spcPts val="0"/>
                        </a:spcAft>
                      </a:pPr>
                      <a:r>
                        <a:rPr lang="cs-CZ" sz="1800" b="0" i="0" u="none" strike="noStrike" kern="1200" dirty="0" smtClean="0">
                          <a:solidFill>
                            <a:schemeClr val="tx1"/>
                          </a:solidFill>
                          <a:latin typeface="Tahoma"/>
                        </a:rPr>
                        <a:t>N/A</a:t>
                      </a:r>
                      <a:endParaRPr lang="en-US" sz="1800" b="0" i="0" u="none" strike="noStrike" kern="1200" dirty="0">
                        <a:solidFill>
                          <a:schemeClr val="tx1"/>
                        </a:solidFill>
                        <a:latin typeface="Tahoma"/>
                      </a:endParaRPr>
                    </a:p>
                  </a:txBody>
                  <a:tcPr marL="121920" marR="12192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cs-CZ" sz="1800" b="1" i="1" dirty="0" smtClean="0"/>
                        <a:t>k</a:t>
                      </a:r>
                      <a:r>
                        <a:rPr lang="cs-CZ" sz="1800" b="1" i="1" baseline="0" dirty="0" smtClean="0"/>
                        <a:t> 31.12.2013</a:t>
                      </a:r>
                      <a:endParaRPr lang="en-US" sz="1800" b="1" dirty="0" smtClean="0"/>
                    </a:p>
                  </a:txBody>
                  <a:tcPr marL="121920" marR="121920"/>
                </a:tc>
                <a:tc>
                  <a:txBody>
                    <a:bodyPr/>
                    <a:lstStyle/>
                    <a:p>
                      <a:pPr marL="0" algn="l" rtl="0" eaLnBrk="1" fontAlgn="t" latinLnBrk="0" hangingPunct="1">
                        <a:spcBef>
                          <a:spcPts val="0"/>
                        </a:spcBef>
                        <a:spcAft>
                          <a:spcPts val="0"/>
                        </a:spcAft>
                      </a:pPr>
                      <a:r>
                        <a:rPr lang="cs-CZ" sz="1800" b="1" i="0" u="none" strike="noStrike" kern="1200" dirty="0" smtClean="0">
                          <a:solidFill>
                            <a:schemeClr val="tx1"/>
                          </a:solidFill>
                          <a:latin typeface="Tahoma"/>
                        </a:rPr>
                        <a:t>?</a:t>
                      </a:r>
                      <a:endParaRPr lang="en-US" sz="1800" b="1" i="0" u="none" strike="noStrike" kern="1200" dirty="0">
                        <a:solidFill>
                          <a:schemeClr val="tx1"/>
                        </a:solidFill>
                        <a:latin typeface="Tahoma"/>
                      </a:endParaRPr>
                    </a:p>
                  </a:txBody>
                  <a:tcPr marL="121920" marR="121920"/>
                </a:tc>
              </a:tr>
            </a:tbl>
          </a:graphicData>
        </a:graphic>
      </p:graphicFrame>
      <p:graphicFrame>
        <p:nvGraphicFramePr>
          <p:cNvPr id="29" name="Table 28"/>
          <p:cNvGraphicFramePr>
            <a:graphicFrameLocks noGrp="1"/>
          </p:cNvGraphicFramePr>
          <p:nvPr/>
        </p:nvGraphicFramePr>
        <p:xfrm>
          <a:off x="1391477" y="4671144"/>
          <a:ext cx="10465163" cy="1854200"/>
        </p:xfrm>
        <a:graphic>
          <a:graphicData uri="http://schemas.openxmlformats.org/drawingml/2006/table">
            <a:tbl>
              <a:tblPr firstRow="1" bandRow="1">
                <a:tableStyleId>{00A15C55-8517-42AA-B614-E9B94910E393}</a:tableStyleId>
              </a:tblPr>
              <a:tblGrid>
                <a:gridCol w="3212080"/>
                <a:gridCol w="916379"/>
                <a:gridCol w="1056117"/>
                <a:gridCol w="1056117"/>
                <a:gridCol w="2976331"/>
                <a:gridCol w="1248139"/>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smtClean="0"/>
                        <a:t>Rok/ Zpoždění</a:t>
                      </a:r>
                      <a:endParaRPr lang="en-US" sz="1800" dirty="0"/>
                    </a:p>
                  </a:txBody>
                  <a:tcPr marL="121920" marR="121920"/>
                </a:tc>
                <a:tc>
                  <a:txBody>
                    <a:bodyPr/>
                    <a:lstStyle/>
                    <a:p>
                      <a:r>
                        <a:rPr lang="en-US" sz="1800" dirty="0" smtClean="0"/>
                        <a:t>0</a:t>
                      </a:r>
                      <a:endParaRPr lang="en-US" sz="1800" dirty="0"/>
                    </a:p>
                  </a:txBody>
                  <a:tcPr marL="121920" marR="121920"/>
                </a:tc>
                <a:tc>
                  <a:txBody>
                    <a:bodyPr/>
                    <a:lstStyle/>
                    <a:p>
                      <a:r>
                        <a:rPr lang="en-US" sz="1800" dirty="0" smtClean="0"/>
                        <a:t>1</a:t>
                      </a:r>
                      <a:endParaRPr lang="en-US" sz="1800" dirty="0"/>
                    </a:p>
                  </a:txBody>
                  <a:tcPr marL="121920" marR="121920"/>
                </a:tc>
                <a:tc>
                  <a:txBody>
                    <a:bodyPr/>
                    <a:lstStyle/>
                    <a:p>
                      <a:r>
                        <a:rPr lang="en-US" sz="1800" dirty="0" smtClean="0"/>
                        <a:t>2</a:t>
                      </a:r>
                      <a:endParaRPr lang="en-US" sz="1800" dirty="0"/>
                    </a:p>
                  </a:txBody>
                  <a:tcPr marL="121920" marR="121920"/>
                </a:tc>
                <a:tc>
                  <a:txBody>
                    <a:bodyPr/>
                    <a:lstStyle/>
                    <a:p>
                      <a:r>
                        <a:rPr lang="en-US" sz="1800" dirty="0" smtClean="0"/>
                        <a:t>Ultimate</a:t>
                      </a:r>
                      <a:r>
                        <a:rPr lang="en-US" sz="1800" baseline="0" dirty="0" smtClean="0"/>
                        <a:t> claim</a:t>
                      </a:r>
                      <a:endParaRPr lang="en-US" sz="1800" dirty="0"/>
                    </a:p>
                  </a:txBody>
                  <a:tcPr marL="121920" marR="121920"/>
                </a:tc>
                <a:tc>
                  <a:txBody>
                    <a:bodyPr/>
                    <a:lstStyle/>
                    <a:p>
                      <a:r>
                        <a:rPr lang="en-US" sz="1800" dirty="0" smtClean="0"/>
                        <a:t>IBNR</a:t>
                      </a:r>
                      <a:endParaRPr lang="en-US" sz="1800" dirty="0"/>
                    </a:p>
                  </a:txBody>
                  <a:tcPr marL="121920" marR="121920"/>
                </a:tc>
              </a:tr>
              <a:tr h="370840">
                <a:tc>
                  <a:txBody>
                    <a:bodyPr/>
                    <a:lstStyle/>
                    <a:p>
                      <a:r>
                        <a:rPr lang="en-US" sz="1800" dirty="0" smtClean="0"/>
                        <a:t>2</a:t>
                      </a:r>
                      <a:r>
                        <a:rPr lang="cs-CZ" sz="1800" dirty="0" smtClean="0"/>
                        <a:t>012</a:t>
                      </a:r>
                      <a:endParaRPr lang="en-US" sz="1800" dirty="0"/>
                    </a:p>
                  </a:txBody>
                  <a:tcPr marL="121920" marR="121920"/>
                </a:tc>
                <a:tc>
                  <a:txBody>
                    <a:bodyPr/>
                    <a:lstStyle/>
                    <a:p>
                      <a:r>
                        <a:rPr lang="cs-CZ" sz="1800" dirty="0" smtClean="0"/>
                        <a:t>0</a:t>
                      </a:r>
                      <a:endParaRPr lang="en-US" sz="1800" dirty="0"/>
                    </a:p>
                  </a:txBody>
                  <a:tcPr marL="121920" marR="121920"/>
                </a:tc>
                <a:tc>
                  <a:txBody>
                    <a:bodyPr/>
                    <a:lstStyle/>
                    <a:p>
                      <a:r>
                        <a:rPr lang="cs-CZ" sz="1800" dirty="0" smtClean="0"/>
                        <a:t>0</a:t>
                      </a:r>
                      <a:endParaRPr lang="en-US" sz="1800" dirty="0"/>
                    </a:p>
                  </a:txBody>
                  <a:tcPr marL="121920" marR="121920"/>
                </a:tc>
                <a:tc>
                  <a:txBody>
                    <a:bodyPr/>
                    <a:lstStyle/>
                    <a:p>
                      <a:r>
                        <a:rPr lang="cs-CZ" sz="1800" dirty="0" smtClean="0"/>
                        <a:t>300</a:t>
                      </a:r>
                      <a:endParaRPr lang="en-US" sz="1800" dirty="0"/>
                    </a:p>
                  </a:txBody>
                  <a:tcPr marL="121920" marR="121920"/>
                </a:tc>
                <a:tc>
                  <a:txBody>
                    <a:bodyPr/>
                    <a:lstStyle/>
                    <a:p>
                      <a:r>
                        <a:rPr lang="en-US" sz="1800" dirty="0" smtClean="0">
                          <a:solidFill>
                            <a:srgbClr val="FF0000"/>
                          </a:solidFill>
                        </a:rPr>
                        <a:t>300</a:t>
                      </a:r>
                      <a:endParaRPr lang="en-US" sz="1800" dirty="0">
                        <a:solidFill>
                          <a:srgbClr val="FF0000"/>
                        </a:solidFill>
                      </a:endParaRPr>
                    </a:p>
                  </a:txBody>
                  <a:tcPr marL="121920" marR="121920"/>
                </a:tc>
                <a:tc>
                  <a:txBody>
                    <a:bodyPr/>
                    <a:lstStyle/>
                    <a:p>
                      <a:r>
                        <a:rPr lang="en-US" sz="1800" dirty="0" smtClean="0">
                          <a:solidFill>
                            <a:srgbClr val="FF0000"/>
                          </a:solidFill>
                        </a:rPr>
                        <a:t>0</a:t>
                      </a:r>
                      <a:endParaRPr lang="en-US" sz="1800" dirty="0">
                        <a:solidFill>
                          <a:srgbClr val="FF0000"/>
                        </a:solidFill>
                      </a:endParaRPr>
                    </a:p>
                  </a:txBody>
                  <a:tcPr marL="121920" marR="121920"/>
                </a:tc>
              </a:tr>
              <a:tr h="370840">
                <a:tc>
                  <a:txBody>
                    <a:bodyPr/>
                    <a:lstStyle/>
                    <a:p>
                      <a:r>
                        <a:rPr lang="en-US" sz="1800" dirty="0" smtClean="0"/>
                        <a:t>201</a:t>
                      </a:r>
                      <a:r>
                        <a:rPr lang="cs-CZ" sz="1800" dirty="0" smtClean="0"/>
                        <a:t>3</a:t>
                      </a:r>
                      <a:endParaRPr lang="en-US" sz="1800" dirty="0"/>
                    </a:p>
                  </a:txBody>
                  <a:tcPr marL="121920" marR="121920"/>
                </a:tc>
                <a:tc>
                  <a:txBody>
                    <a:bodyPr/>
                    <a:lstStyle/>
                    <a:p>
                      <a:r>
                        <a:rPr lang="cs-CZ" sz="1800" dirty="0" smtClean="0"/>
                        <a:t>0</a:t>
                      </a:r>
                      <a:endParaRPr lang="en-US" sz="1800" dirty="0"/>
                    </a:p>
                  </a:txBody>
                  <a:tcPr marL="121920" marR="121920"/>
                </a:tc>
                <a:tc>
                  <a:txBody>
                    <a:bodyPr/>
                    <a:lstStyle/>
                    <a:p>
                      <a:r>
                        <a:rPr lang="cs-CZ" sz="1800" dirty="0" smtClean="0">
                          <a:solidFill>
                            <a:schemeClr val="tx1"/>
                          </a:solidFill>
                        </a:rPr>
                        <a:t>0</a:t>
                      </a:r>
                      <a:endParaRPr lang="en-US" sz="1800" dirty="0">
                        <a:solidFill>
                          <a:schemeClr val="tx1"/>
                        </a:solidFill>
                      </a:endParaRPr>
                    </a:p>
                  </a:txBody>
                  <a:tcPr marL="121920" marR="121920"/>
                </a:tc>
                <a:tc>
                  <a:txBody>
                    <a:bodyPr/>
                    <a:lstStyle/>
                    <a:p>
                      <a:r>
                        <a:rPr lang="cs-CZ" sz="1800" dirty="0" smtClean="0">
                          <a:solidFill>
                            <a:srgbClr val="FF0000"/>
                          </a:solidFill>
                        </a:rPr>
                        <a:t>?</a:t>
                      </a:r>
                      <a:endParaRPr lang="en-US" sz="1800" dirty="0">
                        <a:solidFill>
                          <a:srgbClr val="FF0000"/>
                        </a:solidFill>
                      </a:endParaRPr>
                    </a:p>
                  </a:txBody>
                  <a:tcPr marL="121920" marR="121920"/>
                </a:tc>
                <a:tc>
                  <a:txBody>
                    <a:bodyPr/>
                    <a:lstStyle/>
                    <a:p>
                      <a:r>
                        <a:rPr lang="cs-CZ" sz="1800" dirty="0" smtClean="0">
                          <a:solidFill>
                            <a:srgbClr val="FF0000"/>
                          </a:solidFill>
                        </a:rPr>
                        <a:t>?</a:t>
                      </a:r>
                      <a:endParaRPr lang="en-US" sz="1800" dirty="0">
                        <a:solidFill>
                          <a:srgbClr val="FF0000"/>
                        </a:solidFill>
                      </a:endParaRPr>
                    </a:p>
                  </a:txBody>
                  <a:tcPr marL="121920" marR="121920"/>
                </a:tc>
                <a:tc>
                  <a:txBody>
                    <a:bodyPr/>
                    <a:lstStyle/>
                    <a:p>
                      <a:r>
                        <a:rPr lang="cs-CZ" sz="1800" dirty="0" smtClean="0">
                          <a:solidFill>
                            <a:srgbClr val="FF0000"/>
                          </a:solidFill>
                        </a:rPr>
                        <a:t>?</a:t>
                      </a:r>
                      <a:endParaRPr lang="en-US" sz="1800" dirty="0">
                        <a:solidFill>
                          <a:srgbClr val="FF0000"/>
                        </a:solidFill>
                      </a:endParaRPr>
                    </a:p>
                  </a:txBody>
                  <a:tcPr marL="121920" marR="121920"/>
                </a:tc>
              </a:tr>
              <a:tr h="370840">
                <a:tc>
                  <a:txBody>
                    <a:bodyPr/>
                    <a:lstStyle/>
                    <a:p>
                      <a:r>
                        <a:rPr lang="en-US" sz="1800" dirty="0" smtClean="0"/>
                        <a:t>201</a:t>
                      </a:r>
                      <a:r>
                        <a:rPr lang="cs-CZ" sz="1800" dirty="0" smtClean="0"/>
                        <a:t>4</a:t>
                      </a:r>
                      <a:endParaRPr lang="en-US" sz="1800" dirty="0"/>
                    </a:p>
                  </a:txBody>
                  <a:tcPr marL="121920" marR="121920"/>
                </a:tc>
                <a:tc>
                  <a:txBody>
                    <a:bodyPr/>
                    <a:lstStyle/>
                    <a:p>
                      <a:r>
                        <a:rPr lang="cs-CZ" sz="1800" dirty="0" smtClean="0"/>
                        <a:t>0</a:t>
                      </a:r>
                      <a:endParaRPr lang="en-US" sz="1800" dirty="0"/>
                    </a:p>
                  </a:txBody>
                  <a:tcPr marL="121920" marR="121920"/>
                </a:tc>
                <a:tc>
                  <a:txBody>
                    <a:bodyPr/>
                    <a:lstStyle/>
                    <a:p>
                      <a:r>
                        <a:rPr lang="cs-CZ" sz="1800" dirty="0" smtClean="0">
                          <a:solidFill>
                            <a:srgbClr val="FF0000"/>
                          </a:solidFill>
                        </a:rPr>
                        <a:t>?</a:t>
                      </a:r>
                      <a:endParaRPr lang="en-US" sz="1800" dirty="0">
                        <a:solidFill>
                          <a:srgbClr val="FF0000"/>
                        </a:solidFill>
                      </a:endParaRPr>
                    </a:p>
                  </a:txBody>
                  <a:tcPr marL="121920" marR="121920"/>
                </a:tc>
                <a:tc>
                  <a:txBody>
                    <a:bodyPr/>
                    <a:lstStyle/>
                    <a:p>
                      <a:r>
                        <a:rPr lang="cs-CZ" sz="1800" dirty="0" smtClean="0">
                          <a:solidFill>
                            <a:srgbClr val="FF0000"/>
                          </a:solidFill>
                        </a:rPr>
                        <a:t>?</a:t>
                      </a:r>
                      <a:endParaRPr lang="en-US" sz="1800" dirty="0">
                        <a:solidFill>
                          <a:srgbClr val="FF0000"/>
                        </a:solidFill>
                      </a:endParaRPr>
                    </a:p>
                  </a:txBody>
                  <a:tcPr marL="121920" marR="121920"/>
                </a:tc>
                <a:tc>
                  <a:txBody>
                    <a:bodyPr/>
                    <a:lstStyle/>
                    <a:p>
                      <a:r>
                        <a:rPr lang="cs-CZ" sz="1800" dirty="0" smtClean="0">
                          <a:solidFill>
                            <a:srgbClr val="FF0000"/>
                          </a:solidFill>
                        </a:rPr>
                        <a:t>?</a:t>
                      </a:r>
                      <a:endParaRPr lang="en-US" sz="1800" dirty="0">
                        <a:solidFill>
                          <a:srgbClr val="FF0000"/>
                        </a:solidFill>
                      </a:endParaRPr>
                    </a:p>
                  </a:txBody>
                  <a:tcPr marL="121920" marR="121920"/>
                </a:tc>
                <a:tc>
                  <a:txBody>
                    <a:bodyPr/>
                    <a:lstStyle/>
                    <a:p>
                      <a:r>
                        <a:rPr lang="cs-CZ" sz="1800" dirty="0" smtClean="0">
                          <a:solidFill>
                            <a:srgbClr val="FF0000"/>
                          </a:solidFill>
                        </a:rPr>
                        <a:t>?</a:t>
                      </a:r>
                      <a:endParaRPr lang="en-US" sz="1800" dirty="0">
                        <a:solidFill>
                          <a:srgbClr val="FF0000"/>
                        </a:solidFill>
                      </a:endParaRPr>
                    </a:p>
                  </a:txBody>
                  <a:tcPr marL="121920" marR="121920"/>
                </a:tc>
              </a:tr>
              <a:tr h="370840">
                <a:tc>
                  <a:txBody>
                    <a:bodyPr/>
                    <a:lstStyle/>
                    <a:p>
                      <a:r>
                        <a:rPr lang="en-US" sz="1800" dirty="0" smtClean="0"/>
                        <a:t>Factor</a:t>
                      </a:r>
                      <a:endParaRPr lang="en-US" sz="1800" dirty="0"/>
                    </a:p>
                  </a:txBody>
                  <a:tcPr marL="121920" marR="121920"/>
                </a:tc>
                <a:tc>
                  <a:txBody>
                    <a:bodyPr/>
                    <a:lstStyle/>
                    <a:p>
                      <a:pPr marL="0" algn="l" rtl="0" eaLnBrk="1" fontAlgn="t" latinLnBrk="0" hangingPunct="1">
                        <a:spcBef>
                          <a:spcPts val="0"/>
                        </a:spcBef>
                        <a:spcAft>
                          <a:spcPts val="0"/>
                        </a:spcAft>
                      </a:pPr>
                      <a:r>
                        <a:rPr lang="cs-CZ" sz="1800" b="0" i="0" u="none" strike="noStrike" kern="1200" dirty="0" smtClean="0">
                          <a:solidFill>
                            <a:schemeClr val="tx1"/>
                          </a:solidFill>
                          <a:latin typeface="Tahoma"/>
                        </a:rPr>
                        <a:t>N/A</a:t>
                      </a:r>
                      <a:endParaRPr lang="en-US" sz="1800" b="0" i="0" u="none" strike="noStrike" kern="1200" dirty="0">
                        <a:solidFill>
                          <a:schemeClr val="tx1"/>
                        </a:solidFill>
                        <a:latin typeface="Tahoma"/>
                      </a:endParaRPr>
                    </a:p>
                  </a:txBody>
                  <a:tcPr marL="121920" marR="121920"/>
                </a:tc>
                <a:tc>
                  <a:txBody>
                    <a:bodyPr/>
                    <a:lstStyle/>
                    <a:p>
                      <a:pPr marL="0" algn="l" rtl="0" eaLnBrk="1" fontAlgn="t" latinLnBrk="0" hangingPunct="1">
                        <a:spcBef>
                          <a:spcPts val="0"/>
                        </a:spcBef>
                        <a:spcAft>
                          <a:spcPts val="0"/>
                        </a:spcAft>
                      </a:pPr>
                      <a:r>
                        <a:rPr lang="cs-CZ" sz="1800" b="0" i="0" u="none" strike="noStrike" kern="1200" dirty="0" smtClean="0">
                          <a:solidFill>
                            <a:schemeClr val="tx1"/>
                          </a:solidFill>
                          <a:latin typeface="Tahoma"/>
                        </a:rPr>
                        <a:t>N/A</a:t>
                      </a:r>
                      <a:endParaRPr lang="en-US" sz="1800" b="0" i="0" u="none" strike="noStrike" kern="1200" dirty="0">
                        <a:solidFill>
                          <a:schemeClr val="tx1"/>
                        </a:solidFill>
                        <a:latin typeface="Tahoma"/>
                      </a:endParaRPr>
                    </a:p>
                  </a:txBody>
                  <a:tcPr marL="121920" marR="121920"/>
                </a:tc>
                <a:tc>
                  <a:txBody>
                    <a:bodyPr/>
                    <a:lstStyle/>
                    <a:p>
                      <a:pPr marL="0" algn="l" rtl="0" eaLnBrk="1" fontAlgn="t" latinLnBrk="0" hangingPunct="1">
                        <a:spcBef>
                          <a:spcPts val="0"/>
                        </a:spcBef>
                        <a:spcAft>
                          <a:spcPts val="0"/>
                        </a:spcAft>
                      </a:pPr>
                      <a:r>
                        <a:rPr lang="cs-CZ" sz="1800" b="0" i="0" u="none" strike="noStrike" kern="1200" dirty="0" smtClean="0">
                          <a:solidFill>
                            <a:schemeClr val="tx1"/>
                          </a:solidFill>
                          <a:latin typeface="Tahoma"/>
                        </a:rPr>
                        <a:t>N/A</a:t>
                      </a:r>
                      <a:endParaRPr lang="en-US" sz="1800" b="0" i="0" u="none" strike="noStrike" kern="1200" dirty="0">
                        <a:solidFill>
                          <a:schemeClr val="tx1"/>
                        </a:solidFill>
                        <a:latin typeface="Tahoma"/>
                      </a:endParaRP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b="1" i="1" dirty="0" smtClean="0"/>
                        <a:t>k</a:t>
                      </a:r>
                      <a:r>
                        <a:rPr lang="cs-CZ" sz="1800" b="1" i="1" baseline="0" dirty="0" smtClean="0"/>
                        <a:t> 31.12.2014</a:t>
                      </a:r>
                      <a:endParaRPr lang="en-US" sz="1800" b="1" dirty="0" smtClean="0"/>
                    </a:p>
                  </a:txBody>
                  <a:tcPr marL="121920" marR="121920"/>
                </a:tc>
                <a:tc>
                  <a:txBody>
                    <a:bodyPr/>
                    <a:lstStyle/>
                    <a:p>
                      <a:r>
                        <a:rPr lang="cs-CZ" sz="1800" b="1" dirty="0" smtClean="0"/>
                        <a:t>?</a:t>
                      </a:r>
                      <a:endParaRPr lang="en-US" sz="1800" b="1" dirty="0"/>
                    </a:p>
                  </a:txBody>
                  <a:tcPr marL="121920" marR="121920"/>
                </a:tc>
              </a:tr>
            </a:tbl>
          </a:graphicData>
        </a:graphic>
      </p:graphicFrame>
    </p:spTree>
    <p:extLst>
      <p:ext uri="{BB962C8B-B14F-4D97-AF65-F5344CB8AC3E}">
        <p14:creationId xmlns:p14="http://schemas.microsoft.com/office/powerpoint/2010/main" val="30450793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normAutofit/>
          </a:bodyPr>
          <a:lstStyle/>
          <a:p>
            <a:pPr eaLnBrk="1" hangingPunct="1"/>
            <a:r>
              <a:rPr lang="cs-CZ" altLang="cs-CZ" sz="3200" dirty="0" smtClean="0"/>
              <a:t>IBNR – zdrojová data</a:t>
            </a:r>
            <a:endParaRPr lang="en-US" altLang="cs-CZ" sz="3200" dirty="0" smtClean="0"/>
          </a:p>
        </p:txBody>
      </p:sp>
      <p:sp>
        <p:nvSpPr>
          <p:cNvPr id="24" name="Zástupný symbol pro zápatí 4"/>
          <p:cNvSpPr>
            <a:spLocks noGrp="1"/>
          </p:cNvSpPr>
          <p:nvPr>
            <p:ph type="ftr" sz="quarter" idx="10"/>
          </p:nvPr>
        </p:nvSpPr>
        <p:spPr>
          <a:noFill/>
        </p:spPr>
        <p:txBody>
          <a:bodyPr/>
          <a:lstStyle/>
          <a:p>
            <a:r>
              <a:rPr lang="cs-CZ" altLang="cs-CZ" dirty="0" smtClean="0"/>
              <a:t>Seminář z aktuárských věd</a:t>
            </a:r>
          </a:p>
        </p:txBody>
      </p:sp>
      <p:sp>
        <p:nvSpPr>
          <p:cNvPr id="11269" name="Rectangle 5"/>
          <p:cNvSpPr>
            <a:spLocks noGrp="1" noChangeArrowheads="1"/>
          </p:cNvSpPr>
          <p:nvPr>
            <p:ph sz="quarter" idx="12"/>
          </p:nvPr>
        </p:nvSpPr>
        <p:spPr/>
        <p:txBody>
          <a:bodyPr/>
          <a:lstStyle/>
          <a:p>
            <a:r>
              <a:rPr lang="cs-CZ" sz="2800" dirty="0" smtClean="0"/>
              <a:t>Podkladová data – podle načasování zachycení</a:t>
            </a:r>
          </a:p>
          <a:p>
            <a:pPr lvl="1"/>
            <a:r>
              <a:rPr lang="cs-CZ" sz="2400" dirty="0" smtClean="0">
                <a:latin typeface="+mj-lt"/>
              </a:rPr>
              <a:t>výsledky IBNR nelze dodávat ročně – společnost by neuměla reagovat na změny ve vývoji škod</a:t>
            </a:r>
          </a:p>
          <a:p>
            <a:pPr lvl="1"/>
            <a:r>
              <a:rPr lang="cs-CZ" sz="2400" dirty="0" smtClean="0">
                <a:latin typeface="+mj-lt"/>
              </a:rPr>
              <a:t>področní přístup</a:t>
            </a:r>
          </a:p>
          <a:p>
            <a:pPr lvl="2"/>
            <a:r>
              <a:rPr lang="cs-CZ" sz="2000" dirty="0" smtClean="0">
                <a:latin typeface="+mj-lt"/>
              </a:rPr>
              <a:t>Kvartální </a:t>
            </a:r>
          </a:p>
          <a:p>
            <a:pPr lvl="3"/>
            <a:r>
              <a:rPr lang="cs-CZ" sz="1600" dirty="0" smtClean="0">
                <a:latin typeface="+mj-lt"/>
              </a:rPr>
              <a:t>Výhoda například i při krátké historii</a:t>
            </a:r>
          </a:p>
          <a:p>
            <a:pPr lvl="3"/>
            <a:r>
              <a:rPr lang="cs-CZ" sz="1600" dirty="0" smtClean="0">
                <a:latin typeface="+mj-lt"/>
              </a:rPr>
              <a:t>Umožňují efektivněji sledovat náběh škod</a:t>
            </a:r>
          </a:p>
          <a:p>
            <a:pPr lvl="3"/>
            <a:r>
              <a:rPr lang="cs-CZ" sz="1600" dirty="0" smtClean="0">
                <a:latin typeface="+mj-lt"/>
              </a:rPr>
              <a:t>Umožňují lépe sledovat sezónnost škod</a:t>
            </a:r>
          </a:p>
          <a:p>
            <a:pPr lvl="3"/>
            <a:r>
              <a:rPr lang="cs-CZ" sz="1600" dirty="0" smtClean="0">
                <a:latin typeface="+mj-lt"/>
              </a:rPr>
              <a:t>V případě delší historie budou méně přehledné a především lze jen těžko dosáhnout splnění teoretických předpokladů Mackova modelu</a:t>
            </a:r>
          </a:p>
          <a:p>
            <a:pPr lvl="2"/>
            <a:r>
              <a:rPr lang="cs-CZ" sz="2000" dirty="0" smtClean="0">
                <a:latin typeface="+mj-lt"/>
              </a:rPr>
              <a:t>Posunuté roční</a:t>
            </a:r>
          </a:p>
          <a:p>
            <a:pPr lvl="3"/>
            <a:r>
              <a:rPr lang="cs-CZ" sz="1600" dirty="0" smtClean="0">
                <a:latin typeface="+mj-lt"/>
              </a:rPr>
              <a:t>Vhodně sečtené kvartální trojúhelníky</a:t>
            </a:r>
          </a:p>
          <a:p>
            <a:pPr>
              <a:buFontTx/>
              <a:buNone/>
            </a:pPr>
            <a:endParaRPr lang="cs-CZ" sz="2400" dirty="0" smtClean="0">
              <a:latin typeface="+mj-lt"/>
            </a:endParaRPr>
          </a:p>
          <a:p>
            <a:pPr>
              <a:buFontTx/>
              <a:buNone/>
            </a:pPr>
            <a:endParaRPr lang="cs-CZ" sz="2400" dirty="0" smtClean="0">
              <a:latin typeface="+mj-lt"/>
            </a:endParaRPr>
          </a:p>
        </p:txBody>
      </p:sp>
    </p:spTree>
    <p:extLst>
      <p:ext uri="{BB962C8B-B14F-4D97-AF65-F5344CB8AC3E}">
        <p14:creationId xmlns:p14="http://schemas.microsoft.com/office/powerpoint/2010/main" val="141406118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quarter" idx="12"/>
          </p:nvPr>
        </p:nvSpPr>
        <p:spPr/>
        <p:txBody>
          <a:bodyPr/>
          <a:lstStyle/>
          <a:p>
            <a:r>
              <a:rPr lang="cs-CZ" b="1" dirty="0" smtClean="0"/>
              <a:t>Kumulativní</a:t>
            </a:r>
            <a:r>
              <a:rPr lang="cs-CZ" dirty="0" smtClean="0"/>
              <a:t> trojúhelník vyplacených škod</a:t>
            </a:r>
            <a:endParaRPr lang="en-US" dirty="0"/>
          </a:p>
        </p:txBody>
      </p:sp>
      <p:graphicFrame>
        <p:nvGraphicFramePr>
          <p:cNvPr id="5" name="Object 4"/>
          <p:cNvGraphicFramePr>
            <a:graphicFrameLocks/>
          </p:cNvGraphicFramePr>
          <p:nvPr>
            <p:extLst>
              <p:ext uri="{D42A27DB-BD31-4B8C-83A1-F6EECF244321}">
                <p14:modId xmlns:p14="http://schemas.microsoft.com/office/powerpoint/2010/main" val="1967712365"/>
              </p:ext>
            </p:extLst>
          </p:nvPr>
        </p:nvGraphicFramePr>
        <p:xfrm>
          <a:off x="952718" y="2472336"/>
          <a:ext cx="10656000" cy="3823200"/>
        </p:xfrm>
        <a:graphic>
          <a:graphicData uri="http://schemas.openxmlformats.org/presentationml/2006/ole">
            <mc:AlternateContent xmlns:mc="http://schemas.openxmlformats.org/markup-compatibility/2006">
              <mc:Choice xmlns:v="urn:schemas-microsoft-com:vml" Requires="v">
                <p:oleObj spid="_x0000_s1050" name="Binary Worksheet" r:id="rId5" imgW="9363078" imgH="4524390" progId="Excel.SheetBinaryMacroEnabled.12">
                  <p:embed/>
                </p:oleObj>
              </mc:Choice>
              <mc:Fallback>
                <p:oleObj name="Binary Worksheet" r:id="rId5" imgW="9363078" imgH="4524390" progId="Excel.SheetBinaryMacroEnabled.1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718" y="2472336"/>
                        <a:ext cx="10656000" cy="382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p:cNvGraphicFramePr>
          <p:nvPr>
            <p:extLst>
              <p:ext uri="{D42A27DB-BD31-4B8C-83A1-F6EECF244321}">
                <p14:modId xmlns:p14="http://schemas.microsoft.com/office/powerpoint/2010/main" val="2058536265"/>
              </p:ext>
            </p:extLst>
          </p:nvPr>
        </p:nvGraphicFramePr>
        <p:xfrm>
          <a:off x="960022" y="2466900"/>
          <a:ext cx="10656000" cy="3823200"/>
        </p:xfrm>
        <a:graphic>
          <a:graphicData uri="http://schemas.openxmlformats.org/presentationml/2006/ole">
            <mc:AlternateContent xmlns:mc="http://schemas.openxmlformats.org/markup-compatibility/2006">
              <mc:Choice xmlns:v="urn:schemas-microsoft-com:vml" Requires="v">
                <p:oleObj spid="_x0000_s1051" name="Binary Worksheet" r:id="rId8" imgW="9363078" imgH="4524390" progId="Excel.SheetBinaryMacroEnabled.12">
                  <p:embed/>
                </p:oleObj>
              </mc:Choice>
              <mc:Fallback>
                <p:oleObj name="Binary Worksheet" r:id="rId8" imgW="9363078" imgH="4524390" progId="Excel.SheetBinaryMacroEnabled.1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0022" y="2466900"/>
                        <a:ext cx="10656000" cy="382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cs-CZ" sz="3200" dirty="0" smtClean="0"/>
              <a:t>Vztah různých časových období</a:t>
            </a:r>
            <a:endParaRPr lang="en-US" sz="3200" dirty="0"/>
          </a:p>
        </p:txBody>
      </p:sp>
      <p:sp>
        <p:nvSpPr>
          <p:cNvPr id="82" name="Text Placeholder 3"/>
          <p:cNvSpPr txBox="1">
            <a:spLocks/>
          </p:cNvSpPr>
          <p:nvPr/>
        </p:nvSpPr>
        <p:spPr bwMode="gray">
          <a:xfrm>
            <a:off x="6288022" y="1268760"/>
            <a:ext cx="5717447" cy="4679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cs-CZ" b="1" kern="0" dirty="0" smtClean="0"/>
              <a:t>Stav</a:t>
            </a:r>
            <a:r>
              <a:rPr lang="cs-CZ" kern="0" dirty="0" smtClean="0"/>
              <a:t> RBNS</a:t>
            </a:r>
            <a:endParaRPr lang="en-US" kern="0" dirty="0"/>
          </a:p>
        </p:txBody>
      </p:sp>
    </p:spTree>
    <p:extLst>
      <p:ext uri="{BB962C8B-B14F-4D97-AF65-F5344CB8AC3E}">
        <p14:creationId xmlns:p14="http://schemas.microsoft.com/office/powerpoint/2010/main" val="587630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quarter" idx="12"/>
          </p:nvPr>
        </p:nvSpPr>
        <p:spPr/>
        <p:txBody>
          <a:bodyPr/>
          <a:lstStyle/>
          <a:p>
            <a:r>
              <a:rPr lang="cs-CZ" b="1" dirty="0" smtClean="0"/>
              <a:t>Inkrementální</a:t>
            </a:r>
            <a:r>
              <a:rPr lang="cs-CZ" dirty="0" smtClean="0"/>
              <a:t> trojúhelník vyplacených škod</a:t>
            </a:r>
            <a:endParaRPr lang="en-US" dirty="0"/>
          </a:p>
        </p:txBody>
      </p:sp>
      <p:graphicFrame>
        <p:nvGraphicFramePr>
          <p:cNvPr id="9" name="Object 8"/>
          <p:cNvGraphicFramePr>
            <a:graphicFrameLocks/>
          </p:cNvGraphicFramePr>
          <p:nvPr>
            <p:extLst>
              <p:ext uri="{D42A27DB-BD31-4B8C-83A1-F6EECF244321}">
                <p14:modId xmlns:p14="http://schemas.microsoft.com/office/powerpoint/2010/main" val="2316911760"/>
              </p:ext>
            </p:extLst>
          </p:nvPr>
        </p:nvGraphicFramePr>
        <p:xfrm>
          <a:off x="952718" y="2457822"/>
          <a:ext cx="10656000" cy="3823200"/>
        </p:xfrm>
        <a:graphic>
          <a:graphicData uri="http://schemas.openxmlformats.org/presentationml/2006/ole">
            <mc:AlternateContent xmlns:mc="http://schemas.openxmlformats.org/markup-compatibility/2006">
              <mc:Choice xmlns:v="urn:schemas-microsoft-com:vml" Requires="v">
                <p:oleObj spid="_x0000_s2074" name="Binary Worksheet" r:id="rId4" imgW="9363078" imgH="4591080" progId="Excel.SheetBinaryMacroEnabled.12">
                  <p:embed/>
                </p:oleObj>
              </mc:Choice>
              <mc:Fallback>
                <p:oleObj name="Binary Worksheet" r:id="rId4" imgW="9363078" imgH="4591080" progId="Excel.SheetBinaryMacroEnabled.1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718" y="2457822"/>
                        <a:ext cx="10656000" cy="382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p:cNvGraphicFramePr>
          <p:nvPr>
            <p:extLst>
              <p:ext uri="{D42A27DB-BD31-4B8C-83A1-F6EECF244321}">
                <p14:modId xmlns:p14="http://schemas.microsoft.com/office/powerpoint/2010/main" val="1129460058"/>
              </p:ext>
            </p:extLst>
          </p:nvPr>
        </p:nvGraphicFramePr>
        <p:xfrm>
          <a:off x="961200" y="2466000"/>
          <a:ext cx="10656000" cy="3823200"/>
        </p:xfrm>
        <a:graphic>
          <a:graphicData uri="http://schemas.openxmlformats.org/presentationml/2006/ole">
            <mc:AlternateContent xmlns:mc="http://schemas.openxmlformats.org/markup-compatibility/2006">
              <mc:Choice xmlns:v="urn:schemas-microsoft-com:vml" Requires="v">
                <p:oleObj spid="_x0000_s2075" name="Binary Worksheet" r:id="rId7" imgW="9362970" imgH="4591005" progId="Excel.SheetBinaryMacroEnabled.12">
                  <p:embed/>
                </p:oleObj>
              </mc:Choice>
              <mc:Fallback>
                <p:oleObj name="Binary Worksheet" r:id="rId7" imgW="9362970" imgH="4591005" progId="Excel.SheetBinaryMacroEnabled.12">
                  <p:embed/>
                  <p:pic>
                    <p:nvPicPr>
                      <p:cNvPr id="0" name=""/>
                      <p:cNvPicPr>
                        <a:picLocks noChangeArrowheads="1"/>
                      </p:cNvPicPr>
                      <p:nvPr/>
                    </p:nvPicPr>
                    <p:blipFill>
                      <a:blip r:embed="rId8"/>
                      <a:srcRect/>
                      <a:stretch>
                        <a:fillRect/>
                      </a:stretch>
                    </p:blipFill>
                    <p:spPr bwMode="auto">
                      <a:xfrm>
                        <a:off x="961200" y="2466000"/>
                        <a:ext cx="10656000" cy="382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cs-CZ" sz="3200" dirty="0" smtClean="0"/>
              <a:t>Vztah různých časových období</a:t>
            </a:r>
            <a:endParaRPr lang="en-US" sz="3200" dirty="0"/>
          </a:p>
        </p:txBody>
      </p:sp>
      <p:sp>
        <p:nvSpPr>
          <p:cNvPr id="82" name="Text Placeholder 3"/>
          <p:cNvSpPr txBox="1">
            <a:spLocks/>
          </p:cNvSpPr>
          <p:nvPr/>
        </p:nvSpPr>
        <p:spPr bwMode="gray">
          <a:xfrm>
            <a:off x="6288022" y="1268760"/>
            <a:ext cx="5717447" cy="7502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cs-CZ" b="1" kern="0" dirty="0" smtClean="0"/>
              <a:t>Změna</a:t>
            </a:r>
            <a:r>
              <a:rPr lang="cs-CZ" kern="0" dirty="0" smtClean="0"/>
              <a:t> RBNS</a:t>
            </a:r>
            <a:endParaRPr lang="en-US" kern="0" dirty="0"/>
          </a:p>
        </p:txBody>
      </p:sp>
    </p:spTree>
    <p:extLst>
      <p:ext uri="{BB962C8B-B14F-4D97-AF65-F5344CB8AC3E}">
        <p14:creationId xmlns:p14="http://schemas.microsoft.com/office/powerpoint/2010/main" val="1872239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Další věci k rozmyšlení</a:t>
            </a:r>
            <a:endParaRPr lang="en-US" dirty="0"/>
          </a:p>
        </p:txBody>
      </p:sp>
      <p:sp>
        <p:nvSpPr>
          <p:cNvPr id="3" name="Text Placeholder 2"/>
          <p:cNvSpPr>
            <a:spLocks noGrp="1"/>
          </p:cNvSpPr>
          <p:nvPr>
            <p:ph sz="quarter" idx="12"/>
          </p:nvPr>
        </p:nvSpPr>
        <p:spPr/>
        <p:txBody>
          <a:bodyPr>
            <a:noAutofit/>
          </a:bodyPr>
          <a:lstStyle/>
          <a:p>
            <a:pPr>
              <a:lnSpc>
                <a:spcPct val="110000"/>
              </a:lnSpc>
            </a:pPr>
            <a:r>
              <a:rPr lang="cs-CZ" sz="2400" dirty="0" smtClean="0">
                <a:latin typeface="Arial" pitchFamily="34" charset="0"/>
                <a:cs typeface="Arial" pitchFamily="34" charset="0"/>
              </a:rPr>
              <a:t>Náklady na zpracování škod</a:t>
            </a:r>
            <a:endParaRPr lang="en-US" sz="2400" dirty="0" smtClean="0">
              <a:latin typeface="Arial" pitchFamily="34" charset="0"/>
              <a:cs typeface="Arial" pitchFamily="34" charset="0"/>
            </a:endParaRPr>
          </a:p>
          <a:p>
            <a:pPr lvl="1">
              <a:lnSpc>
                <a:spcPct val="110000"/>
              </a:lnSpc>
            </a:pPr>
            <a:r>
              <a:rPr lang="cs-CZ" sz="2000" dirty="0" smtClean="0">
                <a:latin typeface="Arial" pitchFamily="34" charset="0"/>
                <a:cs typeface="Arial" pitchFamily="34" charset="0"/>
              </a:rPr>
              <a:t>externí </a:t>
            </a:r>
            <a:r>
              <a:rPr lang="en-US" sz="2000" dirty="0" smtClean="0">
                <a:latin typeface="Arial" pitchFamily="34" charset="0"/>
                <a:cs typeface="Arial" pitchFamily="34" charset="0"/>
              </a:rPr>
              <a:t>(</a:t>
            </a:r>
            <a:r>
              <a:rPr lang="cs-CZ" sz="2000" dirty="0" smtClean="0">
                <a:latin typeface="Arial" pitchFamily="34" charset="0"/>
                <a:cs typeface="Arial" pitchFamily="34" charset="0"/>
              </a:rPr>
              <a:t>externí likvidátoři, prohlídky</a:t>
            </a:r>
            <a:r>
              <a:rPr lang="en-US" sz="2000" dirty="0" smtClean="0">
                <a:latin typeface="Arial" pitchFamily="34" charset="0"/>
                <a:cs typeface="Arial" pitchFamily="34" charset="0"/>
              </a:rPr>
              <a:t>), </a:t>
            </a:r>
            <a:r>
              <a:rPr lang="cs-CZ" sz="2000" dirty="0" smtClean="0">
                <a:latin typeface="Arial" pitchFamily="34" charset="0"/>
                <a:cs typeface="Arial" pitchFamily="34" charset="0"/>
              </a:rPr>
              <a:t>obvykle součást trojúhelníka </a:t>
            </a:r>
            <a:r>
              <a:rPr lang="en-US" sz="2000" dirty="0" smtClean="0">
                <a:latin typeface="Arial" pitchFamily="34" charset="0"/>
                <a:cs typeface="Arial" pitchFamily="34" charset="0"/>
              </a:rPr>
              <a:t>(</a:t>
            </a:r>
            <a:r>
              <a:rPr lang="cs-CZ" sz="2000" dirty="0" smtClean="0">
                <a:latin typeface="Arial" pitchFamily="34" charset="0"/>
                <a:cs typeface="Arial" pitchFamily="34" charset="0"/>
              </a:rPr>
              <a:t>tzn. obsažené v odhadu IBNR</a:t>
            </a:r>
            <a:r>
              <a:rPr lang="en-US" sz="2000" dirty="0" smtClean="0">
                <a:latin typeface="Arial" pitchFamily="34" charset="0"/>
                <a:cs typeface="Arial" pitchFamily="34" charset="0"/>
              </a:rPr>
              <a:t>). </a:t>
            </a:r>
          </a:p>
          <a:p>
            <a:pPr lvl="1">
              <a:lnSpc>
                <a:spcPct val="110000"/>
              </a:lnSpc>
            </a:pPr>
            <a:r>
              <a:rPr lang="cs-CZ" sz="2000" dirty="0" smtClean="0">
                <a:latin typeface="Arial" pitchFamily="34" charset="0"/>
                <a:cs typeface="Arial" pitchFamily="34" charset="0"/>
              </a:rPr>
              <a:t>interní </a:t>
            </a:r>
            <a:r>
              <a:rPr lang="en-US" sz="2000" dirty="0" smtClean="0">
                <a:latin typeface="Arial" pitchFamily="34" charset="0"/>
                <a:cs typeface="Arial" pitchFamily="34" charset="0"/>
              </a:rPr>
              <a:t>(</a:t>
            </a:r>
            <a:r>
              <a:rPr lang="cs-CZ" sz="2000" dirty="0" smtClean="0">
                <a:latin typeface="Arial" pitchFamily="34" charset="0"/>
                <a:cs typeface="Arial" pitchFamily="34" charset="0"/>
              </a:rPr>
              <a:t>správní </a:t>
            </a:r>
            <a:r>
              <a:rPr lang="en-US" sz="2000" dirty="0" smtClean="0">
                <a:latin typeface="Arial" pitchFamily="34" charset="0"/>
                <a:cs typeface="Arial" pitchFamily="34" charset="0"/>
              </a:rPr>
              <a:t>– </a:t>
            </a:r>
            <a:r>
              <a:rPr lang="cs-CZ" sz="2000" dirty="0" smtClean="0">
                <a:latin typeface="Arial" pitchFamily="34" charset="0"/>
                <a:cs typeface="Arial" pitchFamily="34" charset="0"/>
              </a:rPr>
              <a:t>např. mzdy interní likvidace</a:t>
            </a:r>
            <a:r>
              <a:rPr lang="en-US" sz="2000" dirty="0" smtClean="0">
                <a:latin typeface="Arial" pitchFamily="34" charset="0"/>
                <a:cs typeface="Arial" pitchFamily="34" charset="0"/>
              </a:rPr>
              <a:t>, …), </a:t>
            </a:r>
            <a:r>
              <a:rPr lang="cs-CZ" sz="2000" dirty="0" smtClean="0">
                <a:latin typeface="Arial" pitchFamily="34" charset="0"/>
                <a:cs typeface="Arial" pitchFamily="34" charset="0"/>
              </a:rPr>
              <a:t>obvykle nejsou součástí trojúhelníka a </a:t>
            </a:r>
            <a:r>
              <a:rPr lang="cs-CZ" sz="2000" dirty="0" err="1" smtClean="0">
                <a:latin typeface="Arial" pitchFamily="34" charset="0"/>
                <a:cs typeface="Arial" pitchFamily="34" charset="0"/>
              </a:rPr>
              <a:t>rezerovvány</a:t>
            </a:r>
            <a:r>
              <a:rPr lang="cs-CZ" sz="2000" dirty="0" smtClean="0">
                <a:latin typeface="Arial" pitchFamily="34" charset="0"/>
                <a:cs typeface="Arial" pitchFamily="34" charset="0"/>
              </a:rPr>
              <a:t> explicitně jako dodatečné procento z rezervy</a:t>
            </a:r>
            <a:endParaRPr lang="en-US" sz="2000" dirty="0" smtClean="0">
              <a:latin typeface="Arial" pitchFamily="34" charset="0"/>
              <a:cs typeface="Arial" pitchFamily="34" charset="0"/>
            </a:endParaRPr>
          </a:p>
          <a:p>
            <a:pPr>
              <a:lnSpc>
                <a:spcPct val="110000"/>
              </a:lnSpc>
            </a:pPr>
            <a:r>
              <a:rPr lang="cs-CZ" sz="2400" dirty="0" smtClean="0">
                <a:latin typeface="Arial" pitchFamily="34" charset="0"/>
                <a:cs typeface="Arial" pitchFamily="34" charset="0"/>
              </a:rPr>
              <a:t>Regresy</a:t>
            </a:r>
          </a:p>
          <a:p>
            <a:pPr lvl="1">
              <a:lnSpc>
                <a:spcPct val="110000"/>
              </a:lnSpc>
            </a:pPr>
            <a:r>
              <a:rPr lang="cs-CZ" sz="2000" dirty="0" smtClean="0">
                <a:latin typeface="Arial" pitchFamily="34" charset="0"/>
                <a:cs typeface="Arial" pitchFamily="34" charset="0"/>
              </a:rPr>
              <a:t>postih vůči třetí straně nebo pojištěnému, prodej auta/vraku, které přešlo do majetku pojišťovny</a:t>
            </a:r>
          </a:p>
          <a:p>
            <a:pPr lvl="1">
              <a:lnSpc>
                <a:spcPct val="110000"/>
              </a:lnSpc>
            </a:pPr>
            <a:r>
              <a:rPr lang="cs-CZ" sz="2000" dirty="0" smtClean="0">
                <a:latin typeface="Arial" pitchFamily="34" charset="0"/>
                <a:cs typeface="Arial" pitchFamily="34" charset="0"/>
              </a:rPr>
              <a:t>mohou být obsažené v trojúhelnících </a:t>
            </a:r>
            <a:r>
              <a:rPr lang="en-US" sz="2000" dirty="0" smtClean="0">
                <a:latin typeface="Arial" pitchFamily="34" charset="0"/>
                <a:cs typeface="Arial" pitchFamily="34" charset="0"/>
              </a:rPr>
              <a:t>(</a:t>
            </a:r>
            <a:r>
              <a:rPr lang="cs-CZ" sz="2000" dirty="0" smtClean="0">
                <a:latin typeface="Arial" pitchFamily="34" charset="0"/>
                <a:cs typeface="Arial" pitchFamily="34" charset="0"/>
              </a:rPr>
              <a:t>tzn. implicitně obsažené v IBNR</a:t>
            </a:r>
            <a:r>
              <a:rPr lang="en-US" sz="2000" dirty="0" smtClean="0">
                <a:latin typeface="Arial" pitchFamily="34" charset="0"/>
                <a:cs typeface="Arial" pitchFamily="34" charset="0"/>
              </a:rPr>
              <a:t>).</a:t>
            </a:r>
          </a:p>
          <a:p>
            <a:pPr lvl="1">
              <a:lnSpc>
                <a:spcPct val="110000"/>
              </a:lnSpc>
            </a:pPr>
            <a:r>
              <a:rPr lang="cs-CZ" sz="2000" dirty="0" smtClean="0">
                <a:latin typeface="Arial" pitchFamily="34" charset="0"/>
                <a:cs typeface="Arial" pitchFamily="34" charset="0"/>
              </a:rPr>
              <a:t>mohou se odhadovat separátně</a:t>
            </a:r>
            <a:endParaRPr lang="en-US" sz="2000" dirty="0" smtClean="0">
              <a:latin typeface="Arial" pitchFamily="34" charset="0"/>
              <a:cs typeface="Arial" pitchFamily="34" charset="0"/>
            </a:endParaRPr>
          </a:p>
          <a:p>
            <a:pPr lvl="1">
              <a:lnSpc>
                <a:spcPct val="110000"/>
              </a:lnSpc>
            </a:pPr>
            <a:r>
              <a:rPr lang="cs-CZ" sz="2000" dirty="0" smtClean="0">
                <a:latin typeface="Arial" pitchFamily="34" charset="0"/>
                <a:cs typeface="Arial" pitchFamily="34" charset="0"/>
              </a:rPr>
              <a:t>pokud se nezahrnou, jedná se o </a:t>
            </a:r>
            <a:r>
              <a:rPr lang="cs-CZ" sz="2000" dirty="0" err="1" smtClean="0">
                <a:latin typeface="Arial" pitchFamily="34" charset="0"/>
                <a:cs typeface="Arial" pitchFamily="34" charset="0"/>
              </a:rPr>
              <a:t>prudentní</a:t>
            </a:r>
            <a:r>
              <a:rPr lang="cs-CZ" sz="2000" dirty="0" smtClean="0">
                <a:latin typeface="Arial" pitchFamily="34" charset="0"/>
                <a:cs typeface="Arial" pitchFamily="34" charset="0"/>
              </a:rPr>
              <a:t> přístup</a:t>
            </a:r>
            <a:r>
              <a:rPr lang="en-US" sz="2000" dirty="0" smtClean="0">
                <a:latin typeface="Arial" pitchFamily="34" charset="0"/>
                <a:cs typeface="Arial" pitchFamily="34" charset="0"/>
              </a:rPr>
              <a:t>. </a:t>
            </a:r>
          </a:p>
        </p:txBody>
      </p:sp>
    </p:spTree>
    <p:extLst>
      <p:ext uri="{BB962C8B-B14F-4D97-AF65-F5344CB8AC3E}">
        <p14:creationId xmlns:p14="http://schemas.microsoft.com/office/powerpoint/2010/main" val="268712205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Další věci k rozmyšlení</a:t>
            </a:r>
            <a:endParaRPr lang="en-US" dirty="0"/>
          </a:p>
        </p:txBody>
      </p:sp>
      <p:sp>
        <p:nvSpPr>
          <p:cNvPr id="3" name="Text Placeholder 2"/>
          <p:cNvSpPr>
            <a:spLocks noGrp="1"/>
          </p:cNvSpPr>
          <p:nvPr>
            <p:ph sz="quarter" idx="12"/>
          </p:nvPr>
        </p:nvSpPr>
        <p:spPr/>
        <p:txBody>
          <a:bodyPr>
            <a:noAutofit/>
          </a:bodyPr>
          <a:lstStyle/>
          <a:p>
            <a:pPr>
              <a:lnSpc>
                <a:spcPct val="110000"/>
              </a:lnSpc>
            </a:pPr>
            <a:r>
              <a:rPr lang="cs-CZ" sz="2400" dirty="0" smtClean="0">
                <a:latin typeface="Arial" pitchFamily="34" charset="0"/>
                <a:cs typeface="Arial" pitchFamily="34" charset="0"/>
              </a:rPr>
              <a:t>Inflace</a:t>
            </a:r>
          </a:p>
          <a:p>
            <a:pPr lvl="1">
              <a:lnSpc>
                <a:spcPct val="110000"/>
              </a:lnSpc>
            </a:pPr>
            <a:r>
              <a:rPr lang="cs-CZ" sz="2000" dirty="0" smtClean="0">
                <a:latin typeface="Arial" pitchFamily="34" charset="0"/>
                <a:cs typeface="Arial" pitchFamily="34" charset="0"/>
              </a:rPr>
              <a:t>zahrnutí inflace do trojúhelníka – úprava nominálních výplat na současnou hodnotu</a:t>
            </a:r>
          </a:p>
          <a:p>
            <a:pPr lvl="2">
              <a:lnSpc>
                <a:spcPct val="110000"/>
              </a:lnSpc>
            </a:pPr>
            <a:r>
              <a:rPr lang="cs-CZ" sz="1400" dirty="0" smtClean="0">
                <a:latin typeface="Arial" pitchFamily="34" charset="0"/>
                <a:cs typeface="Arial" pitchFamily="34" charset="0"/>
              </a:rPr>
              <a:t>úprava po kalendářních obdobích</a:t>
            </a:r>
          </a:p>
          <a:p>
            <a:pPr lvl="1">
              <a:lnSpc>
                <a:spcPct val="110000"/>
              </a:lnSpc>
            </a:pPr>
            <a:r>
              <a:rPr lang="cs-CZ" sz="2000" dirty="0" smtClean="0">
                <a:latin typeface="Arial" pitchFamily="34" charset="0"/>
                <a:cs typeface="Arial" pitchFamily="34" charset="0"/>
              </a:rPr>
              <a:t>při projekci nutno předpokládat nějakou budoucí inflaci plateb</a:t>
            </a:r>
          </a:p>
          <a:p>
            <a:pPr lvl="1">
              <a:lnSpc>
                <a:spcPct val="110000"/>
              </a:lnSpc>
              <a:buNone/>
            </a:pPr>
            <a:endParaRPr lang="cs-CZ" sz="2000" b="1" dirty="0" smtClean="0">
              <a:solidFill>
                <a:srgbClr val="FF0000"/>
              </a:solidFill>
              <a:latin typeface="Arial" pitchFamily="34" charset="0"/>
              <a:cs typeface="Arial" pitchFamily="34" charset="0"/>
            </a:endParaRPr>
          </a:p>
          <a:p>
            <a:pPr>
              <a:lnSpc>
                <a:spcPct val="110000"/>
              </a:lnSpc>
            </a:pPr>
            <a:r>
              <a:rPr lang="cs-CZ" sz="2400" dirty="0" smtClean="0">
                <a:latin typeface="Arial" pitchFamily="34" charset="0"/>
                <a:cs typeface="Arial" pitchFamily="34" charset="0"/>
              </a:rPr>
              <a:t>Bezpečnost v rezervách</a:t>
            </a:r>
            <a:endParaRPr lang="en-US" sz="2400" dirty="0" smtClean="0">
              <a:latin typeface="Arial" pitchFamily="34" charset="0"/>
              <a:cs typeface="Arial" pitchFamily="34" charset="0"/>
            </a:endParaRPr>
          </a:p>
          <a:p>
            <a:pPr lvl="1">
              <a:lnSpc>
                <a:spcPct val="110000"/>
              </a:lnSpc>
            </a:pPr>
            <a:r>
              <a:rPr lang="cs-CZ" sz="2000" dirty="0" smtClean="0">
                <a:latin typeface="Arial" pitchFamily="34" charset="0"/>
                <a:cs typeface="Arial" pitchFamily="34" charset="0"/>
              </a:rPr>
              <a:t>čistý </a:t>
            </a:r>
            <a:r>
              <a:rPr lang="cs-CZ" sz="2000" dirty="0" err="1" smtClean="0">
                <a:latin typeface="Arial" pitchFamily="34" charset="0"/>
                <a:cs typeface="Arial" pitchFamily="34" charset="0"/>
              </a:rPr>
              <a:t>chain</a:t>
            </a:r>
            <a:r>
              <a:rPr lang="cs-CZ" sz="2000" dirty="0" smtClean="0">
                <a:latin typeface="Arial" pitchFamily="34" charset="0"/>
                <a:cs typeface="Arial" pitchFamily="34" charset="0"/>
              </a:rPr>
              <a:t>-</a:t>
            </a:r>
            <a:r>
              <a:rPr lang="cs-CZ" sz="2000" dirty="0" err="1" smtClean="0">
                <a:latin typeface="Arial" pitchFamily="34" charset="0"/>
                <a:cs typeface="Arial" pitchFamily="34" charset="0"/>
              </a:rPr>
              <a:t>ladder</a:t>
            </a:r>
            <a:r>
              <a:rPr lang="cs-CZ" sz="2000" dirty="0" smtClean="0">
                <a:latin typeface="Arial" pitchFamily="34" charset="0"/>
                <a:cs typeface="Arial" pitchFamily="34" charset="0"/>
              </a:rPr>
              <a:t> dává odhad střední hodnotě</a:t>
            </a:r>
          </a:p>
          <a:p>
            <a:pPr lvl="1">
              <a:lnSpc>
                <a:spcPct val="110000"/>
              </a:lnSpc>
            </a:pPr>
            <a:r>
              <a:rPr lang="cs-CZ" sz="2000" dirty="0" smtClean="0">
                <a:latin typeface="Arial" pitchFamily="34" charset="0"/>
                <a:cs typeface="Arial" pitchFamily="34" charset="0"/>
              </a:rPr>
              <a:t>bezpečnostní přirážka – </a:t>
            </a:r>
            <a:r>
              <a:rPr lang="cs-CZ" sz="2000" dirty="0" err="1" smtClean="0">
                <a:latin typeface="Arial" pitchFamily="34" charset="0"/>
                <a:cs typeface="Arial" pitchFamily="34" charset="0"/>
              </a:rPr>
              <a:t>VaR</a:t>
            </a:r>
            <a:r>
              <a:rPr lang="cs-CZ" sz="2000" dirty="0" smtClean="0">
                <a:latin typeface="Arial" pitchFamily="34" charset="0"/>
                <a:cs typeface="Arial" pitchFamily="34" charset="0"/>
              </a:rPr>
              <a:t>, </a:t>
            </a:r>
            <a:r>
              <a:rPr lang="cs-CZ" sz="2000" dirty="0" err="1" smtClean="0">
                <a:latin typeface="Arial" pitchFamily="34" charset="0"/>
                <a:cs typeface="Arial" pitchFamily="34" charset="0"/>
              </a:rPr>
              <a:t>TVaR</a:t>
            </a:r>
            <a:r>
              <a:rPr lang="cs-CZ" sz="2000" dirty="0" smtClean="0">
                <a:latin typeface="Arial" pitchFamily="34" charset="0"/>
                <a:cs typeface="Arial" pitchFamily="34" charset="0"/>
              </a:rPr>
              <a:t>, Náklady na kapitál</a:t>
            </a:r>
          </a:p>
          <a:p>
            <a:pPr lvl="2">
              <a:lnSpc>
                <a:spcPct val="110000"/>
              </a:lnSpc>
            </a:pPr>
            <a:r>
              <a:rPr lang="cs-CZ" sz="1600" dirty="0" err="1" smtClean="0">
                <a:latin typeface="Arial" pitchFamily="34" charset="0"/>
                <a:cs typeface="Arial" pitchFamily="34" charset="0"/>
              </a:rPr>
              <a:t>Mack</a:t>
            </a:r>
            <a:r>
              <a:rPr lang="cs-CZ" sz="1600" dirty="0" smtClean="0">
                <a:latin typeface="Arial" pitchFamily="34" charset="0"/>
                <a:cs typeface="Arial" pitchFamily="34" charset="0"/>
              </a:rPr>
              <a:t> </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Bootstrappinng</a:t>
            </a:r>
            <a:endParaRPr lang="cs-CZ" sz="1600" dirty="0" smtClean="0">
              <a:latin typeface="Arial" pitchFamily="34" charset="0"/>
              <a:cs typeface="Arial" pitchFamily="34" charset="0"/>
            </a:endParaRPr>
          </a:p>
          <a:p>
            <a:pPr lvl="2">
              <a:lnSpc>
                <a:spcPct val="110000"/>
              </a:lnSpc>
            </a:pPr>
            <a:r>
              <a:rPr lang="cs-CZ" sz="1600" dirty="0" smtClean="0">
                <a:latin typeface="Arial" pitchFamily="34" charset="0"/>
                <a:cs typeface="Arial" pitchFamily="34" charset="0"/>
              </a:rPr>
              <a:t>Solventnost II </a:t>
            </a:r>
          </a:p>
          <a:p>
            <a:pPr lvl="2">
              <a:lnSpc>
                <a:spcPct val="110000"/>
              </a:lnSpc>
            </a:pPr>
            <a:r>
              <a:rPr lang="cs-CZ" sz="1600" dirty="0" smtClean="0">
                <a:latin typeface="Arial" pitchFamily="34" charset="0"/>
                <a:cs typeface="Arial" pitchFamily="34" charset="0"/>
              </a:rPr>
              <a:t>Explicitní přirážky k parametrům</a:t>
            </a:r>
          </a:p>
          <a:p>
            <a:pPr lvl="1">
              <a:lnSpc>
                <a:spcPct val="110000"/>
              </a:lnSpc>
            </a:pPr>
            <a:endParaRPr lang="en-US" sz="2000" b="1"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30526761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Nezapomínat</a:t>
            </a:r>
            <a:endParaRPr lang="en-US" dirty="0"/>
          </a:p>
        </p:txBody>
      </p:sp>
      <p:sp>
        <p:nvSpPr>
          <p:cNvPr id="5" name="Footer Placeholder 4"/>
          <p:cNvSpPr>
            <a:spLocks noGrp="1"/>
          </p:cNvSpPr>
          <p:nvPr>
            <p:ph type="ftr" sz="quarter" idx="10"/>
          </p:nvPr>
        </p:nvSpPr>
        <p:spPr/>
        <p:txBody>
          <a:bodyPr/>
          <a:lstStyle/>
          <a:p>
            <a:pPr>
              <a:defRPr/>
            </a:pPr>
            <a:r>
              <a:rPr lang="cs-CZ" smtClean="0"/>
              <a:t>Seminář z aktuárských věd</a:t>
            </a:r>
            <a:endParaRPr lang="cs-CZ"/>
          </a:p>
        </p:txBody>
      </p:sp>
      <p:sp>
        <p:nvSpPr>
          <p:cNvPr id="3" name="Content Placeholder 2"/>
          <p:cNvSpPr>
            <a:spLocks noGrp="1"/>
          </p:cNvSpPr>
          <p:nvPr>
            <p:ph sz="quarter" idx="12"/>
          </p:nvPr>
        </p:nvSpPr>
        <p:spPr/>
        <p:txBody>
          <a:bodyPr/>
          <a:lstStyle/>
          <a:p>
            <a:r>
              <a:rPr lang="cs-CZ" sz="2800" dirty="0" smtClean="0">
                <a:latin typeface="Arial" panose="020B0604020202020204" pitchFamily="34" charset="0"/>
                <a:cs typeface="Arial" panose="020B0604020202020204" pitchFamily="34" charset="0"/>
              </a:rPr>
              <a:t>Data – rekonciliace</a:t>
            </a:r>
          </a:p>
          <a:p>
            <a:pPr lvl="1"/>
            <a:r>
              <a:rPr lang="cs-CZ" sz="2400" dirty="0" smtClean="0">
                <a:latin typeface="Arial" panose="020B0604020202020204" pitchFamily="34" charset="0"/>
                <a:cs typeface="Arial" panose="020B0604020202020204" pitchFamily="34" charset="0"/>
              </a:rPr>
              <a:t>Úhrn výplat za kalendářní rok (diagonála) odpovídá zaúčtovaným plněním</a:t>
            </a:r>
          </a:p>
          <a:p>
            <a:pPr lvl="1"/>
            <a:r>
              <a:rPr lang="cs-CZ" sz="2400" dirty="0" smtClean="0">
                <a:latin typeface="Arial" panose="020B0604020202020204" pitchFamily="34" charset="0"/>
                <a:cs typeface="Arial" panose="020B0604020202020204" pitchFamily="34" charset="0"/>
              </a:rPr>
              <a:t>Stav RBNS (rozdíl mezi poslední diagonálou trojúhelníka nastalých a vyplacených škod) odpovídá zaúčtované RBNS </a:t>
            </a:r>
          </a:p>
          <a:p>
            <a:pPr lvl="1"/>
            <a:r>
              <a:rPr lang="cs-CZ" sz="2400" dirty="0" smtClean="0">
                <a:latin typeface="Arial" panose="020B0604020202020204" pitchFamily="34" charset="0"/>
                <a:cs typeface="Arial" panose="020B0604020202020204" pitchFamily="34" charset="0"/>
              </a:rPr>
              <a:t>Trojúhelníky nastalých i vyplacených škod se historicky nemění (zpětné přepisy v databázi)</a:t>
            </a:r>
          </a:p>
          <a:p>
            <a:pPr lvl="1"/>
            <a:r>
              <a:rPr lang="cs-CZ" sz="2400" smtClean="0">
                <a:latin typeface="Arial" panose="020B0604020202020204" pitchFamily="34" charset="0"/>
                <a:cs typeface="Arial" panose="020B0604020202020204" pitchFamily="34" charset="0"/>
              </a:rPr>
              <a:t>Dále např</a:t>
            </a:r>
            <a:r>
              <a:rPr lang="cs-CZ" sz="2400" dirty="0" smtClean="0">
                <a:latin typeface="Arial" panose="020B0604020202020204" pitchFamily="34" charset="0"/>
                <a:cs typeface="Arial" panose="020B0604020202020204" pitchFamily="34" charset="0"/>
              </a:rPr>
              <a:t>. datum platby není menší než datum škody</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97151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Nezapomínat</a:t>
            </a:r>
            <a:endParaRPr lang="en-US" dirty="0"/>
          </a:p>
        </p:txBody>
      </p:sp>
      <p:sp>
        <p:nvSpPr>
          <p:cNvPr id="5" name="Footer Placeholder 4"/>
          <p:cNvSpPr>
            <a:spLocks noGrp="1"/>
          </p:cNvSpPr>
          <p:nvPr>
            <p:ph type="ftr" sz="quarter" idx="10"/>
          </p:nvPr>
        </p:nvSpPr>
        <p:spPr/>
        <p:txBody>
          <a:bodyPr/>
          <a:lstStyle/>
          <a:p>
            <a:pPr>
              <a:defRPr/>
            </a:pPr>
            <a:r>
              <a:rPr lang="cs-CZ" smtClean="0"/>
              <a:t>Seminář z aktuárských věd</a:t>
            </a:r>
            <a:endParaRPr lang="cs-CZ"/>
          </a:p>
        </p:txBody>
      </p:sp>
      <p:sp>
        <p:nvSpPr>
          <p:cNvPr id="6" name="Slide Number Placeholder 5"/>
          <p:cNvSpPr>
            <a:spLocks noGrp="1"/>
          </p:cNvSpPr>
          <p:nvPr>
            <p:ph type="sldNum" sz="quarter" idx="4294967295"/>
          </p:nvPr>
        </p:nvSpPr>
        <p:spPr>
          <a:xfrm>
            <a:off x="10795000" y="146050"/>
            <a:ext cx="1219200" cy="501650"/>
          </a:xfrm>
          <a:prstGeom prst="rect">
            <a:avLst/>
          </a:prstGeom>
        </p:spPr>
        <p:txBody>
          <a:bodyPr/>
          <a:lstStyle/>
          <a:p>
            <a:pPr>
              <a:defRPr/>
            </a:pPr>
            <a:fld id="{6892629E-5FD1-4E17-A44D-0914D16500F7}" type="slidenum">
              <a:rPr lang="cs-CZ" smtClean="0"/>
              <a:pPr>
                <a:defRPr/>
              </a:pPr>
              <a:t>29</a:t>
            </a:fld>
            <a:endParaRPr lang="cs-CZ"/>
          </a:p>
        </p:txBody>
      </p:sp>
      <p:sp>
        <p:nvSpPr>
          <p:cNvPr id="3" name="Content Placeholder 2"/>
          <p:cNvSpPr>
            <a:spLocks noGrp="1"/>
          </p:cNvSpPr>
          <p:nvPr>
            <p:ph sz="quarter" idx="12"/>
          </p:nvPr>
        </p:nvSpPr>
        <p:spPr/>
        <p:txBody>
          <a:bodyPr>
            <a:normAutofit lnSpcReduction="10000"/>
          </a:bodyPr>
          <a:lstStyle/>
          <a:p>
            <a:r>
              <a:rPr lang="cs-CZ" dirty="0" smtClean="0">
                <a:latin typeface="Arial" panose="020B0604020202020204" pitchFamily="34" charset="0"/>
                <a:cs typeface="Arial" panose="020B0604020202020204" pitchFamily="34" charset="0"/>
              </a:rPr>
              <a:t>Komunikace</a:t>
            </a:r>
          </a:p>
          <a:p>
            <a:pPr lvl="1"/>
            <a:r>
              <a:rPr lang="cs-CZ" dirty="0" smtClean="0">
                <a:latin typeface="Arial" panose="020B0604020202020204" pitchFamily="34" charset="0"/>
                <a:cs typeface="Arial" panose="020B0604020202020204" pitchFamily="34" charset="0"/>
              </a:rPr>
              <a:t>Ne vše lze vyčíst z dat – nutná komunikace napříč společností</a:t>
            </a:r>
          </a:p>
          <a:p>
            <a:pPr lvl="2"/>
            <a:r>
              <a:rPr lang="cs-CZ" dirty="0" smtClean="0">
                <a:latin typeface="Arial" panose="020B0604020202020204" pitchFamily="34" charset="0"/>
                <a:cs typeface="Arial" panose="020B0604020202020204" pitchFamily="34" charset="0"/>
              </a:rPr>
              <a:t>Změny metodiky stanovování RBNS</a:t>
            </a:r>
          </a:p>
          <a:p>
            <a:pPr lvl="2"/>
            <a:r>
              <a:rPr lang="cs-CZ" dirty="0" smtClean="0">
                <a:latin typeface="Arial" panose="020B0604020202020204" pitchFamily="34" charset="0"/>
                <a:cs typeface="Arial" panose="020B0604020202020204" pitchFamily="34" charset="0"/>
              </a:rPr>
              <a:t>Významné nové produkty</a:t>
            </a:r>
          </a:p>
          <a:p>
            <a:pPr lvl="2"/>
            <a:r>
              <a:rPr lang="cs-CZ" dirty="0" smtClean="0">
                <a:latin typeface="Arial" panose="020B0604020202020204" pitchFamily="34" charset="0"/>
                <a:cs typeface="Arial" panose="020B0604020202020204" pitchFamily="34" charset="0"/>
              </a:rPr>
              <a:t>Úpravy nastavení cen</a:t>
            </a:r>
          </a:p>
          <a:p>
            <a:pPr lvl="2"/>
            <a:r>
              <a:rPr lang="cs-CZ" dirty="0" smtClean="0">
                <a:latin typeface="Arial" panose="020B0604020202020204" pitchFamily="34" charset="0"/>
                <a:cs typeface="Arial" panose="020B0604020202020204" pitchFamily="34" charset="0"/>
              </a:rPr>
              <a:t>Operační události (prázdninové období likvidátorů)</a:t>
            </a:r>
          </a:p>
          <a:p>
            <a:pPr lvl="1"/>
            <a:r>
              <a:rPr lang="cs-CZ" dirty="0" smtClean="0">
                <a:latin typeface="Arial" panose="020B0604020202020204" pitchFamily="34" charset="0"/>
                <a:cs typeface="Arial" panose="020B0604020202020204" pitchFamily="34" charset="0"/>
              </a:rPr>
              <a:t>Pojistný matematik by měl aktivně informace vyhledávat, případně pomoci při vytvoření procesů, které mu umožní tyto informace získávat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529338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smtClean="0"/>
              <a:t>Pojistný matematik v praxi</a:t>
            </a:r>
            <a:endParaRPr lang="cs-CZ"/>
          </a:p>
        </p:txBody>
      </p:sp>
      <p:sp>
        <p:nvSpPr>
          <p:cNvPr id="7" name="Zástupný symbol pro obsah 6"/>
          <p:cNvSpPr>
            <a:spLocks noGrp="1"/>
          </p:cNvSpPr>
          <p:nvPr>
            <p:ph sz="quarter" idx="10"/>
          </p:nvPr>
        </p:nvSpPr>
        <p:spPr/>
        <p:txBody>
          <a:bodyPr/>
          <a:lstStyle/>
          <a:p>
            <a:endParaRPr lang="cs-CZ"/>
          </a:p>
        </p:txBody>
      </p:sp>
      <p:sp>
        <p:nvSpPr>
          <p:cNvPr id="3" name="Zástupný symbol pro zápatí 2"/>
          <p:cNvSpPr>
            <a:spLocks noGrp="1"/>
          </p:cNvSpPr>
          <p:nvPr>
            <p:ph type="ftr" sz="quarter" idx="4294967295"/>
          </p:nvPr>
        </p:nvSpPr>
        <p:spPr>
          <a:xfrm>
            <a:off x="0" y="6356350"/>
            <a:ext cx="7848600" cy="365125"/>
          </a:xfrm>
        </p:spPr>
        <p:txBody>
          <a:bodyPr/>
          <a:lstStyle/>
          <a:p>
            <a:r>
              <a:rPr lang="cs-CZ" smtClean="0"/>
              <a:t>Nový vizuální styl - ukázky snímků</a:t>
            </a:r>
            <a:endParaRPr lang="cs-CZ"/>
          </a:p>
        </p:txBody>
      </p:sp>
    </p:spTree>
    <p:extLst>
      <p:ext uri="{BB962C8B-B14F-4D97-AF65-F5344CB8AC3E}">
        <p14:creationId xmlns:p14="http://schemas.microsoft.com/office/powerpoint/2010/main" val="421496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
          <p:cNvSpPr>
            <a:spLocks noGrp="1" noChangeArrowheads="1"/>
          </p:cNvSpPr>
          <p:nvPr>
            <p:ph type="title"/>
          </p:nvPr>
        </p:nvSpPr>
        <p:spPr/>
        <p:txBody>
          <a:bodyPr/>
          <a:lstStyle/>
          <a:p>
            <a:pPr eaLnBrk="1" hangingPunct="1"/>
            <a:r>
              <a:rPr lang="cs-CZ" altLang="cs-CZ" dirty="0" smtClean="0"/>
              <a:t>Selhání </a:t>
            </a:r>
            <a:r>
              <a:rPr lang="cs-CZ" altLang="cs-CZ" dirty="0" err="1" smtClean="0"/>
              <a:t>chain</a:t>
            </a:r>
            <a:r>
              <a:rPr lang="cs-CZ" altLang="cs-CZ" dirty="0" smtClean="0"/>
              <a:t> </a:t>
            </a:r>
            <a:r>
              <a:rPr lang="cs-CZ" altLang="cs-CZ" dirty="0" err="1" smtClean="0"/>
              <a:t>ladder</a:t>
            </a:r>
            <a:endParaRPr lang="en-US" altLang="cs-CZ" dirty="0" smtClean="0"/>
          </a:p>
        </p:txBody>
      </p:sp>
      <p:sp>
        <p:nvSpPr>
          <p:cNvPr id="2" name="Zástupný symbol pro obsah 1"/>
          <p:cNvSpPr>
            <a:spLocks noGrp="1"/>
          </p:cNvSpPr>
          <p:nvPr>
            <p:ph sz="quarter" idx="10"/>
          </p:nvPr>
        </p:nvSpPr>
        <p:spPr/>
        <p:txBody>
          <a:bodyPr/>
          <a:lstStyle/>
          <a:p>
            <a:endParaRPr lang="cs-CZ"/>
          </a:p>
        </p:txBody>
      </p:sp>
    </p:spTree>
    <p:extLst>
      <p:ext uri="{BB962C8B-B14F-4D97-AF65-F5344CB8AC3E}">
        <p14:creationId xmlns:p14="http://schemas.microsoft.com/office/powerpoint/2010/main" val="1911940494"/>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Krátká historie</a:t>
            </a:r>
            <a:endParaRPr lang="en-US" dirty="0"/>
          </a:p>
        </p:txBody>
      </p:sp>
      <p:sp>
        <p:nvSpPr>
          <p:cNvPr id="18435" name="Rectangle 3"/>
          <p:cNvSpPr>
            <a:spLocks noGrp="1" noChangeArrowheads="1"/>
          </p:cNvSpPr>
          <p:nvPr>
            <p:ph sz="quarter" idx="12"/>
          </p:nvPr>
        </p:nvSpPr>
        <p:spPr/>
        <p:txBody>
          <a:bodyPr>
            <a:normAutofit fontScale="92500" lnSpcReduction="20000"/>
          </a:bodyPr>
          <a:lstStyle/>
          <a:p>
            <a:pPr eaLnBrk="1" hangingPunct="1">
              <a:lnSpc>
                <a:spcPct val="90000"/>
              </a:lnSpc>
            </a:pPr>
            <a:r>
              <a:rPr lang="cs-CZ" b="1" dirty="0" smtClean="0">
                <a:latin typeface="Arial" charset="0"/>
              </a:rPr>
              <a:t>Vývoj škod po známé historii</a:t>
            </a:r>
          </a:p>
          <a:p>
            <a:pPr lvl="2" eaLnBrk="1" hangingPunct="1">
              <a:lnSpc>
                <a:spcPct val="90000"/>
              </a:lnSpc>
            </a:pPr>
            <a:endParaRPr lang="cs-CZ" b="1" dirty="0" smtClean="0">
              <a:latin typeface="Arial" charset="0"/>
            </a:endParaRPr>
          </a:p>
          <a:p>
            <a:pPr lvl="2" eaLnBrk="1" hangingPunct="1">
              <a:lnSpc>
                <a:spcPct val="90000"/>
              </a:lnSpc>
              <a:buNone/>
            </a:pPr>
            <a:r>
              <a:rPr lang="cs-CZ" b="1" dirty="0" smtClean="0">
                <a:latin typeface="Arial" charset="0"/>
              </a:rPr>
              <a:t>Vyplacené:	1000	2000	2500</a:t>
            </a:r>
          </a:p>
          <a:p>
            <a:pPr lvl="2" eaLnBrk="1" hangingPunct="1">
              <a:lnSpc>
                <a:spcPct val="90000"/>
              </a:lnSpc>
              <a:buFontTx/>
              <a:buNone/>
            </a:pPr>
            <a:r>
              <a:rPr lang="cs-CZ" b="1" dirty="0" smtClean="0">
                <a:latin typeface="Arial" charset="0"/>
              </a:rPr>
              <a:t>			1500	3000</a:t>
            </a:r>
          </a:p>
          <a:p>
            <a:pPr lvl="2" eaLnBrk="1" hangingPunct="1">
              <a:lnSpc>
                <a:spcPct val="90000"/>
              </a:lnSpc>
              <a:buFontTx/>
              <a:buNone/>
            </a:pPr>
            <a:r>
              <a:rPr lang="cs-CZ" b="1" dirty="0" smtClean="0">
                <a:latin typeface="Arial" charset="0"/>
              </a:rPr>
              <a:t>			1800</a:t>
            </a:r>
          </a:p>
          <a:p>
            <a:pPr lvl="2" eaLnBrk="1" hangingPunct="1">
              <a:lnSpc>
                <a:spcPct val="90000"/>
              </a:lnSpc>
            </a:pPr>
            <a:endParaRPr lang="cs-CZ" b="1" dirty="0" smtClean="0">
              <a:latin typeface="Arial" charset="0"/>
            </a:endParaRPr>
          </a:p>
          <a:p>
            <a:pPr lvl="2" eaLnBrk="1" hangingPunct="1">
              <a:lnSpc>
                <a:spcPct val="90000"/>
              </a:lnSpc>
              <a:buNone/>
            </a:pPr>
            <a:r>
              <a:rPr lang="cs-CZ" b="1" dirty="0" smtClean="0">
                <a:latin typeface="Arial" charset="0"/>
              </a:rPr>
              <a:t>Nastalé: 	2300	2700	2900</a:t>
            </a:r>
          </a:p>
          <a:p>
            <a:pPr lvl="2" eaLnBrk="1" hangingPunct="1">
              <a:lnSpc>
                <a:spcPct val="90000"/>
              </a:lnSpc>
              <a:buFontTx/>
              <a:buNone/>
            </a:pPr>
            <a:r>
              <a:rPr lang="cs-CZ" b="1" dirty="0" smtClean="0">
                <a:latin typeface="Arial" charset="0"/>
              </a:rPr>
              <a:t>			3500	4100</a:t>
            </a:r>
          </a:p>
          <a:p>
            <a:pPr lvl="2" eaLnBrk="1" hangingPunct="1">
              <a:lnSpc>
                <a:spcPct val="90000"/>
              </a:lnSpc>
              <a:buFontTx/>
              <a:buNone/>
            </a:pPr>
            <a:r>
              <a:rPr lang="cs-CZ" b="1" dirty="0" smtClean="0">
                <a:latin typeface="Arial" charset="0"/>
              </a:rPr>
              <a:t>			4000</a:t>
            </a:r>
          </a:p>
          <a:p>
            <a:pPr lvl="2" eaLnBrk="1" hangingPunct="1">
              <a:lnSpc>
                <a:spcPct val="90000"/>
              </a:lnSpc>
              <a:buFontTx/>
              <a:buNone/>
            </a:pPr>
            <a:endParaRPr lang="cs-CZ" b="1" dirty="0" smtClean="0">
              <a:latin typeface="Arial" charset="0"/>
            </a:endParaRPr>
          </a:p>
          <a:p>
            <a:pPr lvl="1" eaLnBrk="1" hangingPunct="1">
              <a:lnSpc>
                <a:spcPct val="90000"/>
              </a:lnSpc>
            </a:pPr>
            <a:r>
              <a:rPr lang="cs-CZ" b="1" smtClean="0">
                <a:latin typeface="Arial" charset="0"/>
              </a:rPr>
              <a:t>Lze </a:t>
            </a:r>
            <a:r>
              <a:rPr lang="cs-CZ" b="1" dirty="0" smtClean="0">
                <a:latin typeface="Arial" charset="0"/>
              </a:rPr>
              <a:t>očekávat stálý růst plateb</a:t>
            </a:r>
          </a:p>
          <a:p>
            <a:pPr lvl="1" eaLnBrk="1" hangingPunct="1">
              <a:lnSpc>
                <a:spcPct val="90000"/>
              </a:lnSpc>
            </a:pPr>
            <a:r>
              <a:rPr lang="cs-CZ" b="1" smtClean="0">
                <a:latin typeface="Arial" charset="0"/>
              </a:rPr>
              <a:t>Objem </a:t>
            </a:r>
            <a:r>
              <a:rPr lang="cs-CZ" b="1" dirty="0" smtClean="0">
                <a:latin typeface="Arial" charset="0"/>
              </a:rPr>
              <a:t>nastalých škod také může růst</a:t>
            </a:r>
          </a:p>
        </p:txBody>
      </p:sp>
      <p:sp>
        <p:nvSpPr>
          <p:cNvPr id="5" name="Rectangle 4"/>
          <p:cNvSpPr/>
          <p:nvPr/>
        </p:nvSpPr>
        <p:spPr bwMode="auto">
          <a:xfrm>
            <a:off x="3117327" y="2492896"/>
            <a:ext cx="2659360" cy="107761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3117326" y="3861296"/>
            <a:ext cx="2659361" cy="103001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54438457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dirty="0" smtClean="0"/>
              <a:t>Krátká historie</a:t>
            </a:r>
            <a:endParaRPr lang="en-US" dirty="0"/>
          </a:p>
        </p:txBody>
      </p:sp>
      <p:sp>
        <p:nvSpPr>
          <p:cNvPr id="19459" name="Rectangle 3"/>
          <p:cNvSpPr>
            <a:spLocks noGrp="1" noChangeArrowheads="1"/>
          </p:cNvSpPr>
          <p:nvPr>
            <p:ph sz="quarter" idx="12"/>
          </p:nvPr>
        </p:nvSpPr>
        <p:spPr/>
        <p:txBody>
          <a:bodyPr>
            <a:normAutofit fontScale="92500" lnSpcReduction="10000"/>
          </a:bodyPr>
          <a:lstStyle/>
          <a:p>
            <a:pPr eaLnBrk="1" hangingPunct="1">
              <a:lnSpc>
                <a:spcPct val="90000"/>
              </a:lnSpc>
            </a:pPr>
            <a:r>
              <a:rPr lang="cs-CZ" b="1" dirty="0" err="1" smtClean="0">
                <a:latin typeface="Arial" charset="0"/>
              </a:rPr>
              <a:t>Tail</a:t>
            </a:r>
            <a:r>
              <a:rPr lang="cs-CZ" b="1" dirty="0" smtClean="0">
                <a:latin typeface="Arial" charset="0"/>
              </a:rPr>
              <a:t> </a:t>
            </a:r>
            <a:r>
              <a:rPr lang="cs-CZ" b="1" dirty="0" err="1" smtClean="0">
                <a:latin typeface="Arial" charset="0"/>
              </a:rPr>
              <a:t>factor</a:t>
            </a:r>
            <a:endParaRPr lang="cs-CZ" b="1" dirty="0" smtClean="0">
              <a:latin typeface="Arial" charset="0"/>
            </a:endParaRPr>
          </a:p>
          <a:p>
            <a:pPr lvl="1" eaLnBrk="1" hangingPunct="1">
              <a:lnSpc>
                <a:spcPct val="90000"/>
              </a:lnSpc>
            </a:pPr>
            <a:r>
              <a:rPr lang="cs-CZ" b="1" dirty="0" smtClean="0">
                <a:latin typeface="Arial" charset="0"/>
              </a:rPr>
              <a:t>předpovídá vývoj po známé historii</a:t>
            </a:r>
          </a:p>
          <a:p>
            <a:pPr lvl="1" eaLnBrk="1" hangingPunct="1">
              <a:lnSpc>
                <a:spcPct val="90000"/>
              </a:lnSpc>
            </a:pPr>
            <a:r>
              <a:rPr lang="cs-CZ" b="1" dirty="0" smtClean="0">
                <a:latin typeface="Arial" charset="0"/>
              </a:rPr>
              <a:t>například TF</a:t>
            </a:r>
            <a:r>
              <a:rPr lang="cs-CZ" b="1" baseline="-25000" dirty="0" smtClean="0">
                <a:latin typeface="Arial" charset="0"/>
              </a:rPr>
              <a:t>P</a:t>
            </a:r>
            <a:r>
              <a:rPr lang="cs-CZ" b="1" dirty="0" smtClean="0">
                <a:latin typeface="Arial" charset="0"/>
              </a:rPr>
              <a:t> = 25 %, TF</a:t>
            </a:r>
            <a:r>
              <a:rPr lang="cs-CZ" b="1" baseline="-25000" dirty="0" smtClean="0">
                <a:latin typeface="Arial" charset="0"/>
              </a:rPr>
              <a:t>I</a:t>
            </a:r>
            <a:r>
              <a:rPr lang="cs-CZ" b="1" dirty="0" smtClean="0">
                <a:latin typeface="Arial" charset="0"/>
              </a:rPr>
              <a:t> = 10%</a:t>
            </a:r>
          </a:p>
          <a:p>
            <a:pPr lvl="2" eaLnBrk="1" hangingPunct="1">
              <a:lnSpc>
                <a:spcPct val="90000"/>
              </a:lnSpc>
            </a:pPr>
            <a:endParaRPr lang="cs-CZ" b="1" dirty="0" smtClean="0">
              <a:latin typeface="Arial" charset="0"/>
            </a:endParaRPr>
          </a:p>
          <a:p>
            <a:pPr lvl="2" eaLnBrk="1" hangingPunct="1">
              <a:lnSpc>
                <a:spcPct val="90000"/>
              </a:lnSpc>
              <a:buNone/>
            </a:pPr>
            <a:r>
              <a:rPr lang="cs-CZ" b="1" dirty="0" smtClean="0">
                <a:latin typeface="Arial" charset="0"/>
              </a:rPr>
              <a:t>Vyplacené:	1000	2000	2500	* (1+TF</a:t>
            </a:r>
            <a:r>
              <a:rPr lang="cs-CZ" b="1" baseline="-25000" dirty="0" smtClean="0">
                <a:latin typeface="Arial" charset="0"/>
              </a:rPr>
              <a:t>P</a:t>
            </a:r>
            <a:r>
              <a:rPr lang="cs-CZ" b="1" dirty="0" smtClean="0">
                <a:latin typeface="Arial" charset="0"/>
              </a:rPr>
              <a:t>) = </a:t>
            </a:r>
            <a:r>
              <a:rPr lang="cs-CZ" b="1" dirty="0" smtClean="0">
                <a:solidFill>
                  <a:srgbClr val="FF0000"/>
                </a:solidFill>
                <a:latin typeface="Arial" charset="0"/>
              </a:rPr>
              <a:t>3125</a:t>
            </a:r>
          </a:p>
          <a:p>
            <a:pPr lvl="2" eaLnBrk="1" hangingPunct="1">
              <a:lnSpc>
                <a:spcPct val="90000"/>
              </a:lnSpc>
              <a:buFontTx/>
              <a:buNone/>
            </a:pPr>
            <a:r>
              <a:rPr lang="cs-CZ" b="1" dirty="0" smtClean="0">
                <a:latin typeface="Arial" charset="0"/>
              </a:rPr>
              <a:t>			1500	3000	</a:t>
            </a:r>
            <a:r>
              <a:rPr lang="cs-CZ" b="1" dirty="0" smtClean="0">
                <a:solidFill>
                  <a:schemeClr val="accent2"/>
                </a:solidFill>
                <a:latin typeface="Arial" charset="0"/>
              </a:rPr>
              <a:t>3750	</a:t>
            </a:r>
            <a:r>
              <a:rPr lang="cs-CZ" b="1" dirty="0" smtClean="0">
                <a:latin typeface="Arial" charset="0"/>
              </a:rPr>
              <a:t>* (1+TF</a:t>
            </a:r>
            <a:r>
              <a:rPr lang="cs-CZ" b="1" baseline="-25000" dirty="0" smtClean="0">
                <a:latin typeface="Arial" charset="0"/>
              </a:rPr>
              <a:t>P</a:t>
            </a:r>
            <a:r>
              <a:rPr lang="cs-CZ" b="1" dirty="0" smtClean="0">
                <a:latin typeface="Arial" charset="0"/>
              </a:rPr>
              <a:t>) = </a:t>
            </a:r>
            <a:r>
              <a:rPr lang="cs-CZ" b="1" dirty="0" smtClean="0">
                <a:solidFill>
                  <a:srgbClr val="FF0000"/>
                </a:solidFill>
                <a:latin typeface="Arial" charset="0"/>
              </a:rPr>
              <a:t>4688</a:t>
            </a:r>
          </a:p>
          <a:p>
            <a:pPr lvl="2" eaLnBrk="1" hangingPunct="1">
              <a:lnSpc>
                <a:spcPct val="90000"/>
              </a:lnSpc>
              <a:buFontTx/>
              <a:buNone/>
            </a:pPr>
            <a:r>
              <a:rPr lang="cs-CZ" b="1" dirty="0" smtClean="0">
                <a:latin typeface="Arial" charset="0"/>
              </a:rPr>
              <a:t>			1800	</a:t>
            </a:r>
            <a:r>
              <a:rPr lang="cs-CZ" b="1" dirty="0" smtClean="0">
                <a:solidFill>
                  <a:schemeClr val="accent2"/>
                </a:solidFill>
                <a:latin typeface="Arial" charset="0"/>
              </a:rPr>
              <a:t>3600	4500	</a:t>
            </a:r>
            <a:r>
              <a:rPr lang="cs-CZ" b="1" dirty="0" smtClean="0">
                <a:latin typeface="Arial" charset="0"/>
              </a:rPr>
              <a:t>* (1+TF</a:t>
            </a:r>
            <a:r>
              <a:rPr lang="cs-CZ" b="1" baseline="-25000" dirty="0" smtClean="0">
                <a:latin typeface="Arial" charset="0"/>
              </a:rPr>
              <a:t>P</a:t>
            </a:r>
            <a:r>
              <a:rPr lang="cs-CZ" b="1" dirty="0" smtClean="0">
                <a:latin typeface="Arial" charset="0"/>
              </a:rPr>
              <a:t>) = </a:t>
            </a:r>
            <a:r>
              <a:rPr lang="cs-CZ" b="1" dirty="0" smtClean="0">
                <a:solidFill>
                  <a:srgbClr val="FF0000"/>
                </a:solidFill>
                <a:latin typeface="Arial" charset="0"/>
              </a:rPr>
              <a:t>5625</a:t>
            </a:r>
          </a:p>
          <a:p>
            <a:pPr lvl="2" eaLnBrk="1" hangingPunct="1">
              <a:lnSpc>
                <a:spcPct val="90000"/>
              </a:lnSpc>
              <a:buFontTx/>
              <a:buNone/>
            </a:pPr>
            <a:endParaRPr lang="cs-CZ" b="1" dirty="0" smtClean="0">
              <a:latin typeface="Arial" charset="0"/>
            </a:endParaRPr>
          </a:p>
          <a:p>
            <a:pPr lvl="2" eaLnBrk="1" hangingPunct="1">
              <a:lnSpc>
                <a:spcPct val="90000"/>
              </a:lnSpc>
              <a:buNone/>
            </a:pPr>
            <a:r>
              <a:rPr lang="cs-CZ" b="1" dirty="0" smtClean="0">
                <a:latin typeface="Arial" charset="0"/>
              </a:rPr>
              <a:t>Nastalé:	2300	2700	2900 	* (1+TF</a:t>
            </a:r>
            <a:r>
              <a:rPr lang="cs-CZ" b="1" baseline="-25000" dirty="0" smtClean="0">
                <a:latin typeface="Arial" charset="0"/>
              </a:rPr>
              <a:t>I</a:t>
            </a:r>
            <a:r>
              <a:rPr lang="cs-CZ" b="1" dirty="0" smtClean="0">
                <a:latin typeface="Arial" charset="0"/>
              </a:rPr>
              <a:t>) = </a:t>
            </a:r>
            <a:r>
              <a:rPr lang="cs-CZ" b="1" dirty="0" smtClean="0">
                <a:solidFill>
                  <a:srgbClr val="FF0000"/>
                </a:solidFill>
                <a:latin typeface="Arial" charset="0"/>
              </a:rPr>
              <a:t>3190</a:t>
            </a:r>
            <a:endParaRPr lang="cs-CZ" b="1" dirty="0" smtClean="0">
              <a:latin typeface="Arial" charset="0"/>
            </a:endParaRPr>
          </a:p>
          <a:p>
            <a:pPr lvl="2" eaLnBrk="1" hangingPunct="1">
              <a:lnSpc>
                <a:spcPct val="90000"/>
              </a:lnSpc>
              <a:buFontTx/>
              <a:buNone/>
            </a:pPr>
            <a:r>
              <a:rPr lang="cs-CZ" b="1" dirty="0" smtClean="0">
                <a:latin typeface="Arial" charset="0"/>
              </a:rPr>
              <a:t>			3500	4100	</a:t>
            </a:r>
            <a:r>
              <a:rPr lang="cs-CZ" b="1" dirty="0" smtClean="0">
                <a:solidFill>
                  <a:schemeClr val="accent2"/>
                </a:solidFill>
                <a:latin typeface="Arial" charset="0"/>
              </a:rPr>
              <a:t>4404 	</a:t>
            </a:r>
            <a:r>
              <a:rPr lang="cs-CZ" b="1" dirty="0" smtClean="0">
                <a:latin typeface="Arial" charset="0"/>
              </a:rPr>
              <a:t>* (1+TF</a:t>
            </a:r>
            <a:r>
              <a:rPr lang="cs-CZ" b="1" baseline="-25000" dirty="0" smtClean="0">
                <a:latin typeface="Arial" charset="0"/>
              </a:rPr>
              <a:t>I</a:t>
            </a:r>
            <a:r>
              <a:rPr lang="cs-CZ" b="1" dirty="0" smtClean="0">
                <a:latin typeface="Arial" charset="0"/>
              </a:rPr>
              <a:t>) = </a:t>
            </a:r>
            <a:r>
              <a:rPr lang="cs-CZ" b="1" dirty="0" smtClean="0">
                <a:solidFill>
                  <a:srgbClr val="FF0000"/>
                </a:solidFill>
                <a:latin typeface="Arial" charset="0"/>
              </a:rPr>
              <a:t>4844</a:t>
            </a:r>
            <a:endParaRPr lang="cs-CZ" b="1" dirty="0" smtClean="0">
              <a:solidFill>
                <a:schemeClr val="accent2"/>
              </a:solidFill>
              <a:latin typeface="Arial" charset="0"/>
            </a:endParaRPr>
          </a:p>
          <a:p>
            <a:pPr lvl="2" eaLnBrk="1" hangingPunct="1">
              <a:lnSpc>
                <a:spcPct val="90000"/>
              </a:lnSpc>
              <a:buFontTx/>
              <a:buNone/>
            </a:pPr>
            <a:r>
              <a:rPr lang="cs-CZ" b="1" dirty="0" smtClean="0">
                <a:latin typeface="Arial" charset="0"/>
              </a:rPr>
              <a:t>			4000	</a:t>
            </a:r>
            <a:r>
              <a:rPr lang="cs-CZ" b="1" dirty="0" smtClean="0">
                <a:solidFill>
                  <a:schemeClr val="accent2"/>
                </a:solidFill>
                <a:latin typeface="Arial" charset="0"/>
              </a:rPr>
              <a:t>4690	5037 	</a:t>
            </a:r>
            <a:r>
              <a:rPr lang="cs-CZ" b="1" dirty="0" smtClean="0">
                <a:latin typeface="Arial" charset="0"/>
              </a:rPr>
              <a:t>* (1+TF</a:t>
            </a:r>
            <a:r>
              <a:rPr lang="cs-CZ" b="1" baseline="-25000" dirty="0" smtClean="0">
                <a:latin typeface="Arial" charset="0"/>
              </a:rPr>
              <a:t>I</a:t>
            </a:r>
            <a:r>
              <a:rPr lang="cs-CZ" b="1" dirty="0" smtClean="0">
                <a:latin typeface="Arial" charset="0"/>
              </a:rPr>
              <a:t>) = </a:t>
            </a:r>
            <a:r>
              <a:rPr lang="cs-CZ" b="1" dirty="0" smtClean="0">
                <a:solidFill>
                  <a:srgbClr val="FF0000"/>
                </a:solidFill>
                <a:latin typeface="Arial" charset="0"/>
              </a:rPr>
              <a:t>5541</a:t>
            </a:r>
          </a:p>
        </p:txBody>
      </p:sp>
      <p:sp>
        <p:nvSpPr>
          <p:cNvPr id="19460" name="Rectangle 5"/>
          <p:cNvSpPr>
            <a:spLocks noChangeArrowheads="1"/>
          </p:cNvSpPr>
          <p:nvPr/>
        </p:nvSpPr>
        <p:spPr bwMode="auto">
          <a:xfrm>
            <a:off x="7464491" y="3323081"/>
            <a:ext cx="1117600" cy="1371600"/>
          </a:xfrm>
          <a:prstGeom prst="rect">
            <a:avLst/>
          </a:prstGeom>
          <a:noFill/>
          <a:ln w="38100">
            <a:solidFill>
              <a:schemeClr val="tx1"/>
            </a:solidFill>
            <a:miter lim="800000"/>
            <a:headEnd/>
            <a:tailEnd/>
          </a:ln>
        </p:spPr>
        <p:txBody>
          <a:bodyPr wrap="none" anchor="ctr"/>
          <a:lstStyle/>
          <a:p>
            <a:endParaRPr lang="en-US"/>
          </a:p>
        </p:txBody>
      </p:sp>
      <p:sp>
        <p:nvSpPr>
          <p:cNvPr id="7" name="Rectangle 6"/>
          <p:cNvSpPr/>
          <p:nvPr/>
        </p:nvSpPr>
        <p:spPr bwMode="auto">
          <a:xfrm>
            <a:off x="3088328" y="3402220"/>
            <a:ext cx="2673843" cy="121332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Rectangle 7"/>
          <p:cNvSpPr/>
          <p:nvPr/>
        </p:nvSpPr>
        <p:spPr bwMode="auto">
          <a:xfrm>
            <a:off x="3088328" y="4985838"/>
            <a:ext cx="2673843" cy="118291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Rectangle 6"/>
          <p:cNvSpPr>
            <a:spLocks noChangeArrowheads="1"/>
          </p:cNvSpPr>
          <p:nvPr/>
        </p:nvSpPr>
        <p:spPr bwMode="auto">
          <a:xfrm>
            <a:off x="7442397" y="4811666"/>
            <a:ext cx="1117600" cy="1371600"/>
          </a:xfrm>
          <a:prstGeom prst="rect">
            <a:avLst/>
          </a:prstGeom>
          <a:noFill/>
          <a:ln w="38100">
            <a:solidFill>
              <a:schemeClr val="tx1"/>
            </a:solidFill>
            <a:miter lim="800000"/>
            <a:headEnd/>
            <a:tailEnd/>
          </a:ln>
        </p:spPr>
        <p:txBody>
          <a:bodyPr wrap="none" anchor="ctr"/>
          <a:lstStyle/>
          <a:p>
            <a:endParaRPr lang="en-US"/>
          </a:p>
        </p:txBody>
      </p:sp>
      <p:sp>
        <p:nvSpPr>
          <p:cNvPr id="9" name="Rectangle 6"/>
          <p:cNvSpPr>
            <a:spLocks noChangeArrowheads="1"/>
          </p:cNvSpPr>
          <p:nvPr/>
        </p:nvSpPr>
        <p:spPr bwMode="auto">
          <a:xfrm>
            <a:off x="4920343" y="5000533"/>
            <a:ext cx="841828" cy="1182733"/>
          </a:xfrm>
          <a:prstGeom prst="rect">
            <a:avLst/>
          </a:prstGeom>
          <a:noFill/>
          <a:ln w="381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925356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10"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Krátká historie</a:t>
            </a:r>
            <a:endParaRPr lang="en-US" dirty="0"/>
          </a:p>
        </p:txBody>
      </p:sp>
      <p:sp>
        <p:nvSpPr>
          <p:cNvPr id="20483" name="Rectangle 3"/>
          <p:cNvSpPr>
            <a:spLocks noGrp="1" noChangeArrowheads="1"/>
          </p:cNvSpPr>
          <p:nvPr>
            <p:ph sz="quarter" idx="12"/>
          </p:nvPr>
        </p:nvSpPr>
        <p:spPr/>
        <p:txBody>
          <a:bodyPr>
            <a:normAutofit fontScale="92500" lnSpcReduction="20000"/>
          </a:bodyPr>
          <a:lstStyle/>
          <a:p>
            <a:pPr eaLnBrk="1" hangingPunct="1">
              <a:lnSpc>
                <a:spcPct val="90000"/>
              </a:lnSpc>
            </a:pPr>
            <a:r>
              <a:rPr lang="cs-CZ" b="1" dirty="0" err="1" smtClean="0">
                <a:latin typeface="Arial" charset="0"/>
              </a:rPr>
              <a:t>Tail</a:t>
            </a:r>
            <a:r>
              <a:rPr lang="cs-CZ" b="1" dirty="0" smtClean="0">
                <a:latin typeface="Arial" charset="0"/>
              </a:rPr>
              <a:t> </a:t>
            </a:r>
            <a:r>
              <a:rPr lang="cs-CZ" b="1" dirty="0" err="1" smtClean="0">
                <a:latin typeface="Arial" charset="0"/>
              </a:rPr>
              <a:t>factor</a:t>
            </a:r>
            <a:r>
              <a:rPr lang="cs-CZ" b="1" dirty="0" smtClean="0">
                <a:latin typeface="Arial" charset="0"/>
              </a:rPr>
              <a:t> – jak jej lze získat?</a:t>
            </a:r>
          </a:p>
          <a:p>
            <a:pPr lvl="1" eaLnBrk="1" hangingPunct="1">
              <a:lnSpc>
                <a:spcPct val="90000"/>
              </a:lnSpc>
            </a:pPr>
            <a:r>
              <a:rPr lang="cs-CZ" b="1" dirty="0" smtClean="0">
                <a:latin typeface="Arial" charset="0"/>
              </a:rPr>
              <a:t>expertní odhad</a:t>
            </a:r>
            <a:endParaRPr lang="cs-CZ" b="1" dirty="0" smtClean="0">
              <a:latin typeface="Arial" charset="0"/>
              <a:sym typeface="Wingdings" pitchFamily="2" charset="2"/>
            </a:endParaRPr>
          </a:p>
          <a:p>
            <a:pPr lvl="2" eaLnBrk="1" hangingPunct="1">
              <a:lnSpc>
                <a:spcPct val="90000"/>
              </a:lnSpc>
            </a:pPr>
            <a:r>
              <a:rPr lang="cs-CZ" dirty="0" smtClean="0">
                <a:latin typeface="Arial" charset="0"/>
              </a:rPr>
              <a:t>založený na datech z trhu, diskuse s produktovým oddělení, podobný produkt / cizina</a:t>
            </a:r>
          </a:p>
          <a:p>
            <a:pPr lvl="2" eaLnBrk="1" hangingPunct="1">
              <a:lnSpc>
                <a:spcPct val="90000"/>
              </a:lnSpc>
            </a:pPr>
            <a:r>
              <a:rPr lang="cs-CZ" dirty="0" smtClean="0">
                <a:latin typeface="Arial" charset="0"/>
              </a:rPr>
              <a:t>pokud odhadujeme IBNR z trojúhelníku výplat, potom lze za odhad vzít podíl nastalých a vyplacených škod z nejstarších ustálených období</a:t>
            </a:r>
          </a:p>
          <a:p>
            <a:pPr lvl="2" eaLnBrk="1" hangingPunct="1">
              <a:lnSpc>
                <a:spcPct val="90000"/>
              </a:lnSpc>
            </a:pPr>
            <a:endParaRPr lang="cs-CZ" b="1" dirty="0" smtClean="0">
              <a:solidFill>
                <a:srgbClr val="A50021"/>
              </a:solidFill>
              <a:latin typeface="Arial" charset="0"/>
            </a:endParaRPr>
          </a:p>
          <a:p>
            <a:pPr lvl="1" eaLnBrk="1" hangingPunct="1">
              <a:lnSpc>
                <a:spcPct val="90000"/>
              </a:lnSpc>
            </a:pPr>
            <a:r>
              <a:rPr lang="cs-CZ" b="1" dirty="0" smtClean="0">
                <a:latin typeface="Arial" charset="0"/>
              </a:rPr>
              <a:t>matematicky</a:t>
            </a:r>
          </a:p>
          <a:p>
            <a:pPr lvl="2" eaLnBrk="1" hangingPunct="1">
              <a:lnSpc>
                <a:spcPct val="90000"/>
              </a:lnSpc>
            </a:pPr>
            <a:r>
              <a:rPr lang="cs-CZ" dirty="0" smtClean="0">
                <a:latin typeface="Arial" charset="0"/>
              </a:rPr>
              <a:t>vyhlazení  koeficientů </a:t>
            </a:r>
            <a:r>
              <a:rPr lang="cs-CZ" dirty="0" err="1" smtClean="0">
                <a:latin typeface="Arial" charset="0"/>
              </a:rPr>
              <a:t>chain</a:t>
            </a:r>
            <a:r>
              <a:rPr lang="cs-CZ" dirty="0" smtClean="0">
                <a:latin typeface="Arial" charset="0"/>
              </a:rPr>
              <a:t> </a:t>
            </a:r>
            <a:r>
              <a:rPr lang="cs-CZ" dirty="0" err="1" smtClean="0">
                <a:latin typeface="Arial" charset="0"/>
              </a:rPr>
              <a:t>ladder</a:t>
            </a:r>
            <a:r>
              <a:rPr lang="cs-CZ" dirty="0" smtClean="0">
                <a:latin typeface="Arial" charset="0"/>
              </a:rPr>
              <a:t>, a predikce následujících období, pro které nejsou k dispozici data. </a:t>
            </a:r>
          </a:p>
          <a:p>
            <a:pPr lvl="3" eaLnBrk="1" hangingPunct="1">
              <a:lnSpc>
                <a:spcPct val="90000"/>
              </a:lnSpc>
            </a:pPr>
            <a:r>
              <a:rPr lang="cs-CZ" dirty="0" smtClean="0">
                <a:latin typeface="Arial" charset="0"/>
              </a:rPr>
              <a:t>různé vyhlazovací metody</a:t>
            </a:r>
          </a:p>
          <a:p>
            <a:pPr lvl="3" eaLnBrk="1" hangingPunct="1">
              <a:lnSpc>
                <a:spcPct val="90000"/>
              </a:lnSpc>
            </a:pPr>
            <a:r>
              <a:rPr lang="cs-CZ" dirty="0" smtClean="0">
                <a:latin typeface="Arial" charset="0"/>
              </a:rPr>
              <a:t>různé křivky podle vývoje koeficientů</a:t>
            </a:r>
          </a:p>
        </p:txBody>
      </p:sp>
    </p:spTree>
    <p:extLst>
      <p:ext uri="{BB962C8B-B14F-4D97-AF65-F5344CB8AC3E}">
        <p14:creationId xmlns:p14="http://schemas.microsoft.com/office/powerpoint/2010/main" val="266945966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Velké škody</a:t>
            </a:r>
            <a:endParaRPr lang="en-US" dirty="0"/>
          </a:p>
        </p:txBody>
      </p:sp>
      <p:sp>
        <p:nvSpPr>
          <p:cNvPr id="21507" name="Rectangle 3"/>
          <p:cNvSpPr>
            <a:spLocks noGrp="1" noChangeArrowheads="1"/>
          </p:cNvSpPr>
          <p:nvPr>
            <p:ph sz="quarter" idx="12"/>
          </p:nvPr>
        </p:nvSpPr>
        <p:spPr/>
        <p:txBody>
          <a:bodyPr>
            <a:normAutofit lnSpcReduction="10000"/>
          </a:bodyPr>
          <a:lstStyle/>
          <a:p>
            <a:pPr eaLnBrk="1" hangingPunct="1"/>
            <a:r>
              <a:rPr lang="cs-CZ" b="1" dirty="0" smtClean="0">
                <a:latin typeface="Arial" charset="0"/>
              </a:rPr>
              <a:t>Velké a katastrofické škody</a:t>
            </a:r>
          </a:p>
          <a:p>
            <a:pPr lvl="1" eaLnBrk="1" hangingPunct="1"/>
            <a:r>
              <a:rPr lang="cs-CZ" sz="2400" b="1" dirty="0" smtClean="0">
                <a:solidFill>
                  <a:schemeClr val="accent2"/>
                </a:solidFill>
                <a:latin typeface="Arial" charset="0"/>
              </a:rPr>
              <a:t>ŠKOLNÍ </a:t>
            </a:r>
            <a:r>
              <a:rPr lang="cs-CZ" sz="2400" b="1" dirty="0" smtClean="0">
                <a:latin typeface="Arial" charset="0"/>
              </a:rPr>
              <a:t>příklad vývojového trojúhelníka</a:t>
            </a:r>
          </a:p>
          <a:p>
            <a:pPr lvl="2" eaLnBrk="1" hangingPunct="1">
              <a:buFontTx/>
              <a:buNone/>
            </a:pPr>
            <a:endParaRPr lang="cs-CZ" sz="2000" b="1" dirty="0" smtClean="0">
              <a:latin typeface="Arial" charset="0"/>
            </a:endParaRPr>
          </a:p>
          <a:p>
            <a:pPr lvl="2" eaLnBrk="1" hangingPunct="1">
              <a:buFontTx/>
              <a:buNone/>
            </a:pPr>
            <a:r>
              <a:rPr lang="cs-CZ" sz="2000" b="1" dirty="0" smtClean="0">
                <a:latin typeface="Arial" charset="0"/>
              </a:rPr>
              <a:t>Vyplacené			Nastalé</a:t>
            </a:r>
          </a:p>
          <a:p>
            <a:pPr lvl="2" eaLnBrk="1" hangingPunct="1">
              <a:buFontTx/>
              <a:buNone/>
            </a:pPr>
            <a:r>
              <a:rPr lang="cs-CZ" sz="2000" b="1" dirty="0" smtClean="0">
                <a:latin typeface="Arial" charset="0"/>
              </a:rPr>
              <a:t>1000	1900	2500	3000	2300	2700	2900	3100</a:t>
            </a:r>
          </a:p>
          <a:p>
            <a:pPr lvl="2" eaLnBrk="1" hangingPunct="1">
              <a:buFontTx/>
              <a:buNone/>
            </a:pPr>
            <a:r>
              <a:rPr lang="cs-CZ" sz="2000" b="1" dirty="0" smtClean="0">
                <a:latin typeface="Arial" charset="0"/>
              </a:rPr>
              <a:t>1500	3000	3800		3500	4100	4400	</a:t>
            </a:r>
          </a:p>
          <a:p>
            <a:pPr lvl="2" eaLnBrk="1" hangingPunct="1">
              <a:buFontTx/>
              <a:buNone/>
            </a:pPr>
            <a:r>
              <a:rPr lang="cs-CZ" sz="2000" b="1" dirty="0" smtClean="0">
                <a:latin typeface="Arial" charset="0"/>
              </a:rPr>
              <a:t>1800	3500			4000	4700</a:t>
            </a:r>
          </a:p>
          <a:p>
            <a:pPr lvl="2" eaLnBrk="1" hangingPunct="1">
              <a:buFontTx/>
              <a:buNone/>
            </a:pPr>
            <a:r>
              <a:rPr lang="cs-CZ" sz="2000" b="1" dirty="0" smtClean="0">
                <a:latin typeface="Arial" charset="0"/>
              </a:rPr>
              <a:t>1900				4200</a:t>
            </a:r>
          </a:p>
          <a:p>
            <a:pPr lvl="2" eaLnBrk="1" hangingPunct="1">
              <a:buFontTx/>
              <a:buNone/>
            </a:pPr>
            <a:endParaRPr lang="cs-CZ" sz="2000" dirty="0" smtClean="0">
              <a:solidFill>
                <a:srgbClr val="000000"/>
              </a:solidFill>
              <a:latin typeface="Arial" charset="0"/>
            </a:endParaRPr>
          </a:p>
          <a:p>
            <a:pPr lvl="2" eaLnBrk="1" hangingPunct="1">
              <a:buFontTx/>
              <a:buNone/>
            </a:pPr>
            <a:r>
              <a:rPr lang="cs-CZ" sz="2000" b="1" dirty="0" smtClean="0">
                <a:solidFill>
                  <a:srgbClr val="000000"/>
                </a:solidFill>
                <a:latin typeface="Arial" charset="0"/>
              </a:rPr>
              <a:t>Koeficienty</a:t>
            </a:r>
          </a:p>
          <a:p>
            <a:pPr lvl="2" eaLnBrk="1" hangingPunct="1">
              <a:buFontTx/>
              <a:buNone/>
            </a:pPr>
            <a:r>
              <a:rPr lang="cs-CZ" sz="2000" dirty="0" smtClean="0">
                <a:solidFill>
                  <a:srgbClr val="000000"/>
                </a:solidFill>
                <a:latin typeface="Arial" charset="0"/>
              </a:rPr>
              <a:t>1.900	1.316	1.200		1.174	1.074	1.069	</a:t>
            </a:r>
          </a:p>
          <a:p>
            <a:pPr lvl="2" eaLnBrk="1" hangingPunct="1">
              <a:buFontTx/>
              <a:buNone/>
            </a:pPr>
            <a:r>
              <a:rPr lang="cs-CZ" sz="2000" dirty="0" smtClean="0">
                <a:solidFill>
                  <a:srgbClr val="000000"/>
                </a:solidFill>
                <a:latin typeface="Arial" charset="0"/>
              </a:rPr>
              <a:t>2.000	1.267			1.171	1.073		</a:t>
            </a:r>
          </a:p>
          <a:p>
            <a:pPr lvl="2" eaLnBrk="1" hangingPunct="1">
              <a:buFontTx/>
              <a:buNone/>
            </a:pPr>
            <a:r>
              <a:rPr lang="cs-CZ" sz="2000" dirty="0" smtClean="0">
                <a:solidFill>
                  <a:srgbClr val="000000"/>
                </a:solidFill>
                <a:latin typeface="Arial" charset="0"/>
              </a:rPr>
              <a:t>1.944				1.175			</a:t>
            </a:r>
            <a:endParaRPr lang="cs-CZ" sz="2000" b="1" dirty="0" smtClean="0">
              <a:latin typeface="Arial" charset="0"/>
            </a:endParaRPr>
          </a:p>
        </p:txBody>
      </p:sp>
      <p:sp>
        <p:nvSpPr>
          <p:cNvPr id="5" name="Rectangle 4"/>
          <p:cNvSpPr/>
          <p:nvPr/>
        </p:nvSpPr>
        <p:spPr bwMode="auto">
          <a:xfrm>
            <a:off x="1268601" y="3272160"/>
            <a:ext cx="3404999" cy="11982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4847861" y="3272160"/>
            <a:ext cx="3512368" cy="11982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44054791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dirty="0" smtClean="0"/>
              <a:t>Velké škody</a:t>
            </a:r>
            <a:endParaRPr lang="en-US" dirty="0"/>
          </a:p>
        </p:txBody>
      </p:sp>
      <p:sp>
        <p:nvSpPr>
          <p:cNvPr id="22531" name="Rectangle 3"/>
          <p:cNvSpPr>
            <a:spLocks noGrp="1" noChangeArrowheads="1"/>
          </p:cNvSpPr>
          <p:nvPr>
            <p:ph sz="quarter" idx="12"/>
          </p:nvPr>
        </p:nvSpPr>
        <p:spPr/>
        <p:txBody>
          <a:bodyPr>
            <a:normAutofit lnSpcReduction="10000"/>
          </a:bodyPr>
          <a:lstStyle/>
          <a:p>
            <a:pPr eaLnBrk="1" hangingPunct="1"/>
            <a:r>
              <a:rPr lang="cs-CZ" b="1" dirty="0" smtClean="0">
                <a:latin typeface="Arial" charset="0"/>
              </a:rPr>
              <a:t>Velké a katastrofické škody</a:t>
            </a:r>
          </a:p>
          <a:p>
            <a:pPr lvl="1" eaLnBrk="1" hangingPunct="1"/>
            <a:r>
              <a:rPr lang="cs-CZ" sz="2400" b="1" dirty="0" smtClean="0">
                <a:solidFill>
                  <a:schemeClr val="accent2"/>
                </a:solidFill>
                <a:latin typeface="Arial" charset="0"/>
              </a:rPr>
              <a:t>SKUTEČNÝ </a:t>
            </a:r>
            <a:r>
              <a:rPr lang="cs-CZ" sz="2400" b="1" dirty="0" smtClean="0">
                <a:latin typeface="Arial" charset="0"/>
              </a:rPr>
              <a:t>příklad vývojového trojúhelníka</a:t>
            </a:r>
          </a:p>
          <a:p>
            <a:pPr lvl="2" eaLnBrk="1" hangingPunct="1">
              <a:buFontTx/>
              <a:buNone/>
            </a:pPr>
            <a:endParaRPr lang="cs-CZ" sz="2000" b="1" dirty="0" smtClean="0">
              <a:latin typeface="Arial" charset="0"/>
            </a:endParaRPr>
          </a:p>
          <a:p>
            <a:pPr lvl="2" eaLnBrk="1" hangingPunct="1">
              <a:buFontTx/>
              <a:buNone/>
            </a:pPr>
            <a:r>
              <a:rPr lang="cs-CZ" sz="2000" b="1" dirty="0" smtClean="0">
                <a:latin typeface="Arial" charset="0"/>
              </a:rPr>
              <a:t>Vyplacené:			Nastalé:</a:t>
            </a:r>
          </a:p>
          <a:p>
            <a:pPr lvl="2" eaLnBrk="1" hangingPunct="1">
              <a:buFontTx/>
              <a:buNone/>
            </a:pPr>
            <a:r>
              <a:rPr lang="cs-CZ" sz="2000" b="1" dirty="0" smtClean="0">
                <a:solidFill>
                  <a:srgbClr val="000000"/>
                </a:solidFill>
                <a:latin typeface="Arial" charset="0"/>
              </a:rPr>
              <a:t>187	482	516	</a:t>
            </a:r>
            <a:r>
              <a:rPr lang="cs-CZ" sz="2000" b="1" dirty="0" err="1" smtClean="0">
                <a:solidFill>
                  <a:srgbClr val="000000"/>
                </a:solidFill>
                <a:latin typeface="Arial" charset="0"/>
              </a:rPr>
              <a:t>516</a:t>
            </a:r>
            <a:r>
              <a:rPr lang="cs-CZ" sz="2000" b="1" dirty="0" smtClean="0">
                <a:solidFill>
                  <a:srgbClr val="000000"/>
                </a:solidFill>
                <a:latin typeface="Arial" charset="0"/>
              </a:rPr>
              <a:t>	506	553	539	524	</a:t>
            </a:r>
          </a:p>
          <a:p>
            <a:pPr lvl="2" eaLnBrk="1" hangingPunct="1">
              <a:buFontTx/>
              <a:buNone/>
            </a:pPr>
            <a:r>
              <a:rPr lang="cs-CZ" sz="2000" b="1" dirty="0" smtClean="0">
                <a:solidFill>
                  <a:srgbClr val="000000"/>
                </a:solidFill>
                <a:latin typeface="Arial" charset="0"/>
              </a:rPr>
              <a:t>12817	21880	23503		33436	34153	34491	</a:t>
            </a:r>
          </a:p>
          <a:p>
            <a:pPr lvl="2" eaLnBrk="1" hangingPunct="1">
              <a:buFontTx/>
              <a:buNone/>
            </a:pPr>
            <a:r>
              <a:rPr lang="cs-CZ" sz="2000" b="1" dirty="0" smtClean="0">
                <a:solidFill>
                  <a:srgbClr val="000000"/>
                </a:solidFill>
                <a:latin typeface="Arial" charset="0"/>
              </a:rPr>
              <a:t>1362	4147			6200	4625		</a:t>
            </a:r>
          </a:p>
          <a:p>
            <a:pPr lvl="2" eaLnBrk="1" hangingPunct="1">
              <a:buFontTx/>
              <a:buNone/>
            </a:pPr>
            <a:r>
              <a:rPr lang="cs-CZ" sz="2000" b="1" dirty="0" smtClean="0">
                <a:solidFill>
                  <a:srgbClr val="000000"/>
                </a:solidFill>
                <a:latin typeface="Arial" charset="0"/>
              </a:rPr>
              <a:t>749</a:t>
            </a:r>
            <a:r>
              <a:rPr lang="cs-CZ" sz="2000" dirty="0" smtClean="0">
                <a:solidFill>
                  <a:srgbClr val="000000"/>
                </a:solidFill>
                <a:latin typeface="Arial" charset="0"/>
              </a:rPr>
              <a:t>			</a:t>
            </a:r>
            <a:r>
              <a:rPr lang="cs-CZ" sz="2000" b="1" dirty="0" smtClean="0">
                <a:solidFill>
                  <a:srgbClr val="000000"/>
                </a:solidFill>
                <a:latin typeface="Arial" charset="0"/>
              </a:rPr>
              <a:t>	3181</a:t>
            </a:r>
            <a:r>
              <a:rPr lang="cs-CZ" sz="2000" dirty="0" smtClean="0">
                <a:solidFill>
                  <a:srgbClr val="000000"/>
                </a:solidFill>
                <a:latin typeface="Arial" charset="0"/>
              </a:rPr>
              <a:t>				</a:t>
            </a:r>
          </a:p>
          <a:p>
            <a:pPr lvl="2" eaLnBrk="1" hangingPunct="1">
              <a:buFontTx/>
              <a:buNone/>
            </a:pPr>
            <a:endParaRPr lang="cs-CZ" sz="2000" dirty="0" smtClean="0">
              <a:solidFill>
                <a:srgbClr val="000000"/>
              </a:solidFill>
              <a:latin typeface="Arial" charset="0"/>
            </a:endParaRPr>
          </a:p>
          <a:p>
            <a:pPr lvl="2" eaLnBrk="1" hangingPunct="1">
              <a:buFontTx/>
              <a:buNone/>
            </a:pPr>
            <a:r>
              <a:rPr lang="cs-CZ" sz="2000" b="1" dirty="0" smtClean="0">
                <a:solidFill>
                  <a:srgbClr val="000000"/>
                </a:solidFill>
                <a:latin typeface="Arial" charset="0"/>
              </a:rPr>
              <a:t>Koeficienty</a:t>
            </a:r>
          </a:p>
          <a:p>
            <a:pPr lvl="2" eaLnBrk="1" hangingPunct="1">
              <a:buFontTx/>
              <a:buNone/>
            </a:pPr>
            <a:r>
              <a:rPr lang="cs-CZ" sz="2000" dirty="0" smtClean="0">
                <a:solidFill>
                  <a:srgbClr val="000000"/>
                </a:solidFill>
                <a:latin typeface="Arial" charset="0"/>
              </a:rPr>
              <a:t>2.57	1.07	1.00		1.09	0.97	</a:t>
            </a:r>
            <a:r>
              <a:rPr lang="cs-CZ" sz="2000" dirty="0" err="1" smtClean="0">
                <a:solidFill>
                  <a:srgbClr val="000000"/>
                </a:solidFill>
                <a:latin typeface="Arial" charset="0"/>
              </a:rPr>
              <a:t>0.97</a:t>
            </a:r>
            <a:r>
              <a:rPr lang="cs-CZ" sz="2000" dirty="0" smtClean="0">
                <a:solidFill>
                  <a:srgbClr val="000000"/>
                </a:solidFill>
                <a:latin typeface="Arial" charset="0"/>
              </a:rPr>
              <a:t>	</a:t>
            </a:r>
          </a:p>
          <a:p>
            <a:pPr lvl="2" eaLnBrk="1" hangingPunct="1">
              <a:buFontTx/>
              <a:buNone/>
            </a:pPr>
            <a:r>
              <a:rPr lang="cs-CZ" sz="2000" dirty="0" smtClean="0">
                <a:solidFill>
                  <a:srgbClr val="000000"/>
                </a:solidFill>
                <a:latin typeface="Arial" charset="0"/>
              </a:rPr>
              <a:t>1.71	1.07			</a:t>
            </a:r>
            <a:r>
              <a:rPr lang="cs-CZ" sz="2000" b="1" dirty="0" smtClean="0">
                <a:solidFill>
                  <a:srgbClr val="FF0000"/>
                </a:solidFill>
                <a:latin typeface="Arial" charset="0"/>
              </a:rPr>
              <a:t>1.02</a:t>
            </a:r>
            <a:r>
              <a:rPr lang="cs-CZ" sz="2000" dirty="0" smtClean="0">
                <a:solidFill>
                  <a:srgbClr val="000000"/>
                </a:solidFill>
                <a:latin typeface="Arial" charset="0"/>
              </a:rPr>
              <a:t>	1.01		</a:t>
            </a:r>
          </a:p>
          <a:p>
            <a:pPr lvl="2" eaLnBrk="1" hangingPunct="1">
              <a:buFontTx/>
              <a:buNone/>
            </a:pPr>
            <a:r>
              <a:rPr lang="cs-CZ" sz="2000" b="1" dirty="0" smtClean="0">
                <a:solidFill>
                  <a:srgbClr val="FF0000"/>
                </a:solidFill>
                <a:latin typeface="Arial" charset="0"/>
              </a:rPr>
              <a:t>3.04</a:t>
            </a:r>
            <a:r>
              <a:rPr lang="cs-CZ" sz="2000" dirty="0" smtClean="0">
                <a:solidFill>
                  <a:srgbClr val="000000"/>
                </a:solidFill>
                <a:latin typeface="Arial" charset="0"/>
              </a:rPr>
              <a:t>				</a:t>
            </a:r>
            <a:r>
              <a:rPr lang="cs-CZ" sz="2000" b="1" dirty="0" smtClean="0">
                <a:solidFill>
                  <a:srgbClr val="FF0000"/>
                </a:solidFill>
                <a:latin typeface="Arial" charset="0"/>
              </a:rPr>
              <a:t>0.75</a:t>
            </a:r>
            <a:r>
              <a:rPr lang="cs-CZ" sz="2000" dirty="0" smtClean="0">
                <a:solidFill>
                  <a:srgbClr val="000000"/>
                </a:solidFill>
                <a:latin typeface="Arial" charset="0"/>
              </a:rPr>
              <a:t>			</a:t>
            </a:r>
          </a:p>
        </p:txBody>
      </p:sp>
      <p:sp>
        <p:nvSpPr>
          <p:cNvPr id="4" name="Rectangle 3"/>
          <p:cNvSpPr/>
          <p:nvPr/>
        </p:nvSpPr>
        <p:spPr bwMode="auto">
          <a:xfrm>
            <a:off x="1283116" y="3243131"/>
            <a:ext cx="3216313" cy="122726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4847861" y="3243131"/>
            <a:ext cx="3367225" cy="122726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82811989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Velké škody</a:t>
            </a:r>
            <a:endParaRPr lang="en-US" dirty="0"/>
          </a:p>
        </p:txBody>
      </p:sp>
      <p:sp>
        <p:nvSpPr>
          <p:cNvPr id="23555" name="Rectangle 3"/>
          <p:cNvSpPr>
            <a:spLocks noGrp="1" noChangeArrowheads="1"/>
          </p:cNvSpPr>
          <p:nvPr>
            <p:ph sz="quarter" idx="12"/>
          </p:nvPr>
        </p:nvSpPr>
        <p:spPr/>
        <p:txBody>
          <a:bodyPr>
            <a:normAutofit lnSpcReduction="10000"/>
          </a:bodyPr>
          <a:lstStyle/>
          <a:p>
            <a:pPr eaLnBrk="1" hangingPunct="1"/>
            <a:r>
              <a:rPr lang="cs-CZ" b="1" dirty="0" smtClean="0">
                <a:latin typeface="Arial" charset="0"/>
              </a:rPr>
              <a:t>Velké a katastrofické škody</a:t>
            </a:r>
          </a:p>
          <a:p>
            <a:pPr lvl="1" eaLnBrk="1" hangingPunct="1"/>
            <a:r>
              <a:rPr lang="cs-CZ" sz="2400" b="1" dirty="0" smtClean="0">
                <a:solidFill>
                  <a:schemeClr val="accent2"/>
                </a:solidFill>
                <a:latin typeface="Arial" charset="0"/>
              </a:rPr>
              <a:t>SKUTEČNÝ </a:t>
            </a:r>
            <a:r>
              <a:rPr lang="cs-CZ" sz="2400" b="1" dirty="0" smtClean="0">
                <a:latin typeface="Arial" charset="0"/>
              </a:rPr>
              <a:t>příklad trojúhelníka po očištění</a:t>
            </a:r>
          </a:p>
          <a:p>
            <a:pPr lvl="2" eaLnBrk="1" hangingPunct="1">
              <a:buFontTx/>
              <a:buNone/>
            </a:pPr>
            <a:endParaRPr lang="cs-CZ" sz="2000" b="1" dirty="0" smtClean="0">
              <a:latin typeface="Arial" charset="0"/>
            </a:endParaRPr>
          </a:p>
          <a:p>
            <a:pPr lvl="2" eaLnBrk="1" hangingPunct="1">
              <a:buFontTx/>
              <a:buNone/>
            </a:pPr>
            <a:r>
              <a:rPr lang="cs-CZ" sz="2000" b="1" dirty="0" smtClean="0">
                <a:latin typeface="Arial" charset="0"/>
              </a:rPr>
              <a:t>Vyplacené:			Nastalé:</a:t>
            </a:r>
          </a:p>
          <a:p>
            <a:pPr lvl="2" eaLnBrk="1" hangingPunct="1">
              <a:buFontTx/>
              <a:buNone/>
            </a:pPr>
            <a:r>
              <a:rPr lang="cs-CZ" sz="2000" b="1" dirty="0" smtClean="0">
                <a:solidFill>
                  <a:srgbClr val="000000"/>
                </a:solidFill>
                <a:latin typeface="Arial" charset="0"/>
              </a:rPr>
              <a:t>187	482	516	</a:t>
            </a:r>
            <a:r>
              <a:rPr lang="cs-CZ" sz="2000" b="1" dirty="0" err="1" smtClean="0">
                <a:solidFill>
                  <a:srgbClr val="000000"/>
                </a:solidFill>
                <a:latin typeface="Arial" charset="0"/>
              </a:rPr>
              <a:t>516</a:t>
            </a:r>
            <a:r>
              <a:rPr lang="cs-CZ" sz="2000" b="1" dirty="0" smtClean="0">
                <a:solidFill>
                  <a:srgbClr val="000000"/>
                </a:solidFill>
                <a:latin typeface="Arial" charset="0"/>
              </a:rPr>
              <a:t>	506	553	539	524</a:t>
            </a:r>
          </a:p>
          <a:p>
            <a:pPr lvl="2" eaLnBrk="1" hangingPunct="1">
              <a:buFontTx/>
              <a:buNone/>
            </a:pPr>
            <a:r>
              <a:rPr lang="cs-CZ" sz="2000" b="1" dirty="0" smtClean="0">
                <a:solidFill>
                  <a:srgbClr val="000000"/>
                </a:solidFill>
                <a:latin typeface="Arial" charset="0"/>
              </a:rPr>
              <a:t>1868	3105	3377		2997	3658	3847	</a:t>
            </a:r>
          </a:p>
          <a:p>
            <a:pPr lvl="2" eaLnBrk="1" hangingPunct="1">
              <a:buFontTx/>
              <a:buNone/>
            </a:pPr>
            <a:r>
              <a:rPr lang="cs-CZ" sz="2000" b="1" dirty="0" smtClean="0">
                <a:solidFill>
                  <a:srgbClr val="000000"/>
                </a:solidFill>
                <a:latin typeface="Arial" charset="0"/>
              </a:rPr>
              <a:t>765	1297			1936	1775		</a:t>
            </a:r>
          </a:p>
          <a:p>
            <a:pPr lvl="2" eaLnBrk="1" hangingPunct="1">
              <a:buFontTx/>
              <a:buNone/>
            </a:pPr>
            <a:r>
              <a:rPr lang="cs-CZ" sz="2000" b="1" dirty="0" smtClean="0">
                <a:solidFill>
                  <a:srgbClr val="000000"/>
                </a:solidFill>
                <a:latin typeface="Arial" charset="0"/>
              </a:rPr>
              <a:t>749				3181			</a:t>
            </a:r>
          </a:p>
          <a:p>
            <a:pPr lvl="2" eaLnBrk="1" hangingPunct="1">
              <a:buFontTx/>
              <a:buNone/>
            </a:pPr>
            <a:endParaRPr lang="cs-CZ" sz="2000" dirty="0" smtClean="0">
              <a:solidFill>
                <a:srgbClr val="000000"/>
              </a:solidFill>
              <a:latin typeface="Arial" charset="0"/>
            </a:endParaRPr>
          </a:p>
          <a:p>
            <a:pPr lvl="2" eaLnBrk="1" hangingPunct="1">
              <a:buFontTx/>
              <a:buNone/>
            </a:pPr>
            <a:r>
              <a:rPr lang="cs-CZ" sz="2000" b="1" dirty="0" smtClean="0">
                <a:solidFill>
                  <a:srgbClr val="000000"/>
                </a:solidFill>
                <a:latin typeface="Arial" charset="0"/>
              </a:rPr>
              <a:t>Koeficienty</a:t>
            </a:r>
          </a:p>
          <a:p>
            <a:pPr lvl="2" eaLnBrk="1" hangingPunct="1">
              <a:buFontTx/>
              <a:buNone/>
            </a:pPr>
            <a:r>
              <a:rPr lang="cs-CZ" sz="2000" dirty="0" smtClean="0">
                <a:solidFill>
                  <a:srgbClr val="000000"/>
                </a:solidFill>
                <a:latin typeface="Arial" charset="0"/>
              </a:rPr>
              <a:t>2.57	1.07	1.00		1.09	0.97	</a:t>
            </a:r>
            <a:r>
              <a:rPr lang="cs-CZ" sz="2000" dirty="0" err="1" smtClean="0">
                <a:solidFill>
                  <a:srgbClr val="000000"/>
                </a:solidFill>
                <a:latin typeface="Arial" charset="0"/>
              </a:rPr>
              <a:t>0.97</a:t>
            </a:r>
            <a:endParaRPr lang="cs-CZ" sz="2000" dirty="0" smtClean="0">
              <a:solidFill>
                <a:srgbClr val="000000"/>
              </a:solidFill>
              <a:latin typeface="Arial" charset="0"/>
            </a:endParaRPr>
          </a:p>
          <a:p>
            <a:pPr lvl="2" eaLnBrk="1" hangingPunct="1">
              <a:buFontTx/>
              <a:buNone/>
            </a:pPr>
            <a:r>
              <a:rPr lang="cs-CZ" sz="2000" dirty="0" smtClean="0">
                <a:solidFill>
                  <a:srgbClr val="000000"/>
                </a:solidFill>
                <a:latin typeface="Arial" charset="0"/>
              </a:rPr>
              <a:t>1.66	1.09			</a:t>
            </a:r>
            <a:r>
              <a:rPr lang="cs-CZ" sz="2000" b="1" dirty="0" smtClean="0">
                <a:solidFill>
                  <a:srgbClr val="FF0000"/>
                </a:solidFill>
                <a:latin typeface="Arial" charset="0"/>
              </a:rPr>
              <a:t>1.22</a:t>
            </a:r>
            <a:r>
              <a:rPr lang="cs-CZ" sz="2000" dirty="0" smtClean="0">
                <a:solidFill>
                  <a:srgbClr val="000000"/>
                </a:solidFill>
                <a:latin typeface="Arial" charset="0"/>
              </a:rPr>
              <a:t>	1.05	</a:t>
            </a:r>
          </a:p>
          <a:p>
            <a:pPr lvl="2" eaLnBrk="1" hangingPunct="1">
              <a:buFontTx/>
              <a:buNone/>
            </a:pPr>
            <a:r>
              <a:rPr lang="cs-CZ" sz="2000" b="1" dirty="0" smtClean="0">
                <a:solidFill>
                  <a:srgbClr val="FF0000"/>
                </a:solidFill>
                <a:latin typeface="Arial" charset="0"/>
              </a:rPr>
              <a:t>1.69</a:t>
            </a:r>
            <a:r>
              <a:rPr lang="cs-CZ" sz="2000" dirty="0" smtClean="0">
                <a:solidFill>
                  <a:srgbClr val="000000"/>
                </a:solidFill>
                <a:latin typeface="Arial" charset="0"/>
              </a:rPr>
              <a:t>				</a:t>
            </a:r>
            <a:r>
              <a:rPr lang="cs-CZ" sz="2000" b="1" dirty="0" smtClean="0">
                <a:solidFill>
                  <a:srgbClr val="FF0000"/>
                </a:solidFill>
                <a:latin typeface="Arial" charset="0"/>
              </a:rPr>
              <a:t>0.92</a:t>
            </a:r>
            <a:r>
              <a:rPr lang="cs-CZ" sz="2000" dirty="0" smtClean="0">
                <a:solidFill>
                  <a:srgbClr val="000000"/>
                </a:solidFill>
                <a:latin typeface="Arial" charset="0"/>
              </a:rPr>
              <a:t>	</a:t>
            </a:r>
          </a:p>
        </p:txBody>
      </p:sp>
      <p:sp>
        <p:nvSpPr>
          <p:cNvPr id="7" name="Rectangle 3"/>
          <p:cNvSpPr/>
          <p:nvPr/>
        </p:nvSpPr>
        <p:spPr bwMode="auto">
          <a:xfrm>
            <a:off x="1283116" y="3243131"/>
            <a:ext cx="3216313" cy="122726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Rectangle 4"/>
          <p:cNvSpPr/>
          <p:nvPr/>
        </p:nvSpPr>
        <p:spPr bwMode="auto">
          <a:xfrm>
            <a:off x="4847861" y="3243131"/>
            <a:ext cx="3367225" cy="122726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67169202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Velké škody</a:t>
            </a:r>
            <a:endParaRPr lang="en-US" dirty="0"/>
          </a:p>
        </p:txBody>
      </p:sp>
      <p:sp>
        <p:nvSpPr>
          <p:cNvPr id="24579" name="Rectangle 3"/>
          <p:cNvSpPr>
            <a:spLocks noGrp="1" noChangeArrowheads="1"/>
          </p:cNvSpPr>
          <p:nvPr>
            <p:ph sz="quarter" idx="12"/>
          </p:nvPr>
        </p:nvSpPr>
        <p:spPr/>
        <p:txBody>
          <a:bodyPr/>
          <a:lstStyle/>
          <a:p>
            <a:pPr eaLnBrk="1" hangingPunct="1"/>
            <a:r>
              <a:rPr lang="cs-CZ" b="1" dirty="0" smtClean="0">
                <a:latin typeface="Arial" charset="0"/>
              </a:rPr>
              <a:t>Velké a katastrofické škody (včetně rent)</a:t>
            </a:r>
          </a:p>
          <a:p>
            <a:pPr lvl="1" eaLnBrk="1" hangingPunct="1"/>
            <a:r>
              <a:rPr lang="cs-CZ" sz="2400" dirty="0" smtClean="0">
                <a:latin typeface="Arial" charset="0"/>
              </a:rPr>
              <a:t>vyloučení velkých škod z vývojového trojúhelníka</a:t>
            </a:r>
          </a:p>
          <a:p>
            <a:pPr lvl="2" eaLnBrk="1" hangingPunct="1"/>
            <a:r>
              <a:rPr lang="cs-CZ" sz="2000" dirty="0" smtClean="0">
                <a:latin typeface="Arial" charset="0"/>
              </a:rPr>
              <a:t>velké škody jsou obvykle speciálně řešeny likvidátory</a:t>
            </a:r>
          </a:p>
          <a:p>
            <a:pPr lvl="2" eaLnBrk="1" hangingPunct="1"/>
            <a:r>
              <a:rPr lang="cs-CZ" sz="2000" dirty="0" smtClean="0">
                <a:latin typeface="Arial" charset="0"/>
              </a:rPr>
              <a:t>obvykle jsou i rychle nahlášené, mimo odpovědnosti.</a:t>
            </a:r>
          </a:p>
          <a:p>
            <a:pPr lvl="2" eaLnBrk="1" hangingPunct="1"/>
            <a:r>
              <a:rPr lang="cs-CZ" sz="2000" dirty="0" smtClean="0">
                <a:latin typeface="Arial" charset="0"/>
              </a:rPr>
              <a:t>o katastrofách se také obvykle ví</a:t>
            </a:r>
          </a:p>
          <a:p>
            <a:pPr lvl="3" eaLnBrk="1" hangingPunct="1"/>
            <a:r>
              <a:rPr lang="cs-CZ" sz="1800" dirty="0" smtClean="0">
                <a:latin typeface="Arial" charset="0"/>
              </a:rPr>
              <a:t>je spíše potřeba sledovat vývoj celkového objemu škod a jejich nahlášení („denní“ </a:t>
            </a:r>
            <a:r>
              <a:rPr lang="cs-CZ" sz="1800" dirty="0" err="1" smtClean="0">
                <a:latin typeface="Arial" charset="0"/>
              </a:rPr>
              <a:t>emerging</a:t>
            </a:r>
            <a:r>
              <a:rPr lang="cs-CZ" sz="1800" dirty="0" smtClean="0">
                <a:latin typeface="Arial" charset="0"/>
              </a:rPr>
              <a:t> </a:t>
            </a:r>
            <a:r>
              <a:rPr lang="cs-CZ" sz="1800" dirty="0" err="1" smtClean="0">
                <a:latin typeface="Arial" charset="0"/>
              </a:rPr>
              <a:t>pattern</a:t>
            </a:r>
            <a:r>
              <a:rPr lang="cs-CZ" sz="1800" dirty="0" smtClean="0">
                <a:latin typeface="Arial" charset="0"/>
              </a:rPr>
              <a:t>) a uvažovat historickou zkušenost</a:t>
            </a:r>
          </a:p>
          <a:p>
            <a:pPr lvl="2" eaLnBrk="1" hangingPunct="1"/>
            <a:r>
              <a:rPr lang="cs-CZ" sz="2200" dirty="0" smtClean="0">
                <a:latin typeface="Arial" charset="0"/>
              </a:rPr>
              <a:t>pravidlo – jednou velká, vždy velká</a:t>
            </a:r>
          </a:p>
          <a:p>
            <a:pPr lvl="2" eaLnBrk="1" hangingPunct="1"/>
            <a:endParaRPr lang="cs-CZ" sz="2000" dirty="0" smtClean="0">
              <a:latin typeface="Arial" charset="0"/>
            </a:endParaRPr>
          </a:p>
          <a:p>
            <a:pPr lvl="1" eaLnBrk="1" hangingPunct="1"/>
            <a:r>
              <a:rPr lang="cs-CZ" sz="2400" dirty="0" smtClean="0">
                <a:latin typeface="Arial" charset="0"/>
              </a:rPr>
              <a:t>vyloučit období s nestabilním vývojem</a:t>
            </a:r>
          </a:p>
          <a:p>
            <a:pPr lvl="2" eaLnBrk="1" hangingPunct="1"/>
            <a:r>
              <a:rPr lang="cs-CZ" sz="2000" dirty="0" smtClean="0">
                <a:latin typeface="Arial" charset="0"/>
              </a:rPr>
              <a:t>citlivostní analýza, jak je trojúhelník stabilní při vyloučení konkrétní periody (software, lze i Excel/jiné</a:t>
            </a:r>
            <a:r>
              <a:rPr lang="cs-CZ" dirty="0" smtClean="0">
                <a:latin typeface="Arial" charset="0"/>
              </a:rPr>
              <a:t>)</a:t>
            </a:r>
          </a:p>
        </p:txBody>
      </p:sp>
    </p:spTree>
    <p:extLst>
      <p:ext uri="{BB962C8B-B14F-4D97-AF65-F5344CB8AC3E}">
        <p14:creationId xmlns:p14="http://schemas.microsoft.com/office/powerpoint/2010/main" val="148791656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Velké škody</a:t>
            </a:r>
            <a:endParaRPr lang="en-US" dirty="0"/>
          </a:p>
        </p:txBody>
      </p:sp>
      <p:sp>
        <p:nvSpPr>
          <p:cNvPr id="24579" name="Rectangle 3"/>
          <p:cNvSpPr>
            <a:spLocks noGrp="1" noChangeArrowheads="1"/>
          </p:cNvSpPr>
          <p:nvPr>
            <p:ph sz="quarter" idx="12"/>
          </p:nvPr>
        </p:nvSpPr>
        <p:spPr/>
        <p:txBody>
          <a:bodyPr/>
          <a:lstStyle/>
          <a:p>
            <a:pPr eaLnBrk="1" hangingPunct="1"/>
            <a:r>
              <a:rPr lang="cs-CZ" b="1" dirty="0" smtClean="0">
                <a:latin typeface="Arial" charset="0"/>
              </a:rPr>
              <a:t>Co s vyloučenými škodami?</a:t>
            </a:r>
          </a:p>
          <a:p>
            <a:pPr lvl="1" eaLnBrk="1" hangingPunct="1"/>
            <a:r>
              <a:rPr lang="cs-CZ" sz="2400" dirty="0" smtClean="0">
                <a:latin typeface="Arial" charset="0"/>
              </a:rPr>
              <a:t>Samostatný výpočet</a:t>
            </a:r>
          </a:p>
          <a:p>
            <a:pPr lvl="1" eaLnBrk="1" hangingPunct="1"/>
            <a:r>
              <a:rPr lang="cs-CZ" sz="2400" dirty="0" smtClean="0">
                <a:latin typeface="Arial" charset="0"/>
              </a:rPr>
              <a:t>Obvykle projekce počtu pozdě hlášených (např. </a:t>
            </a:r>
            <a:r>
              <a:rPr lang="cs-CZ" sz="2400" dirty="0" err="1" smtClean="0">
                <a:latin typeface="Arial" charset="0"/>
              </a:rPr>
              <a:t>chain</a:t>
            </a:r>
            <a:r>
              <a:rPr lang="cs-CZ" sz="2400" dirty="0" smtClean="0">
                <a:latin typeface="Arial" charset="0"/>
              </a:rPr>
              <a:t> </a:t>
            </a:r>
            <a:r>
              <a:rPr lang="cs-CZ" sz="2400" dirty="0" err="1" smtClean="0">
                <a:latin typeface="Arial" charset="0"/>
              </a:rPr>
              <a:t>ladder</a:t>
            </a:r>
            <a:r>
              <a:rPr lang="cs-CZ" sz="2400" dirty="0" smtClean="0">
                <a:latin typeface="Arial" charset="0"/>
              </a:rPr>
              <a:t> počtů, průměrná frekvence velkých škod apod.)</a:t>
            </a:r>
          </a:p>
          <a:p>
            <a:pPr lvl="2" eaLnBrk="1" hangingPunct="1"/>
            <a:r>
              <a:rPr lang="cs-CZ" sz="2000" dirty="0" smtClean="0">
                <a:latin typeface="Arial" charset="0"/>
              </a:rPr>
              <a:t>Může se stát, že počet velkých škod ve vývojovém trojúhelníku  ubývá z důvodu rozpouštění rezervy a poklesu pod hranici velké škody</a:t>
            </a:r>
          </a:p>
          <a:p>
            <a:pPr lvl="1" eaLnBrk="1" hangingPunct="1"/>
            <a:r>
              <a:rPr lang="cs-CZ" sz="2400" dirty="0" smtClean="0">
                <a:latin typeface="Arial" charset="0"/>
              </a:rPr>
              <a:t>Modelování složeného </a:t>
            </a:r>
            <a:r>
              <a:rPr lang="cs-CZ" sz="2400" dirty="0" err="1" smtClean="0">
                <a:latin typeface="Arial" charset="0"/>
              </a:rPr>
              <a:t>poissonova</a:t>
            </a:r>
            <a:r>
              <a:rPr lang="cs-CZ" sz="2400" dirty="0" smtClean="0">
                <a:latin typeface="Arial" charset="0"/>
              </a:rPr>
              <a:t> / negativně binomického rozdělení</a:t>
            </a:r>
          </a:p>
          <a:p>
            <a:pPr lvl="1" eaLnBrk="1" hangingPunct="1"/>
            <a:r>
              <a:rPr lang="cs-CZ" sz="2400" dirty="0" smtClean="0">
                <a:latin typeface="Arial" charset="0"/>
              </a:rPr>
              <a:t>Pro výši škody využíváno </a:t>
            </a:r>
            <a:r>
              <a:rPr lang="cs-CZ" sz="2400" dirty="0" err="1" smtClean="0">
                <a:latin typeface="Arial" charset="0"/>
              </a:rPr>
              <a:t>Pareto</a:t>
            </a:r>
            <a:r>
              <a:rPr lang="cs-CZ" sz="2400" dirty="0" smtClean="0">
                <a:latin typeface="Arial" charset="0"/>
              </a:rPr>
              <a:t>/zobecněné </a:t>
            </a:r>
            <a:r>
              <a:rPr lang="cs-CZ" sz="2400" dirty="0" err="1" smtClean="0">
                <a:latin typeface="Arial" charset="0"/>
              </a:rPr>
              <a:t>Pareto</a:t>
            </a:r>
            <a:r>
              <a:rPr lang="cs-CZ" sz="2400" dirty="0" smtClean="0">
                <a:latin typeface="Arial" charset="0"/>
              </a:rPr>
              <a:t> rozdělení / jiná rozdělení s dlouhým koncem</a:t>
            </a:r>
          </a:p>
          <a:p>
            <a:pPr lvl="1" eaLnBrk="1" hangingPunct="1"/>
            <a:endParaRPr lang="cs-CZ" sz="2400" dirty="0" smtClean="0">
              <a:latin typeface="Arial" charset="0"/>
            </a:endParaRPr>
          </a:p>
        </p:txBody>
      </p:sp>
    </p:spTree>
    <p:extLst>
      <p:ext uri="{BB962C8B-B14F-4D97-AF65-F5344CB8AC3E}">
        <p14:creationId xmlns:p14="http://schemas.microsoft.com/office/powerpoint/2010/main" val="301573592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
          <p:cNvSpPr>
            <a:spLocks noGrp="1" noChangeArrowheads="1"/>
          </p:cNvSpPr>
          <p:nvPr>
            <p:ph type="title"/>
          </p:nvPr>
        </p:nvSpPr>
        <p:spPr/>
        <p:txBody>
          <a:bodyPr/>
          <a:lstStyle/>
          <a:p>
            <a:pPr eaLnBrk="1" hangingPunct="1"/>
            <a:r>
              <a:rPr lang="cs-CZ" altLang="cs-CZ" dirty="0" smtClean="0"/>
              <a:t>Zpětná kontrola rezervy na pojistná plnění</a:t>
            </a:r>
            <a:endParaRPr lang="en-US" altLang="cs-CZ" dirty="0" smtClean="0"/>
          </a:p>
        </p:txBody>
      </p:sp>
      <p:sp>
        <p:nvSpPr>
          <p:cNvPr id="2" name="Zástupný symbol pro obsah 1"/>
          <p:cNvSpPr>
            <a:spLocks noGrp="1"/>
          </p:cNvSpPr>
          <p:nvPr>
            <p:ph sz="quarter" idx="10"/>
          </p:nvPr>
        </p:nvSpPr>
        <p:spPr/>
        <p:txBody>
          <a:bodyPr/>
          <a:lstStyle/>
          <a:p>
            <a:endParaRPr lang="cs-CZ"/>
          </a:p>
        </p:txBody>
      </p:sp>
    </p:spTree>
    <p:extLst>
      <p:ext uri="{BB962C8B-B14F-4D97-AF65-F5344CB8AC3E}">
        <p14:creationId xmlns:p14="http://schemas.microsoft.com/office/powerpoint/2010/main" val="307035039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a:t>Pojistný matematik v praxi</a:t>
            </a:r>
            <a:endParaRPr lang="cs-CZ" dirty="0"/>
          </a:p>
        </p:txBody>
      </p:sp>
      <p:sp>
        <p:nvSpPr>
          <p:cNvPr id="5" name="Zástupný symbol pro obsah 4"/>
          <p:cNvSpPr>
            <a:spLocks noGrp="1"/>
          </p:cNvSpPr>
          <p:nvPr>
            <p:ph sz="quarter" idx="12"/>
          </p:nvPr>
        </p:nvSpPr>
        <p:spPr/>
        <p:txBody>
          <a:bodyPr>
            <a:normAutofit/>
          </a:bodyPr>
          <a:lstStyle/>
          <a:p>
            <a:pPr>
              <a:spcBef>
                <a:spcPts val="1800"/>
              </a:spcBef>
            </a:pPr>
            <a:r>
              <a:rPr lang="cs-CZ" altLang="cs-CZ" sz="2800">
                <a:latin typeface="Arial" panose="020B0604020202020204" pitchFamily="34" charset="0"/>
                <a:cs typeface="Arial" panose="020B0604020202020204" pitchFamily="34" charset="0"/>
              </a:rPr>
              <a:t>Dvouletý cyklus přednášek pokrývající témata, se kterými se lze v praxi potkat</a:t>
            </a:r>
          </a:p>
          <a:p>
            <a:pPr>
              <a:spcBef>
                <a:spcPts val="1800"/>
              </a:spcBef>
            </a:pPr>
            <a:r>
              <a:rPr lang="cs-CZ" altLang="cs-CZ" sz="2800">
                <a:latin typeface="Arial" panose="020B0604020202020204" pitchFamily="34" charset="0"/>
                <a:cs typeface="Arial" panose="020B0604020202020204" pitchFamily="34" charset="0"/>
              </a:rPr>
              <a:t>Zaměřeno na studenty a začínající aktuáry, případně ty, kteří se s danou problematikou nesetkali</a:t>
            </a:r>
          </a:p>
          <a:p>
            <a:pPr>
              <a:spcBef>
                <a:spcPts val="1800"/>
              </a:spcBef>
            </a:pPr>
            <a:r>
              <a:rPr lang="cs-CZ" altLang="cs-CZ" sz="2800">
                <a:latin typeface="Arial" panose="020B0604020202020204" pitchFamily="34" charset="0"/>
                <a:cs typeface="Arial" panose="020B0604020202020204" pitchFamily="34" charset="0"/>
              </a:rPr>
              <a:t>Má sloužit jako praktický úvod do dané problematiky</a:t>
            </a:r>
          </a:p>
          <a:p>
            <a:pPr>
              <a:spcBef>
                <a:spcPts val="1800"/>
              </a:spcBef>
            </a:pPr>
            <a:r>
              <a:rPr lang="cs-CZ" altLang="cs-CZ" sz="2800">
                <a:latin typeface="Arial" panose="020B0604020202020204" pitchFamily="34" charset="0"/>
                <a:cs typeface="Arial" panose="020B0604020202020204" pitchFamily="34" charset="0"/>
              </a:rPr>
              <a:t>Otázky a feedback vítány – náročnost, užitečnost</a:t>
            </a:r>
            <a:endParaRPr lang="cs-CZ" altLang="cs-CZ"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475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Run </a:t>
            </a:r>
            <a:r>
              <a:rPr lang="cs-CZ" dirty="0" err="1" smtClean="0"/>
              <a:t>off</a:t>
            </a:r>
            <a:r>
              <a:rPr lang="cs-CZ" dirty="0" smtClean="0"/>
              <a:t> RBNS</a:t>
            </a:r>
            <a:endParaRPr lang="en-US" dirty="0"/>
          </a:p>
        </p:txBody>
      </p:sp>
      <p:sp>
        <p:nvSpPr>
          <p:cNvPr id="3" name="Text Placeholder 2"/>
          <p:cNvSpPr>
            <a:spLocks noGrp="1"/>
          </p:cNvSpPr>
          <p:nvPr>
            <p:ph sz="quarter" idx="12"/>
          </p:nvPr>
        </p:nvSpPr>
        <p:spPr/>
        <p:txBody>
          <a:bodyPr/>
          <a:lstStyle/>
          <a:p>
            <a:r>
              <a:rPr lang="cs-CZ" sz="2400" b="1" dirty="0" smtClean="0"/>
              <a:t>Zpětné posouzení postačitelnosti rezerv</a:t>
            </a:r>
          </a:p>
          <a:p>
            <a:r>
              <a:rPr lang="cs-CZ" sz="2400" dirty="0" smtClean="0"/>
              <a:t>Run-</a:t>
            </a:r>
            <a:r>
              <a:rPr lang="cs-CZ" sz="2400" dirty="0" err="1" smtClean="0"/>
              <a:t>off</a:t>
            </a:r>
            <a:r>
              <a:rPr lang="cs-CZ" sz="2400" dirty="0" smtClean="0"/>
              <a:t> test k 31.12.2013 RBNS zaúčtované k 31.12.2012</a:t>
            </a:r>
          </a:p>
          <a:p>
            <a:pPr lvl="1"/>
            <a:r>
              <a:rPr lang="cs-CZ" sz="2400" dirty="0" smtClean="0"/>
              <a:t>Run-</a:t>
            </a:r>
            <a:r>
              <a:rPr lang="cs-CZ" sz="2400" dirty="0" err="1" smtClean="0"/>
              <a:t>off</a:t>
            </a:r>
            <a:r>
              <a:rPr lang="cs-CZ" sz="2400" dirty="0" smtClean="0"/>
              <a:t> = </a:t>
            </a:r>
            <a:r>
              <a:rPr lang="cs-CZ" sz="2400" dirty="0" smtClean="0">
                <a:solidFill>
                  <a:srgbClr val="FF0000"/>
                </a:solidFill>
              </a:rPr>
              <a:t>A</a:t>
            </a:r>
            <a:r>
              <a:rPr lang="cs-CZ" sz="2400" dirty="0" smtClean="0"/>
              <a:t>-</a:t>
            </a:r>
            <a:r>
              <a:rPr lang="cs-CZ" sz="2400" dirty="0" smtClean="0">
                <a:solidFill>
                  <a:srgbClr val="FF0000"/>
                </a:solidFill>
              </a:rPr>
              <a:t>B</a:t>
            </a:r>
            <a:r>
              <a:rPr lang="cs-CZ" sz="2400" dirty="0" smtClean="0"/>
              <a:t>-</a:t>
            </a:r>
            <a:r>
              <a:rPr lang="cs-CZ" sz="2400" dirty="0" smtClean="0">
                <a:solidFill>
                  <a:srgbClr val="FF0000"/>
                </a:solidFill>
              </a:rPr>
              <a:t>C</a:t>
            </a:r>
            <a:endParaRPr lang="en-US" sz="2400" dirty="0" smtClean="0">
              <a:solidFill>
                <a:srgbClr val="FF0000"/>
              </a:solidFill>
            </a:endParaRPr>
          </a:p>
          <a:p>
            <a:pPr marL="7750175" lvl="6"/>
            <a:r>
              <a:rPr lang="cs-CZ" sz="2400" dirty="0" smtClean="0"/>
              <a:t>Extrémní události a katastrofy </a:t>
            </a:r>
            <a:r>
              <a:rPr lang="en-US" sz="2400" dirty="0" smtClean="0"/>
              <a:t>(B, C, </a:t>
            </a:r>
            <a:r>
              <a:rPr lang="cs-CZ" sz="2400" dirty="0" smtClean="0"/>
              <a:t>potenciálně</a:t>
            </a:r>
            <a:r>
              <a:rPr lang="en-US" sz="2400" dirty="0" smtClean="0"/>
              <a:t> A)</a:t>
            </a:r>
          </a:p>
          <a:p>
            <a:pPr marL="7750175" lvl="6"/>
            <a:r>
              <a:rPr lang="cs-CZ" sz="2400" dirty="0" smtClean="0"/>
              <a:t>Změny v metodice rezervování </a:t>
            </a:r>
            <a:r>
              <a:rPr lang="en-US" sz="2400" dirty="0" smtClean="0"/>
              <a:t>(A, C)</a:t>
            </a:r>
          </a:p>
          <a:p>
            <a:pPr marL="7750175" lvl="6"/>
            <a:r>
              <a:rPr lang="cs-CZ" sz="2400" dirty="0" smtClean="0"/>
              <a:t>Jednorázové události</a:t>
            </a:r>
            <a:endParaRPr lang="en-US" sz="2400" dirty="0" smtClean="0"/>
          </a:p>
          <a:p>
            <a:pPr marL="5921375" lvl="2"/>
            <a:endParaRPr lang="en-US" sz="2400" dirty="0" smtClean="0"/>
          </a:p>
          <a:p>
            <a:endParaRPr lang="en-US" sz="2400" dirty="0"/>
          </a:p>
        </p:txBody>
      </p:sp>
      <p:graphicFrame>
        <p:nvGraphicFramePr>
          <p:cNvPr id="5" name="Diagram 4"/>
          <p:cNvGraphicFramePr/>
          <p:nvPr>
            <p:extLst>
              <p:ext uri="{D42A27DB-BD31-4B8C-83A1-F6EECF244321}">
                <p14:modId xmlns:p14="http://schemas.microsoft.com/office/powerpoint/2010/main" val="3367928874"/>
              </p:ext>
            </p:extLst>
          </p:nvPr>
        </p:nvGraphicFramePr>
        <p:xfrm>
          <a:off x="1295467" y="3062518"/>
          <a:ext cx="6624736" cy="345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flipH="1" flipV="1">
            <a:off x="4978398" y="5268686"/>
            <a:ext cx="2249716" cy="1248228"/>
          </a:xfrm>
          <a:prstGeom prst="roundRect">
            <a:avLst/>
          </a:prstGeom>
          <a:solidFill>
            <a:srgbClr val="406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flipH="1" flipV="1">
            <a:off x="4978397" y="3991426"/>
            <a:ext cx="2249715" cy="1224384"/>
          </a:xfrm>
          <a:prstGeom prst="roundRect">
            <a:avLst/>
          </a:prstGeom>
          <a:solidFill>
            <a:srgbClr val="406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67770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8186057" y="5085184"/>
            <a:ext cx="3670583" cy="144016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smtClean="0">
                <a:ln>
                  <a:noFill/>
                </a:ln>
                <a:solidFill>
                  <a:schemeClr val="bg1"/>
                </a:solidFill>
                <a:effectLst/>
                <a:latin typeface="Arial" charset="0"/>
                <a:cs typeface="Arial" charset="0"/>
              </a:rPr>
              <a:t>Možná</a:t>
            </a:r>
            <a:r>
              <a:rPr kumimoji="0" lang="cs-CZ" sz="2400" b="0" i="0" u="none" strike="noStrike" cap="none" normalizeH="0" dirty="0" smtClean="0">
                <a:ln>
                  <a:noFill/>
                </a:ln>
                <a:solidFill>
                  <a:schemeClr val="bg1"/>
                </a:solidFill>
                <a:effectLst/>
                <a:latin typeface="Arial" charset="0"/>
                <a:cs typeface="Arial" charset="0"/>
              </a:rPr>
              <a:t> kompenzace </a:t>
            </a:r>
            <a:r>
              <a:rPr kumimoji="0" lang="cs-CZ" sz="2400" b="0" i="0" u="none" strike="noStrike" cap="none" normalizeH="0" dirty="0" err="1" smtClean="0">
                <a:ln>
                  <a:noFill/>
                </a:ln>
                <a:solidFill>
                  <a:schemeClr val="bg1"/>
                </a:solidFill>
                <a:effectLst/>
                <a:latin typeface="Arial" charset="0"/>
                <a:cs typeface="Arial" charset="0"/>
              </a:rPr>
              <a:t>runoffu</a:t>
            </a:r>
            <a:r>
              <a:rPr kumimoji="0" lang="cs-CZ" sz="2400" b="0" i="0" u="none" strike="noStrike" cap="none" normalizeH="0" dirty="0" smtClean="0">
                <a:ln>
                  <a:noFill/>
                </a:ln>
                <a:solidFill>
                  <a:schemeClr val="bg1"/>
                </a:solidFill>
                <a:effectLst/>
                <a:latin typeface="Arial" charset="0"/>
                <a:cs typeface="Arial" charset="0"/>
              </a:rPr>
              <a:t> IBNR a RBNS navzájem (např. IBNER)</a:t>
            </a:r>
            <a:endParaRPr kumimoji="0" lang="en-US" sz="2400" b="0" i="0" u="none" strike="noStrike" cap="none" normalizeH="0" baseline="0" dirty="0" smtClean="0">
              <a:ln>
                <a:noFill/>
              </a:ln>
              <a:solidFill>
                <a:schemeClr val="bg1"/>
              </a:solidFill>
              <a:effectLst/>
              <a:latin typeface="Arial" charset="0"/>
              <a:cs typeface="Arial" charset="0"/>
            </a:endParaRPr>
          </a:p>
        </p:txBody>
      </p:sp>
      <p:sp>
        <p:nvSpPr>
          <p:cNvPr id="2" name="Title 1"/>
          <p:cNvSpPr>
            <a:spLocks noGrp="1"/>
          </p:cNvSpPr>
          <p:nvPr>
            <p:ph type="title"/>
          </p:nvPr>
        </p:nvSpPr>
        <p:spPr/>
        <p:txBody>
          <a:bodyPr/>
          <a:lstStyle/>
          <a:p>
            <a:r>
              <a:rPr lang="cs-CZ" dirty="0" smtClean="0"/>
              <a:t>Run </a:t>
            </a:r>
            <a:r>
              <a:rPr lang="cs-CZ" dirty="0" err="1" smtClean="0"/>
              <a:t>off</a:t>
            </a:r>
            <a:r>
              <a:rPr lang="cs-CZ" dirty="0" smtClean="0"/>
              <a:t> IBNR</a:t>
            </a:r>
            <a:endParaRPr lang="en-US" dirty="0"/>
          </a:p>
        </p:txBody>
      </p:sp>
      <p:sp>
        <p:nvSpPr>
          <p:cNvPr id="3" name="Text Placeholder 2"/>
          <p:cNvSpPr>
            <a:spLocks noGrp="1"/>
          </p:cNvSpPr>
          <p:nvPr>
            <p:ph sz="quarter" idx="12"/>
          </p:nvPr>
        </p:nvSpPr>
        <p:spPr/>
        <p:txBody>
          <a:bodyPr>
            <a:normAutofit/>
          </a:bodyPr>
          <a:lstStyle/>
          <a:p>
            <a:r>
              <a:rPr lang="cs-CZ" sz="2400" dirty="0" smtClean="0"/>
              <a:t>Run-</a:t>
            </a:r>
            <a:r>
              <a:rPr lang="cs-CZ" sz="2400" dirty="0" err="1" smtClean="0"/>
              <a:t>off</a:t>
            </a:r>
            <a:r>
              <a:rPr lang="cs-CZ" sz="2400" dirty="0" smtClean="0"/>
              <a:t> test k 31.12.2013 IBNR zaúčtované k 31.12.2012</a:t>
            </a:r>
          </a:p>
          <a:p>
            <a:pPr marL="758825" lvl="1" indent="-358775"/>
            <a:r>
              <a:rPr lang="cs-CZ" sz="2400" dirty="0" smtClean="0"/>
              <a:t>Run-</a:t>
            </a:r>
            <a:r>
              <a:rPr lang="cs-CZ" sz="2400" dirty="0" err="1" smtClean="0"/>
              <a:t>off</a:t>
            </a:r>
            <a:r>
              <a:rPr lang="cs-CZ" sz="2400" dirty="0" smtClean="0"/>
              <a:t> = </a:t>
            </a:r>
            <a:r>
              <a:rPr lang="cs-CZ" sz="2400" dirty="0" smtClean="0">
                <a:solidFill>
                  <a:srgbClr val="FF0000"/>
                </a:solidFill>
              </a:rPr>
              <a:t>A</a:t>
            </a:r>
            <a:r>
              <a:rPr lang="cs-CZ" sz="2400" dirty="0" smtClean="0"/>
              <a:t>-</a:t>
            </a:r>
            <a:r>
              <a:rPr lang="cs-CZ" sz="2400" dirty="0" smtClean="0">
                <a:solidFill>
                  <a:srgbClr val="FF0000"/>
                </a:solidFill>
              </a:rPr>
              <a:t>B</a:t>
            </a:r>
            <a:r>
              <a:rPr lang="cs-CZ" sz="2400" dirty="0" smtClean="0"/>
              <a:t>-</a:t>
            </a:r>
            <a:r>
              <a:rPr lang="cs-CZ" sz="2400" dirty="0" smtClean="0">
                <a:solidFill>
                  <a:srgbClr val="FF0000"/>
                </a:solidFill>
              </a:rPr>
              <a:t>C</a:t>
            </a:r>
            <a:r>
              <a:rPr lang="cs-CZ" sz="2400" dirty="0" smtClean="0"/>
              <a:t>-</a:t>
            </a:r>
            <a:r>
              <a:rPr lang="cs-CZ" sz="2400" dirty="0" smtClean="0">
                <a:solidFill>
                  <a:srgbClr val="FF0000"/>
                </a:solidFill>
              </a:rPr>
              <a:t>D</a:t>
            </a:r>
            <a:endParaRPr lang="en-US" sz="2400" dirty="0" smtClean="0">
              <a:solidFill>
                <a:srgbClr val="FF0000"/>
              </a:solidFill>
            </a:endParaRPr>
          </a:p>
          <a:p>
            <a:pPr marL="8207375" lvl="7"/>
            <a:r>
              <a:rPr lang="cs-CZ" sz="2400" dirty="0" smtClean="0"/>
              <a:t>Extrémní události a katastrofy </a:t>
            </a:r>
            <a:r>
              <a:rPr lang="en-US" sz="2400" dirty="0" smtClean="0"/>
              <a:t>(B, C, </a:t>
            </a:r>
            <a:r>
              <a:rPr lang="cs-CZ" sz="2400" dirty="0" smtClean="0"/>
              <a:t>potenciálně</a:t>
            </a:r>
            <a:r>
              <a:rPr lang="en-US" sz="2400" dirty="0" smtClean="0"/>
              <a:t> A</a:t>
            </a:r>
            <a:r>
              <a:rPr lang="cs-CZ" sz="2400" dirty="0" smtClean="0"/>
              <a:t>, D</a:t>
            </a:r>
            <a:r>
              <a:rPr lang="en-US" sz="2400" dirty="0" smtClean="0"/>
              <a:t>)</a:t>
            </a:r>
          </a:p>
          <a:p>
            <a:pPr marL="8207375" lvl="7"/>
            <a:r>
              <a:rPr lang="cs-CZ" sz="2400" dirty="0" smtClean="0"/>
              <a:t>Změny v metodice rezervování </a:t>
            </a:r>
            <a:r>
              <a:rPr lang="en-US" sz="2400" dirty="0" smtClean="0"/>
              <a:t>(A, C</a:t>
            </a:r>
            <a:r>
              <a:rPr lang="cs-CZ" sz="2400" dirty="0" smtClean="0"/>
              <a:t>, </a:t>
            </a:r>
            <a:r>
              <a:rPr lang="cs-CZ" sz="2400" b="1" dirty="0" smtClean="0">
                <a:solidFill>
                  <a:srgbClr val="FF0000"/>
                </a:solidFill>
              </a:rPr>
              <a:t>D</a:t>
            </a:r>
            <a:r>
              <a:rPr lang="en-US" sz="2400" dirty="0" smtClean="0"/>
              <a:t>)</a:t>
            </a:r>
          </a:p>
          <a:p>
            <a:pPr marL="8207375" lvl="7"/>
            <a:r>
              <a:rPr lang="cs-CZ" sz="2400" dirty="0" smtClean="0"/>
              <a:t>Jednorázové události</a:t>
            </a:r>
          </a:p>
          <a:p>
            <a:pPr marL="5921375" lvl="2"/>
            <a:endParaRPr lang="cs-CZ" sz="2400" dirty="0" smtClean="0"/>
          </a:p>
          <a:p>
            <a:pPr marL="5475288"/>
            <a:endParaRPr lang="en-US" sz="2400" dirty="0"/>
          </a:p>
        </p:txBody>
      </p:sp>
      <p:graphicFrame>
        <p:nvGraphicFramePr>
          <p:cNvPr id="5" name="Diagram 4"/>
          <p:cNvGraphicFramePr/>
          <p:nvPr>
            <p:extLst>
              <p:ext uri="{D42A27DB-BD31-4B8C-83A1-F6EECF244321}">
                <p14:modId xmlns:p14="http://schemas.microsoft.com/office/powerpoint/2010/main" val="2670089072"/>
              </p:ext>
            </p:extLst>
          </p:nvPr>
        </p:nvGraphicFramePr>
        <p:xfrm>
          <a:off x="1199455" y="2525486"/>
          <a:ext cx="6870487" cy="4059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a:xfrm flipH="1" flipV="1">
            <a:off x="4731746" y="5550768"/>
            <a:ext cx="3091453" cy="864096"/>
          </a:xfrm>
          <a:prstGeom prst="roundRect">
            <a:avLst/>
          </a:prstGeom>
          <a:solidFill>
            <a:srgbClr val="406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7"/>
          <p:cNvSpPr/>
          <p:nvPr/>
        </p:nvSpPr>
        <p:spPr>
          <a:xfrm flipH="1" flipV="1">
            <a:off x="4731745" y="3511537"/>
            <a:ext cx="3091453" cy="864096"/>
          </a:xfrm>
          <a:prstGeom prst="roundRect">
            <a:avLst/>
          </a:prstGeom>
          <a:solidFill>
            <a:srgbClr val="406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7"/>
          <p:cNvSpPr/>
          <p:nvPr/>
        </p:nvSpPr>
        <p:spPr>
          <a:xfrm flipH="1" flipV="1">
            <a:off x="4731744" y="4505739"/>
            <a:ext cx="3091453" cy="864096"/>
          </a:xfrm>
          <a:prstGeom prst="roundRect">
            <a:avLst/>
          </a:prstGeom>
          <a:solidFill>
            <a:srgbClr val="406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67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linds(horizont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
          <p:cNvSpPr>
            <a:spLocks noGrp="1" noChangeArrowheads="1"/>
          </p:cNvSpPr>
          <p:nvPr>
            <p:ph type="title"/>
          </p:nvPr>
        </p:nvSpPr>
        <p:spPr/>
        <p:txBody>
          <a:bodyPr/>
          <a:lstStyle/>
          <a:p>
            <a:pPr eaLnBrk="1" hangingPunct="1"/>
            <a:r>
              <a:rPr lang="cs-CZ" altLang="cs-CZ" dirty="0" smtClean="0"/>
              <a:t>Různé typy </a:t>
            </a:r>
            <a:r>
              <a:rPr lang="cs-CZ" altLang="cs-CZ" dirty="0" err="1" smtClean="0"/>
              <a:t>škodních</a:t>
            </a:r>
            <a:r>
              <a:rPr lang="cs-CZ" altLang="cs-CZ" dirty="0" smtClean="0"/>
              <a:t> poměrů pro měření profitability</a:t>
            </a:r>
            <a:endParaRPr lang="en-US" altLang="cs-CZ" dirty="0" smtClean="0"/>
          </a:p>
        </p:txBody>
      </p:sp>
      <p:sp>
        <p:nvSpPr>
          <p:cNvPr id="2" name="Zástupný symbol pro obsah 1"/>
          <p:cNvSpPr>
            <a:spLocks noGrp="1"/>
          </p:cNvSpPr>
          <p:nvPr>
            <p:ph sz="quarter" idx="10"/>
          </p:nvPr>
        </p:nvSpPr>
        <p:spPr/>
        <p:txBody>
          <a:bodyPr/>
          <a:lstStyle/>
          <a:p>
            <a:endParaRPr lang="cs-CZ"/>
          </a:p>
        </p:txBody>
      </p:sp>
    </p:spTree>
    <p:extLst>
      <p:ext uri="{BB962C8B-B14F-4D97-AF65-F5344CB8AC3E}">
        <p14:creationId xmlns:p14="http://schemas.microsoft.com/office/powerpoint/2010/main" val="12995433"/>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p:nvPr/>
        </p:nvGrpSpPr>
        <p:grpSpPr>
          <a:xfrm>
            <a:off x="2352682" y="6104839"/>
            <a:ext cx="8193436" cy="492514"/>
            <a:chOff x="1691678" y="5394834"/>
            <a:chExt cx="6145077" cy="492514"/>
          </a:xfrm>
        </p:grpSpPr>
        <p:sp>
          <p:nvSpPr>
            <p:cNvPr id="27" name="Left Brace 26"/>
            <p:cNvSpPr/>
            <p:nvPr/>
          </p:nvSpPr>
          <p:spPr bwMode="auto">
            <a:xfrm rot="16200000">
              <a:off x="2367908" y="4718604"/>
              <a:ext cx="196984" cy="1549444"/>
            </a:xfrm>
            <a:prstGeom prst="leftBrace">
              <a:avLst>
                <a:gd name="adj1" fmla="val 8333"/>
                <a:gd name="adj2" fmla="val 4844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46" name="Left Brace 145"/>
            <p:cNvSpPr/>
            <p:nvPr/>
          </p:nvSpPr>
          <p:spPr bwMode="auto">
            <a:xfrm rot="16200000">
              <a:off x="3889748" y="4760775"/>
              <a:ext cx="194879" cy="1462997"/>
            </a:xfrm>
            <a:prstGeom prst="leftBrace">
              <a:avLst>
                <a:gd name="adj1" fmla="val 8333"/>
                <a:gd name="adj2" fmla="val 4844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47" name="Left Brace 146"/>
            <p:cNvSpPr/>
            <p:nvPr/>
          </p:nvSpPr>
          <p:spPr bwMode="auto">
            <a:xfrm rot="16200000">
              <a:off x="5403315" y="4731013"/>
              <a:ext cx="196984" cy="1549444"/>
            </a:xfrm>
            <a:prstGeom prst="leftBrace">
              <a:avLst>
                <a:gd name="adj1" fmla="val 8333"/>
                <a:gd name="adj2" fmla="val 4844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48" name="Left Brace 147"/>
            <p:cNvSpPr/>
            <p:nvPr/>
          </p:nvSpPr>
          <p:spPr bwMode="auto">
            <a:xfrm rot="16200000">
              <a:off x="6963541" y="4731013"/>
              <a:ext cx="196984" cy="1549444"/>
            </a:xfrm>
            <a:prstGeom prst="leftBrace">
              <a:avLst>
                <a:gd name="adj1" fmla="val 8333"/>
                <a:gd name="adj2" fmla="val 4844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49" name="Rectangle 148"/>
            <p:cNvSpPr>
              <a:spLocks noChangeArrowheads="1"/>
            </p:cNvSpPr>
            <p:nvPr>
              <p:custDataLst>
                <p:tags r:id="rId16"/>
              </p:custDataLst>
            </p:nvPr>
          </p:nvSpPr>
          <p:spPr bwMode="gray">
            <a:xfrm>
              <a:off x="2113283" y="5631378"/>
              <a:ext cx="647966" cy="245058"/>
            </a:xfrm>
            <a:prstGeom prst="rect">
              <a:avLst/>
            </a:prstGeom>
            <a:noFill/>
            <a:ln w="12700">
              <a:noFill/>
              <a:miter lim="800000"/>
              <a:headEnd type="none" w="sm" len="sm"/>
              <a:tailEnd type="none" w="sm" len="sm"/>
            </a:ln>
            <a:effectLst/>
          </p:spPr>
          <p:txBody>
            <a:bodyPr wrap="none" lIns="0" tIns="72000" rIns="0" bIns="0">
              <a:spAutoFit/>
            </a:bodyPr>
            <a:lstStyle/>
            <a:p>
              <a:pPr algn="ctr" defTabSz="762000" eaLnBrk="0" hangingPunct="0">
                <a:lnSpc>
                  <a:spcPct val="80000"/>
                </a:lnSpc>
              </a:pPr>
              <a:r>
                <a:rPr lang="cs-CZ" sz="1400" b="1" dirty="0" smtClean="0">
                  <a:solidFill>
                    <a:schemeClr val="accent4"/>
                  </a:solidFill>
                  <a:latin typeface="Arial"/>
                  <a:cs typeface="Arial" pitchFamily="34" charset="0"/>
                </a:rPr>
                <a:t>UWY 2010</a:t>
              </a:r>
              <a:endParaRPr lang="en-GB" sz="1400" b="1" dirty="0">
                <a:solidFill>
                  <a:schemeClr val="accent4"/>
                </a:solidFill>
                <a:latin typeface="Arial"/>
                <a:cs typeface="Arial" pitchFamily="34" charset="0"/>
              </a:endParaRPr>
            </a:p>
          </p:txBody>
        </p:sp>
        <p:sp>
          <p:nvSpPr>
            <p:cNvPr id="150" name="Rectangle 149"/>
            <p:cNvSpPr>
              <a:spLocks noChangeArrowheads="1"/>
            </p:cNvSpPr>
            <p:nvPr>
              <p:custDataLst>
                <p:tags r:id="rId17"/>
              </p:custDataLst>
            </p:nvPr>
          </p:nvSpPr>
          <p:spPr bwMode="gray">
            <a:xfrm>
              <a:off x="3741900" y="5666912"/>
              <a:ext cx="548227" cy="220436"/>
            </a:xfrm>
            <a:prstGeom prst="rect">
              <a:avLst/>
            </a:prstGeom>
            <a:noFill/>
            <a:ln w="12700">
              <a:noFill/>
              <a:miter lim="800000"/>
              <a:headEnd type="none" w="sm" len="sm"/>
              <a:tailEnd type="none" w="sm" len="sm"/>
            </a:ln>
            <a:effectLst/>
          </p:spPr>
          <p:txBody>
            <a:bodyPr wrap="none" lIns="0" tIns="72000" rIns="0" bIns="0">
              <a:spAutoFit/>
            </a:bodyPr>
            <a:lstStyle/>
            <a:p>
              <a:pPr algn="ctr" defTabSz="762000" eaLnBrk="0" hangingPunct="0">
                <a:lnSpc>
                  <a:spcPct val="80000"/>
                </a:lnSpc>
              </a:pPr>
              <a:r>
                <a:rPr lang="cs-CZ" sz="1200" b="1" dirty="0" smtClean="0">
                  <a:solidFill>
                    <a:schemeClr val="accent4"/>
                  </a:solidFill>
                  <a:latin typeface="Arial"/>
                  <a:cs typeface="Arial" pitchFamily="34" charset="0"/>
                </a:rPr>
                <a:t>UWY 2011</a:t>
              </a:r>
              <a:endParaRPr lang="en-GB" sz="1200" b="1" dirty="0">
                <a:solidFill>
                  <a:schemeClr val="accent4"/>
                </a:solidFill>
                <a:latin typeface="Arial"/>
                <a:cs typeface="Arial" pitchFamily="34" charset="0"/>
              </a:endParaRPr>
            </a:p>
          </p:txBody>
        </p:sp>
        <p:sp>
          <p:nvSpPr>
            <p:cNvPr id="151" name="Rectangle 150"/>
            <p:cNvSpPr>
              <a:spLocks noChangeArrowheads="1"/>
            </p:cNvSpPr>
            <p:nvPr>
              <p:custDataLst>
                <p:tags r:id="rId18"/>
              </p:custDataLst>
            </p:nvPr>
          </p:nvSpPr>
          <p:spPr bwMode="gray">
            <a:xfrm>
              <a:off x="5313242" y="5651899"/>
              <a:ext cx="554575" cy="220436"/>
            </a:xfrm>
            <a:prstGeom prst="rect">
              <a:avLst/>
            </a:prstGeom>
            <a:noFill/>
            <a:ln w="12700">
              <a:noFill/>
              <a:miter lim="800000"/>
              <a:headEnd type="none" w="sm" len="sm"/>
              <a:tailEnd type="none" w="sm" len="sm"/>
            </a:ln>
            <a:effectLst/>
          </p:spPr>
          <p:txBody>
            <a:bodyPr wrap="none" lIns="0" tIns="72000" rIns="0" bIns="0">
              <a:spAutoFit/>
            </a:bodyPr>
            <a:lstStyle/>
            <a:p>
              <a:pPr algn="ctr" defTabSz="762000" eaLnBrk="0" hangingPunct="0">
                <a:lnSpc>
                  <a:spcPct val="80000"/>
                </a:lnSpc>
              </a:pPr>
              <a:r>
                <a:rPr lang="cs-CZ" sz="1200" b="1" dirty="0" smtClean="0">
                  <a:solidFill>
                    <a:schemeClr val="accent4"/>
                  </a:solidFill>
                  <a:latin typeface="Arial"/>
                  <a:cs typeface="Arial" pitchFamily="34" charset="0"/>
                </a:rPr>
                <a:t>UWY 2012</a:t>
              </a:r>
              <a:endParaRPr lang="en-GB" sz="1200" b="1" dirty="0">
                <a:solidFill>
                  <a:schemeClr val="accent4"/>
                </a:solidFill>
                <a:latin typeface="Arial"/>
                <a:cs typeface="Arial" pitchFamily="34" charset="0"/>
              </a:endParaRPr>
            </a:p>
          </p:txBody>
        </p:sp>
        <p:sp>
          <p:nvSpPr>
            <p:cNvPr id="152" name="Rectangle 151"/>
            <p:cNvSpPr>
              <a:spLocks noChangeArrowheads="1"/>
            </p:cNvSpPr>
            <p:nvPr>
              <p:custDataLst>
                <p:tags r:id="rId19"/>
              </p:custDataLst>
            </p:nvPr>
          </p:nvSpPr>
          <p:spPr bwMode="gray">
            <a:xfrm>
              <a:off x="6841249" y="5651899"/>
              <a:ext cx="554575" cy="220436"/>
            </a:xfrm>
            <a:prstGeom prst="rect">
              <a:avLst/>
            </a:prstGeom>
            <a:noFill/>
            <a:ln w="12700">
              <a:noFill/>
              <a:miter lim="800000"/>
              <a:headEnd type="none" w="sm" len="sm"/>
              <a:tailEnd type="none" w="sm" len="sm"/>
            </a:ln>
            <a:effectLst/>
          </p:spPr>
          <p:txBody>
            <a:bodyPr wrap="none" lIns="0" tIns="72000" rIns="0" bIns="0">
              <a:spAutoFit/>
            </a:bodyPr>
            <a:lstStyle/>
            <a:p>
              <a:pPr algn="ctr" defTabSz="762000" eaLnBrk="0" hangingPunct="0">
                <a:lnSpc>
                  <a:spcPct val="80000"/>
                </a:lnSpc>
              </a:pPr>
              <a:r>
                <a:rPr lang="cs-CZ" sz="1200" b="1" dirty="0" smtClean="0">
                  <a:solidFill>
                    <a:schemeClr val="accent4"/>
                  </a:solidFill>
                  <a:latin typeface="Arial"/>
                  <a:cs typeface="Arial" pitchFamily="34" charset="0"/>
                </a:rPr>
                <a:t>UWY 2013</a:t>
              </a:r>
              <a:endParaRPr lang="en-GB" sz="1200" b="1" dirty="0">
                <a:solidFill>
                  <a:schemeClr val="accent4"/>
                </a:solidFill>
                <a:latin typeface="Arial"/>
                <a:cs typeface="Arial" pitchFamily="34" charset="0"/>
              </a:endParaRPr>
            </a:p>
          </p:txBody>
        </p:sp>
      </p:grpSp>
      <p:grpSp>
        <p:nvGrpSpPr>
          <p:cNvPr id="5" name="Group 4"/>
          <p:cNvGrpSpPr/>
          <p:nvPr/>
        </p:nvGrpSpPr>
        <p:grpSpPr>
          <a:xfrm>
            <a:off x="1200557" y="5013177"/>
            <a:ext cx="9505055" cy="922990"/>
            <a:chOff x="827584" y="4365104"/>
            <a:chExt cx="7128791" cy="922990"/>
          </a:xfrm>
        </p:grpSpPr>
        <p:grpSp>
          <p:nvGrpSpPr>
            <p:cNvPr id="6" name="Group 10"/>
            <p:cNvGrpSpPr/>
            <p:nvPr/>
          </p:nvGrpSpPr>
          <p:grpSpPr>
            <a:xfrm>
              <a:off x="827584" y="4365104"/>
              <a:ext cx="7128791" cy="922990"/>
              <a:chOff x="827584" y="4365104"/>
              <a:chExt cx="7128791" cy="922990"/>
            </a:xfrm>
          </p:grpSpPr>
          <p:grpSp>
            <p:nvGrpSpPr>
              <p:cNvPr id="7" name="Group 81"/>
              <p:cNvGrpSpPr/>
              <p:nvPr/>
            </p:nvGrpSpPr>
            <p:grpSpPr>
              <a:xfrm>
                <a:off x="827584" y="4653136"/>
                <a:ext cx="7128791" cy="353309"/>
                <a:chOff x="971601" y="4667290"/>
                <a:chExt cx="7128791" cy="353309"/>
              </a:xfrm>
            </p:grpSpPr>
            <p:sp>
              <p:nvSpPr>
                <p:cNvPr id="84" name="Line 68"/>
                <p:cNvSpPr>
                  <a:spLocks noChangeShapeType="1"/>
                </p:cNvSpPr>
                <p:nvPr/>
              </p:nvSpPr>
              <p:spPr bwMode="gray">
                <a:xfrm flipV="1">
                  <a:off x="1085426" y="4711047"/>
                  <a:ext cx="7014966" cy="28275"/>
                </a:xfrm>
                <a:prstGeom prst="line">
                  <a:avLst/>
                </a:prstGeom>
                <a:noFill/>
                <a:ln w="12700">
                  <a:solidFill>
                    <a:schemeClr val="tx1"/>
                  </a:solidFill>
                  <a:round/>
                  <a:headEnd type="none" w="sm" len="sm"/>
                  <a:tailEnd type="triangle" w="lg" len="lg"/>
                </a:ln>
                <a:effectLst/>
              </p:spPr>
              <p:txBody>
                <a:bodyPr lIns="54000" tIns="54000" rIns="54000" bIns="54000"/>
                <a:lstStyle/>
                <a:p>
                  <a:endParaRPr lang="en-GB" dirty="0">
                    <a:latin typeface="Arial" pitchFamily="34" charset="0"/>
                    <a:cs typeface="Arial" pitchFamily="34" charset="0"/>
                  </a:endParaRPr>
                </a:p>
              </p:txBody>
            </p:sp>
            <p:grpSp>
              <p:nvGrpSpPr>
                <p:cNvPr id="8" name="Group 212"/>
                <p:cNvGrpSpPr/>
                <p:nvPr/>
              </p:nvGrpSpPr>
              <p:grpSpPr bwMode="gray">
                <a:xfrm>
                  <a:off x="971601" y="4682732"/>
                  <a:ext cx="298159" cy="317309"/>
                  <a:chOff x="357738" y="2679171"/>
                  <a:chExt cx="287628" cy="317309"/>
                </a:xfrm>
              </p:grpSpPr>
              <p:sp>
                <p:nvSpPr>
                  <p:cNvPr id="127" name="Rectangle 126"/>
                  <p:cNvSpPr>
                    <a:spLocks noChangeArrowheads="1"/>
                  </p:cNvSpPr>
                  <p:nvPr>
                    <p:custDataLst>
                      <p:tags r:id="rId15"/>
                    </p:custDataLst>
                  </p:nvPr>
                </p:nvSpPr>
                <p:spPr bwMode="gray">
                  <a:xfrm>
                    <a:off x="357738" y="2787774"/>
                    <a:ext cx="287628" cy="208706"/>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cs-CZ" sz="1400" dirty="0" smtClean="0">
                        <a:latin typeface="Arial"/>
                        <a:cs typeface="Arial" pitchFamily="34" charset="0"/>
                      </a:rPr>
                      <a:t>201</a:t>
                    </a:r>
                    <a:r>
                      <a:rPr lang="en-US" sz="1400" dirty="0" smtClean="0">
                        <a:latin typeface="Arial"/>
                        <a:cs typeface="Arial" pitchFamily="34" charset="0"/>
                      </a:rPr>
                      <a:t>0</a:t>
                    </a:r>
                    <a:endParaRPr lang="en-GB" sz="1400" dirty="0">
                      <a:latin typeface="Arial"/>
                      <a:cs typeface="Arial" pitchFamily="34" charset="0"/>
                    </a:endParaRPr>
                  </a:p>
                </p:txBody>
              </p:sp>
              <p:sp>
                <p:nvSpPr>
                  <p:cNvPr id="128" name="Line 70"/>
                  <p:cNvSpPr>
                    <a:spLocks noChangeShapeType="1"/>
                  </p:cNvSpPr>
                  <p:nvPr/>
                </p:nvSpPr>
                <p:spPr bwMode="gray">
                  <a:xfrm>
                    <a:off x="467544" y="2679171"/>
                    <a:ext cx="0" cy="72000"/>
                  </a:xfrm>
                  <a:prstGeom prst="line">
                    <a:avLst/>
                  </a:prstGeom>
                  <a:noFill/>
                  <a:ln w="12700">
                    <a:solidFill>
                      <a:schemeClr val="tx1"/>
                    </a:solidFill>
                    <a:round/>
                    <a:headEnd type="none" w="sm" len="sm"/>
                    <a:tailEnd type="none" w="sm" len="sm"/>
                  </a:ln>
                  <a:effectLst/>
                </p:spPr>
                <p:txBody>
                  <a:bodyPr lIns="54000" tIns="54000" rIns="54000" bIns="54000"/>
                  <a:lstStyle/>
                  <a:p>
                    <a:endParaRPr lang="en-GB" dirty="0">
                      <a:latin typeface="Arial" pitchFamily="34" charset="0"/>
                      <a:cs typeface="Arial" pitchFamily="34" charset="0"/>
                    </a:endParaRPr>
                  </a:p>
                </p:txBody>
              </p:sp>
            </p:grpSp>
            <p:grpSp>
              <p:nvGrpSpPr>
                <p:cNvPr id="9" name="Group 215"/>
                <p:cNvGrpSpPr/>
                <p:nvPr/>
              </p:nvGrpSpPr>
              <p:grpSpPr bwMode="gray">
                <a:xfrm>
                  <a:off x="2486564" y="4703290"/>
                  <a:ext cx="288156" cy="317309"/>
                  <a:chOff x="376171" y="2679171"/>
                  <a:chExt cx="277980" cy="317309"/>
                </a:xfrm>
              </p:grpSpPr>
              <p:sp>
                <p:nvSpPr>
                  <p:cNvPr id="125" name="Rectangle 124"/>
                  <p:cNvSpPr>
                    <a:spLocks noChangeArrowheads="1"/>
                  </p:cNvSpPr>
                  <p:nvPr>
                    <p:custDataLst>
                      <p:tags r:id="rId14"/>
                    </p:custDataLst>
                  </p:nvPr>
                </p:nvSpPr>
                <p:spPr bwMode="gray">
                  <a:xfrm>
                    <a:off x="376171" y="2787774"/>
                    <a:ext cx="277980" cy="208706"/>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US" sz="1400" dirty="0" smtClean="0">
                        <a:latin typeface="Arial"/>
                        <a:cs typeface="Arial" pitchFamily="34" charset="0"/>
                      </a:rPr>
                      <a:t>2011</a:t>
                    </a:r>
                    <a:endParaRPr lang="en-GB" sz="1400" dirty="0">
                      <a:latin typeface="Arial"/>
                      <a:cs typeface="Arial" pitchFamily="34" charset="0"/>
                    </a:endParaRPr>
                  </a:p>
                </p:txBody>
              </p:sp>
              <p:sp>
                <p:nvSpPr>
                  <p:cNvPr id="126" name="Line 70"/>
                  <p:cNvSpPr>
                    <a:spLocks noChangeShapeType="1"/>
                  </p:cNvSpPr>
                  <p:nvPr/>
                </p:nvSpPr>
                <p:spPr bwMode="gray">
                  <a:xfrm>
                    <a:off x="467544" y="2679171"/>
                    <a:ext cx="0" cy="72000"/>
                  </a:xfrm>
                  <a:prstGeom prst="line">
                    <a:avLst/>
                  </a:prstGeom>
                  <a:noFill/>
                  <a:ln w="12700">
                    <a:solidFill>
                      <a:schemeClr val="tx1"/>
                    </a:solidFill>
                    <a:round/>
                    <a:headEnd type="none" w="sm" len="sm"/>
                    <a:tailEnd type="none" w="sm" len="sm"/>
                  </a:ln>
                  <a:effectLst/>
                </p:spPr>
                <p:txBody>
                  <a:bodyPr lIns="54000" tIns="54000" rIns="54000" bIns="54000"/>
                  <a:lstStyle/>
                  <a:p>
                    <a:endParaRPr lang="en-GB" dirty="0">
                      <a:latin typeface="Arial" pitchFamily="34" charset="0"/>
                      <a:cs typeface="Arial" pitchFamily="34" charset="0"/>
                    </a:endParaRPr>
                  </a:p>
                </p:txBody>
              </p:sp>
            </p:grpSp>
            <p:grpSp>
              <p:nvGrpSpPr>
                <p:cNvPr id="10" name="Group 218"/>
                <p:cNvGrpSpPr/>
                <p:nvPr/>
              </p:nvGrpSpPr>
              <p:grpSpPr bwMode="gray">
                <a:xfrm>
                  <a:off x="3990113" y="4680697"/>
                  <a:ext cx="298159" cy="317309"/>
                  <a:chOff x="368158" y="2679171"/>
                  <a:chExt cx="287630" cy="317309"/>
                </a:xfrm>
              </p:grpSpPr>
              <p:sp>
                <p:nvSpPr>
                  <p:cNvPr id="123" name="Rectangle 122"/>
                  <p:cNvSpPr>
                    <a:spLocks noChangeArrowheads="1"/>
                  </p:cNvSpPr>
                  <p:nvPr>
                    <p:custDataLst>
                      <p:tags r:id="rId13"/>
                    </p:custDataLst>
                  </p:nvPr>
                </p:nvSpPr>
                <p:spPr bwMode="gray">
                  <a:xfrm>
                    <a:off x="368158" y="2787774"/>
                    <a:ext cx="287630" cy="208706"/>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400" dirty="0" smtClean="0">
                        <a:latin typeface="Arial"/>
                        <a:cs typeface="Arial" pitchFamily="34" charset="0"/>
                      </a:rPr>
                      <a:t>2012</a:t>
                    </a:r>
                    <a:endParaRPr lang="en-GB" sz="1400" dirty="0">
                      <a:latin typeface="Arial"/>
                      <a:cs typeface="Arial" pitchFamily="34" charset="0"/>
                    </a:endParaRPr>
                  </a:p>
                </p:txBody>
              </p:sp>
              <p:sp>
                <p:nvSpPr>
                  <p:cNvPr id="124" name="Line 70"/>
                  <p:cNvSpPr>
                    <a:spLocks noChangeShapeType="1"/>
                  </p:cNvSpPr>
                  <p:nvPr/>
                </p:nvSpPr>
                <p:spPr bwMode="gray">
                  <a:xfrm>
                    <a:off x="467544" y="2679171"/>
                    <a:ext cx="0" cy="72000"/>
                  </a:xfrm>
                  <a:prstGeom prst="line">
                    <a:avLst/>
                  </a:prstGeom>
                  <a:noFill/>
                  <a:ln w="12700">
                    <a:solidFill>
                      <a:schemeClr val="tx1"/>
                    </a:solidFill>
                    <a:round/>
                    <a:headEnd type="none" w="sm" len="sm"/>
                    <a:tailEnd type="none" w="sm" len="sm"/>
                  </a:ln>
                  <a:effectLst/>
                </p:spPr>
                <p:txBody>
                  <a:bodyPr lIns="54000" tIns="54000" rIns="54000" bIns="54000"/>
                  <a:lstStyle/>
                  <a:p>
                    <a:endParaRPr lang="en-GB" dirty="0">
                      <a:latin typeface="Arial" pitchFamily="34" charset="0"/>
                      <a:cs typeface="Arial" pitchFamily="34" charset="0"/>
                    </a:endParaRPr>
                  </a:p>
                </p:txBody>
              </p:sp>
            </p:grpSp>
            <p:grpSp>
              <p:nvGrpSpPr>
                <p:cNvPr id="11" name="Group 221"/>
                <p:cNvGrpSpPr/>
                <p:nvPr/>
              </p:nvGrpSpPr>
              <p:grpSpPr bwMode="gray">
                <a:xfrm>
                  <a:off x="5505074" y="4683852"/>
                  <a:ext cx="298159" cy="317309"/>
                  <a:chOff x="1836880" y="2690191"/>
                  <a:chExt cx="287630" cy="317309"/>
                </a:xfrm>
              </p:grpSpPr>
              <p:sp>
                <p:nvSpPr>
                  <p:cNvPr id="121" name="Rectangle 120"/>
                  <p:cNvSpPr>
                    <a:spLocks noChangeArrowheads="1"/>
                  </p:cNvSpPr>
                  <p:nvPr>
                    <p:custDataLst>
                      <p:tags r:id="rId12"/>
                    </p:custDataLst>
                  </p:nvPr>
                </p:nvSpPr>
                <p:spPr bwMode="gray">
                  <a:xfrm>
                    <a:off x="1836880" y="2798794"/>
                    <a:ext cx="287630" cy="208706"/>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400" dirty="0" smtClean="0">
                        <a:latin typeface="Arial"/>
                        <a:cs typeface="Arial" pitchFamily="34" charset="0"/>
                      </a:rPr>
                      <a:t>2013</a:t>
                    </a:r>
                    <a:endParaRPr lang="en-GB" sz="1400" dirty="0">
                      <a:latin typeface="Arial"/>
                      <a:cs typeface="Arial" pitchFamily="34" charset="0"/>
                    </a:endParaRPr>
                  </a:p>
                </p:txBody>
              </p:sp>
              <p:sp>
                <p:nvSpPr>
                  <p:cNvPr id="122" name="Line 70"/>
                  <p:cNvSpPr>
                    <a:spLocks noChangeShapeType="1"/>
                  </p:cNvSpPr>
                  <p:nvPr/>
                </p:nvSpPr>
                <p:spPr bwMode="gray">
                  <a:xfrm>
                    <a:off x="1957906" y="2690191"/>
                    <a:ext cx="0" cy="72000"/>
                  </a:xfrm>
                  <a:prstGeom prst="line">
                    <a:avLst/>
                  </a:prstGeom>
                  <a:noFill/>
                  <a:ln w="12700">
                    <a:solidFill>
                      <a:schemeClr val="tx2"/>
                    </a:solidFill>
                    <a:round/>
                    <a:headEnd type="none" w="sm" len="sm"/>
                    <a:tailEnd type="none" w="sm" len="sm"/>
                  </a:ln>
                  <a:effectLst/>
                </p:spPr>
                <p:txBody>
                  <a:bodyPr lIns="54000" tIns="54000" rIns="54000" bIns="54000"/>
                  <a:lstStyle/>
                  <a:p>
                    <a:endParaRPr lang="en-GB" dirty="0">
                      <a:latin typeface="Arial" pitchFamily="34" charset="0"/>
                      <a:cs typeface="Arial" pitchFamily="34" charset="0"/>
                    </a:endParaRPr>
                  </a:p>
                </p:txBody>
              </p:sp>
            </p:grpSp>
            <p:grpSp>
              <p:nvGrpSpPr>
                <p:cNvPr id="12" name="Group 224"/>
                <p:cNvGrpSpPr/>
                <p:nvPr/>
              </p:nvGrpSpPr>
              <p:grpSpPr bwMode="gray">
                <a:xfrm>
                  <a:off x="7020038" y="4667290"/>
                  <a:ext cx="298159" cy="317309"/>
                  <a:chOff x="3117189" y="2679171"/>
                  <a:chExt cx="287629" cy="317309"/>
                </a:xfrm>
              </p:grpSpPr>
              <p:sp>
                <p:nvSpPr>
                  <p:cNvPr id="103" name="Rectangle 102"/>
                  <p:cNvSpPr>
                    <a:spLocks noChangeArrowheads="1"/>
                  </p:cNvSpPr>
                  <p:nvPr>
                    <p:custDataLst>
                      <p:tags r:id="rId11"/>
                    </p:custDataLst>
                  </p:nvPr>
                </p:nvSpPr>
                <p:spPr bwMode="gray">
                  <a:xfrm>
                    <a:off x="3117189" y="2787774"/>
                    <a:ext cx="287629" cy="208706"/>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400" dirty="0" smtClean="0">
                        <a:latin typeface="Arial"/>
                        <a:cs typeface="Arial" pitchFamily="34" charset="0"/>
                      </a:rPr>
                      <a:t>2014</a:t>
                    </a:r>
                    <a:endParaRPr lang="en-GB" sz="1400" dirty="0">
                      <a:latin typeface="Arial"/>
                      <a:cs typeface="Arial" pitchFamily="34" charset="0"/>
                    </a:endParaRPr>
                  </a:p>
                </p:txBody>
              </p:sp>
              <p:sp>
                <p:nvSpPr>
                  <p:cNvPr id="104" name="Line 70"/>
                  <p:cNvSpPr>
                    <a:spLocks noChangeShapeType="1"/>
                  </p:cNvSpPr>
                  <p:nvPr/>
                </p:nvSpPr>
                <p:spPr bwMode="gray">
                  <a:xfrm>
                    <a:off x="3219781" y="2679171"/>
                    <a:ext cx="0" cy="72000"/>
                  </a:xfrm>
                  <a:prstGeom prst="line">
                    <a:avLst/>
                  </a:prstGeom>
                  <a:noFill/>
                  <a:ln w="12700">
                    <a:solidFill>
                      <a:schemeClr val="tx1"/>
                    </a:solidFill>
                    <a:round/>
                    <a:headEnd type="none" w="sm" len="sm"/>
                    <a:tailEnd type="none" w="sm" len="sm"/>
                  </a:ln>
                  <a:effectLst/>
                </p:spPr>
                <p:txBody>
                  <a:bodyPr lIns="54000" tIns="54000" rIns="54000" bIns="54000"/>
                  <a:lstStyle/>
                  <a:p>
                    <a:endParaRPr lang="en-GB" dirty="0">
                      <a:latin typeface="Arial" pitchFamily="34" charset="0"/>
                      <a:cs typeface="Arial" pitchFamily="34" charset="0"/>
                    </a:endParaRPr>
                  </a:p>
                </p:txBody>
              </p:sp>
            </p:grpSp>
          </p:grpSp>
          <p:grpSp>
            <p:nvGrpSpPr>
              <p:cNvPr id="13" name="Group 9"/>
              <p:cNvGrpSpPr/>
              <p:nvPr/>
            </p:nvGrpSpPr>
            <p:grpSpPr>
              <a:xfrm>
                <a:off x="1043609" y="4365104"/>
                <a:ext cx="5373637" cy="922990"/>
                <a:chOff x="1043609" y="4365104"/>
                <a:chExt cx="5373637" cy="922990"/>
              </a:xfrm>
            </p:grpSpPr>
            <p:sp>
              <p:nvSpPr>
                <p:cNvPr id="164" name="Rectangle 163"/>
                <p:cNvSpPr>
                  <a:spLocks noChangeArrowheads="1"/>
                </p:cNvSpPr>
                <p:nvPr>
                  <p:custDataLst>
                    <p:tags r:id="rId6"/>
                  </p:custDataLst>
                </p:nvPr>
              </p:nvSpPr>
              <p:spPr bwMode="gray">
                <a:xfrm>
                  <a:off x="4013960" y="4365104"/>
                  <a:ext cx="287338" cy="195814"/>
                </a:xfrm>
                <a:prstGeom prst="rect">
                  <a:avLst/>
                </a:prstGeom>
                <a:noFill/>
                <a:ln w="12700">
                  <a:noFill/>
                  <a:miter lim="800000"/>
                  <a:headEnd type="none" w="sm" len="sm"/>
                  <a:tailEnd type="none" w="sm" len="sm"/>
                </a:ln>
                <a:effectLst/>
              </p:spPr>
              <p:txBody>
                <a:bodyPr wrap="none" lIns="0" tIns="72000" rIns="0" bIns="0">
                  <a:spAutoFit/>
                </a:bodyPr>
                <a:lstStyle/>
                <a:p>
                  <a:pPr algn="ctr" defTabSz="762000" eaLnBrk="0" hangingPunct="0">
                    <a:lnSpc>
                      <a:spcPct val="80000"/>
                    </a:lnSpc>
                  </a:pPr>
                  <a:r>
                    <a:rPr lang="cs-CZ" sz="1000" b="1" dirty="0" smtClean="0">
                      <a:solidFill>
                        <a:schemeClr val="accent4"/>
                      </a:solidFill>
                      <a:latin typeface="Arial"/>
                      <a:cs typeface="Arial" pitchFamily="34" charset="0"/>
                    </a:rPr>
                    <a:t>Škoda</a:t>
                  </a:r>
                  <a:endParaRPr lang="en-GB" sz="1000" b="1" dirty="0">
                    <a:solidFill>
                      <a:schemeClr val="accent4"/>
                    </a:solidFill>
                    <a:latin typeface="Arial"/>
                    <a:cs typeface="Arial" pitchFamily="34" charset="0"/>
                  </a:endParaRPr>
                </a:p>
              </p:txBody>
            </p:sp>
            <p:sp>
              <p:nvSpPr>
                <p:cNvPr id="138" name="Rectangle 137"/>
                <p:cNvSpPr>
                  <a:spLocks noChangeArrowheads="1"/>
                </p:cNvSpPr>
                <p:nvPr>
                  <p:custDataLst>
                    <p:tags r:id="rId7"/>
                  </p:custDataLst>
                </p:nvPr>
              </p:nvSpPr>
              <p:spPr bwMode="gray">
                <a:xfrm>
                  <a:off x="1043609" y="5023252"/>
                  <a:ext cx="1190690" cy="220436"/>
                </a:xfrm>
                <a:prstGeom prst="rect">
                  <a:avLst/>
                </a:prstGeom>
                <a:noFill/>
                <a:ln w="12700">
                  <a:noFill/>
                  <a:miter lim="800000"/>
                  <a:headEnd type="none" w="sm" len="sm"/>
                  <a:tailEnd type="none" w="sm" len="sm"/>
                </a:ln>
                <a:effectLst/>
              </p:spPr>
              <p:txBody>
                <a:bodyPr wrap="square" lIns="0" tIns="72000" rIns="0" bIns="0">
                  <a:spAutoFit/>
                </a:bodyPr>
                <a:lstStyle/>
                <a:p>
                  <a:pPr algn="ctr" defTabSz="762000" eaLnBrk="0" hangingPunct="0">
                    <a:lnSpc>
                      <a:spcPct val="80000"/>
                    </a:lnSpc>
                  </a:pPr>
                  <a:r>
                    <a:rPr lang="cs-CZ" sz="1200" b="1" dirty="0" smtClean="0">
                      <a:solidFill>
                        <a:schemeClr val="accent4"/>
                      </a:solidFill>
                      <a:latin typeface="Arial"/>
                      <a:cs typeface="Arial" pitchFamily="34" charset="0"/>
                    </a:rPr>
                    <a:t>Sjednání smlouvy</a:t>
                  </a:r>
                  <a:endParaRPr lang="en-GB" sz="1200" b="1" dirty="0">
                    <a:solidFill>
                      <a:schemeClr val="accent4"/>
                    </a:solidFill>
                    <a:latin typeface="Arial"/>
                    <a:cs typeface="Arial" pitchFamily="34" charset="0"/>
                  </a:endParaRPr>
                </a:p>
              </p:txBody>
            </p:sp>
            <p:sp>
              <p:nvSpPr>
                <p:cNvPr id="139" name="AutoShape 57"/>
                <p:cNvSpPr>
                  <a:spLocks noChangeArrowheads="1"/>
                </p:cNvSpPr>
                <p:nvPr/>
              </p:nvSpPr>
              <p:spPr bwMode="gray">
                <a:xfrm>
                  <a:off x="1628923" y="4941168"/>
                  <a:ext cx="125511" cy="124531"/>
                </a:xfrm>
                <a:prstGeom prst="triangle">
                  <a:avLst>
                    <a:gd name="adj" fmla="val 50000"/>
                  </a:avLst>
                </a:prstGeom>
                <a:solidFill>
                  <a:schemeClr val="accent4"/>
                </a:solidFill>
                <a:ln w="6350">
                  <a:noFill/>
                  <a:miter lim="800000"/>
                  <a:headEnd type="none" w="sm" len="sm"/>
                  <a:tailEnd type="none" w="sm" len="sm"/>
                </a:ln>
                <a:effectLst/>
              </p:spPr>
              <p:txBody>
                <a:bodyPr lIns="54000" tIns="54000" rIns="54000" bIns="54000" anchor="ctr"/>
                <a:lstStyle/>
                <a:p>
                  <a:pPr algn="ctr"/>
                  <a:endParaRPr lang="en-US" dirty="0">
                    <a:latin typeface="Arial" pitchFamily="34" charset="0"/>
                    <a:cs typeface="Arial" pitchFamily="34" charset="0"/>
                  </a:endParaRPr>
                </a:p>
              </p:txBody>
            </p:sp>
            <p:sp>
              <p:nvSpPr>
                <p:cNvPr id="140" name="Rectangle 139"/>
                <p:cNvSpPr>
                  <a:spLocks noChangeArrowheads="1"/>
                </p:cNvSpPr>
                <p:nvPr>
                  <p:custDataLst>
                    <p:tags r:id="rId8"/>
                  </p:custDataLst>
                </p:nvPr>
              </p:nvSpPr>
              <p:spPr bwMode="gray">
                <a:xfrm>
                  <a:off x="3046534" y="5043938"/>
                  <a:ext cx="352260" cy="220436"/>
                </a:xfrm>
                <a:prstGeom prst="rect">
                  <a:avLst/>
                </a:prstGeom>
                <a:noFill/>
                <a:ln w="12700">
                  <a:noFill/>
                  <a:miter lim="800000"/>
                  <a:headEnd type="none" w="sm" len="sm"/>
                  <a:tailEnd type="none" w="sm" len="sm"/>
                </a:ln>
                <a:effectLst/>
              </p:spPr>
              <p:txBody>
                <a:bodyPr wrap="none" lIns="0" tIns="72000" rIns="0" bIns="0">
                  <a:spAutoFit/>
                </a:bodyPr>
                <a:lstStyle/>
                <a:p>
                  <a:pPr algn="ctr" defTabSz="762000" eaLnBrk="0" hangingPunct="0">
                    <a:lnSpc>
                      <a:spcPct val="80000"/>
                    </a:lnSpc>
                  </a:pPr>
                  <a:r>
                    <a:rPr lang="cs-CZ" sz="1200" b="1" dirty="0" smtClean="0">
                      <a:solidFill>
                        <a:schemeClr val="accent4"/>
                      </a:solidFill>
                      <a:latin typeface="Arial"/>
                      <a:cs typeface="Arial" pitchFamily="34" charset="0"/>
                    </a:rPr>
                    <a:t>Výročí</a:t>
                  </a:r>
                  <a:endParaRPr lang="en-GB" sz="1000" b="1" dirty="0">
                    <a:solidFill>
                      <a:schemeClr val="accent4"/>
                    </a:solidFill>
                    <a:latin typeface="Arial"/>
                    <a:cs typeface="Arial" pitchFamily="34" charset="0"/>
                  </a:endParaRPr>
                </a:p>
              </p:txBody>
            </p:sp>
            <p:sp>
              <p:nvSpPr>
                <p:cNvPr id="141" name="AutoShape 57"/>
                <p:cNvSpPr>
                  <a:spLocks noChangeArrowheads="1"/>
                </p:cNvSpPr>
                <p:nvPr/>
              </p:nvSpPr>
              <p:spPr bwMode="gray">
                <a:xfrm>
                  <a:off x="3159907" y="4961854"/>
                  <a:ext cx="125511" cy="124531"/>
                </a:xfrm>
                <a:prstGeom prst="triangle">
                  <a:avLst>
                    <a:gd name="adj" fmla="val 50000"/>
                  </a:avLst>
                </a:prstGeom>
                <a:solidFill>
                  <a:schemeClr val="accent4"/>
                </a:solidFill>
                <a:ln w="6350">
                  <a:noFill/>
                  <a:miter lim="800000"/>
                  <a:headEnd type="none" w="sm" len="sm"/>
                  <a:tailEnd type="none" w="sm" len="sm"/>
                </a:ln>
                <a:effectLst/>
              </p:spPr>
              <p:txBody>
                <a:bodyPr lIns="54000" tIns="54000" rIns="54000" bIns="54000" anchor="ctr"/>
                <a:lstStyle/>
                <a:p>
                  <a:pPr algn="ctr"/>
                  <a:endParaRPr lang="en-US" dirty="0">
                    <a:latin typeface="Arial" pitchFamily="34" charset="0"/>
                    <a:cs typeface="Arial" pitchFamily="34" charset="0"/>
                  </a:endParaRPr>
                </a:p>
              </p:txBody>
            </p:sp>
            <p:sp>
              <p:nvSpPr>
                <p:cNvPr id="142" name="Rectangle 141"/>
                <p:cNvSpPr>
                  <a:spLocks noChangeArrowheads="1"/>
                </p:cNvSpPr>
                <p:nvPr>
                  <p:custDataLst>
                    <p:tags r:id="rId9"/>
                  </p:custDataLst>
                </p:nvPr>
              </p:nvSpPr>
              <p:spPr bwMode="gray">
                <a:xfrm>
                  <a:off x="4555760" y="5043938"/>
                  <a:ext cx="352260" cy="220436"/>
                </a:xfrm>
                <a:prstGeom prst="rect">
                  <a:avLst/>
                </a:prstGeom>
                <a:noFill/>
                <a:ln w="12700">
                  <a:noFill/>
                  <a:miter lim="800000"/>
                  <a:headEnd type="none" w="sm" len="sm"/>
                  <a:tailEnd type="none" w="sm" len="sm"/>
                </a:ln>
                <a:effectLst/>
              </p:spPr>
              <p:txBody>
                <a:bodyPr wrap="none" lIns="0" tIns="72000" rIns="0" bIns="0">
                  <a:spAutoFit/>
                </a:bodyPr>
                <a:lstStyle/>
                <a:p>
                  <a:pPr algn="ctr" defTabSz="762000" eaLnBrk="0" hangingPunct="0">
                    <a:lnSpc>
                      <a:spcPct val="80000"/>
                    </a:lnSpc>
                  </a:pPr>
                  <a:r>
                    <a:rPr lang="cs-CZ" sz="1200" b="1" dirty="0" smtClean="0">
                      <a:solidFill>
                        <a:schemeClr val="accent4"/>
                      </a:solidFill>
                      <a:latin typeface="Arial"/>
                      <a:cs typeface="Arial" pitchFamily="34" charset="0"/>
                    </a:rPr>
                    <a:t>Výročí</a:t>
                  </a:r>
                  <a:endParaRPr lang="en-GB" sz="1000" b="1" dirty="0">
                    <a:solidFill>
                      <a:schemeClr val="accent4"/>
                    </a:solidFill>
                    <a:latin typeface="Arial"/>
                    <a:cs typeface="Arial" pitchFamily="34" charset="0"/>
                  </a:endParaRPr>
                </a:p>
              </p:txBody>
            </p:sp>
            <p:sp>
              <p:nvSpPr>
                <p:cNvPr id="143" name="AutoShape 57"/>
                <p:cNvSpPr>
                  <a:spLocks noChangeArrowheads="1"/>
                </p:cNvSpPr>
                <p:nvPr/>
              </p:nvSpPr>
              <p:spPr bwMode="gray">
                <a:xfrm>
                  <a:off x="4655930" y="4947302"/>
                  <a:ext cx="125511" cy="124531"/>
                </a:xfrm>
                <a:prstGeom prst="triangle">
                  <a:avLst>
                    <a:gd name="adj" fmla="val 50000"/>
                  </a:avLst>
                </a:prstGeom>
                <a:solidFill>
                  <a:schemeClr val="accent4"/>
                </a:solidFill>
                <a:ln w="6350">
                  <a:noFill/>
                  <a:miter lim="800000"/>
                  <a:headEnd type="none" w="sm" len="sm"/>
                  <a:tailEnd type="none" w="sm" len="sm"/>
                </a:ln>
                <a:effectLst/>
              </p:spPr>
              <p:txBody>
                <a:bodyPr lIns="54000" tIns="54000" rIns="54000" bIns="54000" anchor="ctr"/>
                <a:lstStyle/>
                <a:p>
                  <a:pPr algn="ctr"/>
                  <a:endParaRPr lang="en-US" dirty="0">
                    <a:latin typeface="Arial" pitchFamily="34" charset="0"/>
                    <a:cs typeface="Arial" pitchFamily="34" charset="0"/>
                  </a:endParaRPr>
                </a:p>
              </p:txBody>
            </p:sp>
            <p:sp>
              <p:nvSpPr>
                <p:cNvPr id="144" name="Rectangle 143"/>
                <p:cNvSpPr>
                  <a:spLocks noChangeArrowheads="1"/>
                </p:cNvSpPr>
                <p:nvPr>
                  <p:custDataLst>
                    <p:tags r:id="rId10"/>
                  </p:custDataLst>
                </p:nvPr>
              </p:nvSpPr>
              <p:spPr bwMode="gray">
                <a:xfrm>
                  <a:off x="6064986" y="5067658"/>
                  <a:ext cx="352260" cy="220436"/>
                </a:xfrm>
                <a:prstGeom prst="rect">
                  <a:avLst/>
                </a:prstGeom>
                <a:noFill/>
                <a:ln w="12700">
                  <a:noFill/>
                  <a:miter lim="800000"/>
                  <a:headEnd type="none" w="sm" len="sm"/>
                  <a:tailEnd type="none" w="sm" len="sm"/>
                </a:ln>
                <a:effectLst/>
              </p:spPr>
              <p:txBody>
                <a:bodyPr wrap="none" lIns="0" tIns="72000" rIns="0" bIns="0">
                  <a:spAutoFit/>
                </a:bodyPr>
                <a:lstStyle/>
                <a:p>
                  <a:pPr algn="ctr" defTabSz="762000" eaLnBrk="0" hangingPunct="0">
                    <a:lnSpc>
                      <a:spcPct val="80000"/>
                    </a:lnSpc>
                  </a:pPr>
                  <a:r>
                    <a:rPr lang="cs-CZ" sz="1200" b="1" dirty="0" smtClean="0">
                      <a:solidFill>
                        <a:schemeClr val="accent4"/>
                      </a:solidFill>
                      <a:latin typeface="Arial"/>
                      <a:cs typeface="Arial" pitchFamily="34" charset="0"/>
                    </a:rPr>
                    <a:t>Výročí</a:t>
                  </a:r>
                  <a:endParaRPr lang="en-GB" sz="1200" b="1" dirty="0">
                    <a:solidFill>
                      <a:schemeClr val="accent4"/>
                    </a:solidFill>
                    <a:latin typeface="Arial"/>
                    <a:cs typeface="Arial" pitchFamily="34" charset="0"/>
                  </a:endParaRPr>
                </a:p>
              </p:txBody>
            </p:sp>
            <p:sp>
              <p:nvSpPr>
                <p:cNvPr id="145" name="AutoShape 57"/>
                <p:cNvSpPr>
                  <a:spLocks noChangeArrowheads="1"/>
                </p:cNvSpPr>
                <p:nvPr/>
              </p:nvSpPr>
              <p:spPr bwMode="gray">
                <a:xfrm>
                  <a:off x="6165156" y="4971022"/>
                  <a:ext cx="125511" cy="124531"/>
                </a:xfrm>
                <a:prstGeom prst="triangle">
                  <a:avLst>
                    <a:gd name="adj" fmla="val 50000"/>
                  </a:avLst>
                </a:prstGeom>
                <a:solidFill>
                  <a:schemeClr val="accent4"/>
                </a:solidFill>
                <a:ln w="6350">
                  <a:noFill/>
                  <a:miter lim="800000"/>
                  <a:headEnd type="none" w="sm" len="sm"/>
                  <a:tailEnd type="none" w="sm" len="sm"/>
                </a:ln>
                <a:effectLst/>
              </p:spPr>
              <p:txBody>
                <a:bodyPr lIns="54000" tIns="54000" rIns="54000" bIns="54000" anchor="ctr"/>
                <a:lstStyle/>
                <a:p>
                  <a:pPr algn="ctr"/>
                  <a:endParaRPr lang="en-US" dirty="0">
                    <a:latin typeface="Arial" pitchFamily="34" charset="0"/>
                    <a:cs typeface="Arial" pitchFamily="34" charset="0"/>
                  </a:endParaRPr>
                </a:p>
              </p:txBody>
            </p:sp>
            <p:sp>
              <p:nvSpPr>
                <p:cNvPr id="165" name="AutoShape 57"/>
                <p:cNvSpPr>
                  <a:spLocks noChangeArrowheads="1"/>
                </p:cNvSpPr>
                <p:nvPr/>
              </p:nvSpPr>
              <p:spPr bwMode="gray">
                <a:xfrm flipV="1">
                  <a:off x="4052826" y="4551367"/>
                  <a:ext cx="200156" cy="106616"/>
                </a:xfrm>
                <a:prstGeom prst="triangle">
                  <a:avLst>
                    <a:gd name="adj" fmla="val 50000"/>
                  </a:avLst>
                </a:prstGeom>
                <a:solidFill>
                  <a:schemeClr val="accent4"/>
                </a:solidFill>
                <a:ln w="6350">
                  <a:noFill/>
                  <a:miter lim="800000"/>
                  <a:headEnd type="none" w="sm" len="sm"/>
                  <a:tailEnd type="none" w="sm" len="sm"/>
                </a:ln>
                <a:effectLst/>
              </p:spPr>
              <p:txBody>
                <a:bodyPr lIns="54000" tIns="54000" rIns="54000" bIns="54000" anchor="ctr"/>
                <a:lstStyle/>
                <a:p>
                  <a:pPr algn="ctr"/>
                  <a:endParaRPr lang="en-US" dirty="0">
                    <a:latin typeface="Arial" pitchFamily="34" charset="0"/>
                    <a:cs typeface="Arial" pitchFamily="34" charset="0"/>
                  </a:endParaRPr>
                </a:p>
              </p:txBody>
            </p:sp>
          </p:grpSp>
        </p:grpSp>
        <p:sp>
          <p:nvSpPr>
            <p:cNvPr id="134" name="Line 43"/>
            <p:cNvSpPr>
              <a:spLocks noChangeShapeType="1"/>
            </p:cNvSpPr>
            <p:nvPr/>
          </p:nvSpPr>
          <p:spPr bwMode="gray">
            <a:xfrm>
              <a:off x="1691680" y="4722371"/>
              <a:ext cx="0" cy="72000"/>
            </a:xfrm>
            <a:prstGeom prst="line">
              <a:avLst/>
            </a:prstGeom>
            <a:noFill/>
            <a:ln w="12700" cap="rnd">
              <a:solidFill>
                <a:schemeClr val="tx1"/>
              </a:solidFill>
              <a:round/>
              <a:headEnd type="none" w="sm" len="sm"/>
              <a:tailEnd type="none" w="sm" len="sm"/>
            </a:ln>
            <a:effectLst/>
          </p:spPr>
          <p:txBody>
            <a:bodyPr lIns="54000" tIns="54000" rIns="54000" bIns="54000"/>
            <a:lstStyle/>
            <a:p>
              <a:endParaRPr lang="en-GB" dirty="0">
                <a:latin typeface="Arial" pitchFamily="34" charset="0"/>
                <a:cs typeface="Arial" pitchFamily="34" charset="0"/>
              </a:endParaRPr>
            </a:p>
          </p:txBody>
        </p:sp>
        <p:sp>
          <p:nvSpPr>
            <p:cNvPr id="135" name="Line 43"/>
            <p:cNvSpPr>
              <a:spLocks noChangeShapeType="1"/>
            </p:cNvSpPr>
            <p:nvPr/>
          </p:nvSpPr>
          <p:spPr bwMode="gray">
            <a:xfrm>
              <a:off x="3203848" y="4735762"/>
              <a:ext cx="0" cy="72000"/>
            </a:xfrm>
            <a:prstGeom prst="line">
              <a:avLst/>
            </a:prstGeom>
            <a:noFill/>
            <a:ln w="12700" cap="rnd">
              <a:solidFill>
                <a:schemeClr val="tx1"/>
              </a:solidFill>
              <a:round/>
              <a:headEnd type="none" w="sm" len="sm"/>
              <a:tailEnd type="none" w="sm" len="sm"/>
            </a:ln>
            <a:effectLst/>
          </p:spPr>
          <p:txBody>
            <a:bodyPr lIns="54000" tIns="54000" rIns="54000" bIns="54000"/>
            <a:lstStyle/>
            <a:p>
              <a:endParaRPr lang="en-GB" dirty="0">
                <a:latin typeface="Arial" pitchFamily="34" charset="0"/>
                <a:cs typeface="Arial" pitchFamily="34" charset="0"/>
              </a:endParaRPr>
            </a:p>
          </p:txBody>
        </p:sp>
        <p:sp>
          <p:nvSpPr>
            <p:cNvPr id="136" name="Line 43"/>
            <p:cNvSpPr>
              <a:spLocks noChangeShapeType="1"/>
            </p:cNvSpPr>
            <p:nvPr/>
          </p:nvSpPr>
          <p:spPr bwMode="gray">
            <a:xfrm>
              <a:off x="4718686" y="4735762"/>
              <a:ext cx="0" cy="72000"/>
            </a:xfrm>
            <a:prstGeom prst="line">
              <a:avLst/>
            </a:prstGeom>
            <a:noFill/>
            <a:ln w="12700" cap="rnd">
              <a:solidFill>
                <a:schemeClr val="tx1"/>
              </a:solidFill>
              <a:round/>
              <a:headEnd type="none" w="sm" len="sm"/>
              <a:tailEnd type="none" w="sm" len="sm"/>
            </a:ln>
            <a:effectLst/>
          </p:spPr>
          <p:txBody>
            <a:bodyPr lIns="54000" tIns="54000" rIns="54000" bIns="54000"/>
            <a:lstStyle/>
            <a:p>
              <a:endParaRPr lang="en-GB" dirty="0">
                <a:latin typeface="Arial" pitchFamily="34" charset="0"/>
                <a:cs typeface="Arial" pitchFamily="34" charset="0"/>
              </a:endParaRPr>
            </a:p>
          </p:txBody>
        </p:sp>
        <p:sp>
          <p:nvSpPr>
            <p:cNvPr id="137" name="Line 43"/>
            <p:cNvSpPr>
              <a:spLocks noChangeShapeType="1"/>
            </p:cNvSpPr>
            <p:nvPr/>
          </p:nvSpPr>
          <p:spPr bwMode="gray">
            <a:xfrm>
              <a:off x="6228184" y="4735762"/>
              <a:ext cx="0" cy="72000"/>
            </a:xfrm>
            <a:prstGeom prst="line">
              <a:avLst/>
            </a:prstGeom>
            <a:noFill/>
            <a:ln w="12700" cap="rnd">
              <a:solidFill>
                <a:schemeClr val="tx2"/>
              </a:solidFill>
              <a:round/>
              <a:headEnd type="none" w="sm" len="sm"/>
              <a:tailEnd type="none" w="sm" len="sm"/>
            </a:ln>
            <a:effectLst/>
          </p:spPr>
          <p:txBody>
            <a:bodyPr lIns="54000" tIns="54000" rIns="54000" bIns="54000"/>
            <a:lstStyle/>
            <a:p>
              <a:endParaRPr lang="en-GB" b="1" dirty="0">
                <a:latin typeface="Arial" pitchFamily="34" charset="0"/>
                <a:cs typeface="Arial" pitchFamily="34" charset="0"/>
              </a:endParaRPr>
            </a:p>
          </p:txBody>
        </p:sp>
      </p:grpSp>
      <p:sp>
        <p:nvSpPr>
          <p:cNvPr id="2" name="Title 1"/>
          <p:cNvSpPr>
            <a:spLocks noGrp="1"/>
          </p:cNvSpPr>
          <p:nvPr>
            <p:ph type="title"/>
          </p:nvPr>
        </p:nvSpPr>
        <p:spPr/>
        <p:txBody>
          <a:bodyPr/>
          <a:lstStyle/>
          <a:p>
            <a:r>
              <a:rPr lang="cs-CZ" dirty="0" smtClean="0"/>
              <a:t>Upisovací rok vs. Škodní rok</a:t>
            </a:r>
            <a:endParaRPr lang="en-US" dirty="0"/>
          </a:p>
        </p:txBody>
      </p:sp>
      <p:sp>
        <p:nvSpPr>
          <p:cNvPr id="3" name="Text Placeholder 2"/>
          <p:cNvSpPr>
            <a:spLocks noGrp="1"/>
          </p:cNvSpPr>
          <p:nvPr>
            <p:ph sz="quarter" idx="12"/>
          </p:nvPr>
        </p:nvSpPr>
        <p:spPr/>
        <p:txBody>
          <a:bodyPr/>
          <a:lstStyle/>
          <a:p>
            <a:r>
              <a:rPr lang="cs-CZ" sz="2400" b="1" dirty="0" smtClean="0"/>
              <a:t>Motivace: Profitabilita nového obchodu</a:t>
            </a:r>
          </a:p>
          <a:p>
            <a:r>
              <a:rPr lang="cs-CZ" sz="2400" dirty="0" smtClean="0"/>
              <a:t>Upisovací rok (UWY) – rok kdy byla smlouva upsána - první sjednaní</a:t>
            </a:r>
            <a:r>
              <a:rPr lang="en-US" sz="2400" dirty="0" smtClean="0"/>
              <a:t> a </a:t>
            </a:r>
            <a:r>
              <a:rPr lang="en-US" sz="2400" dirty="0" err="1" smtClean="0"/>
              <a:t>ka</a:t>
            </a:r>
            <a:r>
              <a:rPr lang="cs-CZ" sz="2400" dirty="0" err="1" smtClean="0"/>
              <a:t>ždá</a:t>
            </a:r>
            <a:r>
              <a:rPr lang="en-US" sz="2400" dirty="0" smtClean="0"/>
              <a:t> dal</a:t>
            </a:r>
            <a:r>
              <a:rPr lang="cs-CZ" sz="2400" dirty="0" err="1" smtClean="0"/>
              <a:t>ší</a:t>
            </a:r>
            <a:r>
              <a:rPr lang="cs-CZ" sz="2400" dirty="0" smtClean="0"/>
              <a:t> obnova smlouvy (v neživotním pojištění obvykle 1 rok). </a:t>
            </a:r>
          </a:p>
          <a:p>
            <a:r>
              <a:rPr lang="cs-CZ" sz="2400" dirty="0" smtClean="0"/>
              <a:t>Škodní rok (AY) - rok ve kterém vznikla pojistníkovi škoda.</a:t>
            </a:r>
          </a:p>
          <a:p>
            <a:r>
              <a:rPr lang="cs-CZ" sz="2400" dirty="0" smtClean="0"/>
              <a:t>Ilustrace na jedné smlouvě:</a:t>
            </a:r>
          </a:p>
          <a:p>
            <a:endParaRPr lang="cs-CZ" dirty="0" smtClean="0"/>
          </a:p>
          <a:p>
            <a:pPr marL="0" indent="0">
              <a:buNone/>
            </a:pPr>
            <a:endParaRPr lang="cs-CZ" dirty="0" smtClean="0"/>
          </a:p>
        </p:txBody>
      </p:sp>
      <p:grpSp>
        <p:nvGrpSpPr>
          <p:cNvPr id="14" name="Group 3"/>
          <p:cNvGrpSpPr/>
          <p:nvPr/>
        </p:nvGrpSpPr>
        <p:grpSpPr>
          <a:xfrm>
            <a:off x="2560522" y="4557742"/>
            <a:ext cx="8954182" cy="455435"/>
            <a:chOff x="2063582" y="4253705"/>
            <a:chExt cx="6715637" cy="455435"/>
          </a:xfrm>
        </p:grpSpPr>
        <p:sp>
          <p:nvSpPr>
            <p:cNvPr id="155" name="Left Brace 154"/>
            <p:cNvSpPr/>
            <p:nvPr/>
          </p:nvSpPr>
          <p:spPr bwMode="auto">
            <a:xfrm rot="16200000" flipH="1">
              <a:off x="3337787" y="3864833"/>
              <a:ext cx="164170" cy="1524444"/>
            </a:xfrm>
            <a:prstGeom prst="leftBrace">
              <a:avLst>
                <a:gd name="adj1" fmla="val 8333"/>
                <a:gd name="adj2" fmla="val 4844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p:txBody>
        </p:sp>
        <p:sp>
          <p:nvSpPr>
            <p:cNvPr id="156" name="Left Brace 155"/>
            <p:cNvSpPr/>
            <p:nvPr/>
          </p:nvSpPr>
          <p:spPr bwMode="auto">
            <a:xfrm rot="16200000" flipH="1">
              <a:off x="4873524" y="3864833"/>
              <a:ext cx="164170" cy="1524444"/>
            </a:xfrm>
            <a:prstGeom prst="leftBrace">
              <a:avLst>
                <a:gd name="adj1" fmla="val 8333"/>
                <a:gd name="adj2" fmla="val 4844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p:txBody>
        </p:sp>
        <p:sp>
          <p:nvSpPr>
            <p:cNvPr id="157" name="Left Brace 156"/>
            <p:cNvSpPr/>
            <p:nvPr/>
          </p:nvSpPr>
          <p:spPr bwMode="auto">
            <a:xfrm rot="16200000" flipH="1">
              <a:off x="6410468" y="3855694"/>
              <a:ext cx="164170" cy="1524444"/>
            </a:xfrm>
            <a:prstGeom prst="leftBrace">
              <a:avLst>
                <a:gd name="adj1" fmla="val 8333"/>
                <a:gd name="adj2" fmla="val 4844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p:txBody>
        </p:sp>
        <p:sp>
          <p:nvSpPr>
            <p:cNvPr id="158" name="Left Brace 157"/>
            <p:cNvSpPr/>
            <p:nvPr/>
          </p:nvSpPr>
          <p:spPr bwMode="auto">
            <a:xfrm rot="16200000" flipH="1">
              <a:off x="7934912" y="3855694"/>
              <a:ext cx="164170" cy="1524444"/>
            </a:xfrm>
            <a:prstGeom prst="leftBrace">
              <a:avLst>
                <a:gd name="adj1" fmla="val 8333"/>
                <a:gd name="adj2" fmla="val 4844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p:txBody>
        </p:sp>
        <p:sp>
          <p:nvSpPr>
            <p:cNvPr id="159" name="Rectangle 158"/>
            <p:cNvSpPr>
              <a:spLocks noChangeArrowheads="1"/>
            </p:cNvSpPr>
            <p:nvPr>
              <p:custDataLst>
                <p:tags r:id="rId1"/>
              </p:custDataLst>
            </p:nvPr>
          </p:nvSpPr>
          <p:spPr bwMode="gray">
            <a:xfrm>
              <a:off x="3165723" y="4254791"/>
              <a:ext cx="500762" cy="245058"/>
            </a:xfrm>
            <a:prstGeom prst="rect">
              <a:avLst/>
            </a:prstGeom>
            <a:noFill/>
            <a:ln w="12700">
              <a:noFill/>
              <a:miter lim="800000"/>
              <a:headEnd type="none" w="sm" len="sm"/>
              <a:tailEnd type="none" w="sm" len="sm"/>
            </a:ln>
            <a:effectLst/>
          </p:spPr>
          <p:txBody>
            <a:bodyPr wrap="none" lIns="0" tIns="72000" rIns="0" bIns="0">
              <a:spAutoFit/>
            </a:bodyPr>
            <a:lstStyle/>
            <a:p>
              <a:pPr algn="ctr" defTabSz="762000" eaLnBrk="0" hangingPunct="0">
                <a:lnSpc>
                  <a:spcPct val="80000"/>
                </a:lnSpc>
              </a:pPr>
              <a:r>
                <a:rPr lang="cs-CZ" sz="1400" b="1" dirty="0" smtClean="0">
                  <a:solidFill>
                    <a:schemeClr val="accent4"/>
                  </a:solidFill>
                  <a:latin typeface="Arial"/>
                  <a:cs typeface="Arial" pitchFamily="34" charset="0"/>
                </a:rPr>
                <a:t>AY 2011</a:t>
              </a:r>
              <a:endParaRPr lang="en-GB" sz="1400" b="1" dirty="0">
                <a:solidFill>
                  <a:schemeClr val="accent4"/>
                </a:solidFill>
                <a:latin typeface="Arial"/>
                <a:cs typeface="Arial" pitchFamily="34" charset="0"/>
              </a:endParaRPr>
            </a:p>
          </p:txBody>
        </p:sp>
        <p:sp>
          <p:nvSpPr>
            <p:cNvPr id="160" name="Rectangle 159"/>
            <p:cNvSpPr>
              <a:spLocks noChangeArrowheads="1"/>
            </p:cNvSpPr>
            <p:nvPr>
              <p:custDataLst>
                <p:tags r:id="rId2"/>
              </p:custDataLst>
            </p:nvPr>
          </p:nvSpPr>
          <p:spPr bwMode="gray">
            <a:xfrm>
              <a:off x="4719462" y="4253705"/>
              <a:ext cx="508168" cy="245058"/>
            </a:xfrm>
            <a:prstGeom prst="rect">
              <a:avLst/>
            </a:prstGeom>
            <a:noFill/>
            <a:ln w="12700">
              <a:noFill/>
              <a:miter lim="800000"/>
              <a:headEnd type="none" w="sm" len="sm"/>
              <a:tailEnd type="none" w="sm" len="sm"/>
            </a:ln>
            <a:effectLst/>
          </p:spPr>
          <p:txBody>
            <a:bodyPr wrap="none" lIns="0" tIns="72000" rIns="0" bIns="0">
              <a:spAutoFit/>
            </a:bodyPr>
            <a:lstStyle/>
            <a:p>
              <a:pPr algn="ctr" defTabSz="762000" eaLnBrk="0" hangingPunct="0">
                <a:lnSpc>
                  <a:spcPct val="80000"/>
                </a:lnSpc>
              </a:pPr>
              <a:r>
                <a:rPr lang="cs-CZ" sz="1400" b="1" dirty="0" smtClean="0">
                  <a:solidFill>
                    <a:schemeClr val="accent4"/>
                  </a:solidFill>
                  <a:latin typeface="Arial"/>
                  <a:cs typeface="Arial" pitchFamily="34" charset="0"/>
                </a:rPr>
                <a:t>AY 2012</a:t>
              </a:r>
              <a:endParaRPr lang="en-GB" sz="1400" b="1" dirty="0">
                <a:solidFill>
                  <a:schemeClr val="accent4"/>
                </a:solidFill>
                <a:latin typeface="Arial"/>
                <a:cs typeface="Arial" pitchFamily="34" charset="0"/>
              </a:endParaRPr>
            </a:p>
          </p:txBody>
        </p:sp>
        <p:sp>
          <p:nvSpPr>
            <p:cNvPr id="161" name="Rectangle 160"/>
            <p:cNvSpPr>
              <a:spLocks noChangeArrowheads="1"/>
            </p:cNvSpPr>
            <p:nvPr>
              <p:custDataLst>
                <p:tags r:id="rId3"/>
              </p:custDataLst>
            </p:nvPr>
          </p:nvSpPr>
          <p:spPr bwMode="gray">
            <a:xfrm>
              <a:off x="6127096" y="4253705"/>
              <a:ext cx="508168" cy="245058"/>
            </a:xfrm>
            <a:prstGeom prst="rect">
              <a:avLst/>
            </a:prstGeom>
            <a:noFill/>
            <a:ln w="12700">
              <a:noFill/>
              <a:miter lim="800000"/>
              <a:headEnd type="none" w="sm" len="sm"/>
              <a:tailEnd type="none" w="sm" len="sm"/>
            </a:ln>
            <a:effectLst/>
          </p:spPr>
          <p:txBody>
            <a:bodyPr wrap="none" lIns="0" tIns="72000" rIns="0" bIns="0">
              <a:spAutoFit/>
            </a:bodyPr>
            <a:lstStyle/>
            <a:p>
              <a:pPr algn="ctr" defTabSz="762000" eaLnBrk="0" hangingPunct="0">
                <a:lnSpc>
                  <a:spcPct val="80000"/>
                </a:lnSpc>
              </a:pPr>
              <a:r>
                <a:rPr lang="cs-CZ" sz="1400" b="1" dirty="0" smtClean="0">
                  <a:solidFill>
                    <a:schemeClr val="accent4"/>
                  </a:solidFill>
                  <a:latin typeface="Arial"/>
                  <a:cs typeface="Arial" pitchFamily="34" charset="0"/>
                </a:rPr>
                <a:t>AY 2013</a:t>
              </a:r>
              <a:endParaRPr lang="en-GB" sz="1400" b="1" dirty="0">
                <a:solidFill>
                  <a:schemeClr val="accent4"/>
                </a:solidFill>
                <a:latin typeface="Arial"/>
                <a:cs typeface="Arial" pitchFamily="34" charset="0"/>
              </a:endParaRPr>
            </a:p>
          </p:txBody>
        </p:sp>
        <p:sp>
          <p:nvSpPr>
            <p:cNvPr id="162" name="Rectangle 161"/>
            <p:cNvSpPr>
              <a:spLocks noChangeArrowheads="1"/>
            </p:cNvSpPr>
            <p:nvPr>
              <p:custDataLst>
                <p:tags r:id="rId4"/>
              </p:custDataLst>
            </p:nvPr>
          </p:nvSpPr>
          <p:spPr bwMode="gray">
            <a:xfrm>
              <a:off x="7726300" y="4253705"/>
              <a:ext cx="508168" cy="245058"/>
            </a:xfrm>
            <a:prstGeom prst="rect">
              <a:avLst/>
            </a:prstGeom>
            <a:noFill/>
            <a:ln w="12700">
              <a:noFill/>
              <a:miter lim="800000"/>
              <a:headEnd type="none" w="sm" len="sm"/>
              <a:tailEnd type="none" w="sm" len="sm"/>
            </a:ln>
            <a:effectLst/>
          </p:spPr>
          <p:txBody>
            <a:bodyPr wrap="none" lIns="0" tIns="72000" rIns="0" bIns="0">
              <a:spAutoFit/>
            </a:bodyPr>
            <a:lstStyle/>
            <a:p>
              <a:pPr algn="ctr" defTabSz="762000" eaLnBrk="0" hangingPunct="0">
                <a:lnSpc>
                  <a:spcPct val="80000"/>
                </a:lnSpc>
              </a:pPr>
              <a:r>
                <a:rPr lang="cs-CZ" sz="1400" b="1" dirty="0" smtClean="0">
                  <a:solidFill>
                    <a:schemeClr val="accent4"/>
                  </a:solidFill>
                  <a:latin typeface="Arial"/>
                  <a:cs typeface="Arial" pitchFamily="34" charset="0"/>
                </a:rPr>
                <a:t>AY 2014</a:t>
              </a:r>
              <a:endParaRPr lang="en-GB" sz="1400" b="1" dirty="0">
                <a:solidFill>
                  <a:schemeClr val="accent4"/>
                </a:solidFill>
                <a:latin typeface="Arial"/>
                <a:cs typeface="Arial" pitchFamily="34" charset="0"/>
              </a:endParaRPr>
            </a:p>
          </p:txBody>
        </p:sp>
        <p:sp>
          <p:nvSpPr>
            <p:cNvPr id="163" name="Rectangle 162"/>
            <p:cNvSpPr>
              <a:spLocks noChangeArrowheads="1"/>
            </p:cNvSpPr>
            <p:nvPr>
              <p:custDataLst>
                <p:tags r:id="rId5"/>
              </p:custDataLst>
            </p:nvPr>
          </p:nvSpPr>
          <p:spPr bwMode="gray">
            <a:xfrm>
              <a:off x="2063582" y="4253705"/>
              <a:ext cx="508168" cy="245058"/>
            </a:xfrm>
            <a:prstGeom prst="rect">
              <a:avLst/>
            </a:prstGeom>
            <a:noFill/>
            <a:ln w="12700">
              <a:noFill/>
              <a:miter lim="800000"/>
              <a:headEnd type="none" w="sm" len="sm"/>
              <a:tailEnd type="none" w="sm" len="sm"/>
            </a:ln>
            <a:effectLst/>
          </p:spPr>
          <p:txBody>
            <a:bodyPr wrap="none" lIns="0" tIns="72000" rIns="0" bIns="0">
              <a:spAutoFit/>
            </a:bodyPr>
            <a:lstStyle/>
            <a:p>
              <a:pPr algn="ctr" defTabSz="762000" eaLnBrk="0" hangingPunct="0">
                <a:lnSpc>
                  <a:spcPct val="80000"/>
                </a:lnSpc>
              </a:pPr>
              <a:r>
                <a:rPr lang="cs-CZ" sz="1400" b="1" dirty="0" smtClean="0">
                  <a:solidFill>
                    <a:schemeClr val="accent4"/>
                  </a:solidFill>
                  <a:latin typeface="Arial"/>
                  <a:cs typeface="Arial" pitchFamily="34" charset="0"/>
                </a:rPr>
                <a:t>AY 2010</a:t>
              </a:r>
              <a:endParaRPr lang="en-GB" sz="1400" b="1" dirty="0">
                <a:solidFill>
                  <a:schemeClr val="accent4"/>
                </a:solidFill>
                <a:latin typeface="Arial"/>
                <a:cs typeface="Arial" pitchFamily="34" charset="0"/>
              </a:endParaRPr>
            </a:p>
          </p:txBody>
        </p:sp>
      </p:grpSp>
      <p:sp>
        <p:nvSpPr>
          <p:cNvPr id="59" name="Left Brace 58"/>
          <p:cNvSpPr/>
          <p:nvPr/>
        </p:nvSpPr>
        <p:spPr bwMode="auto">
          <a:xfrm rot="16200000" flipH="1">
            <a:off x="2761413" y="4453435"/>
            <a:ext cx="165600" cy="960107"/>
          </a:xfrm>
          <a:prstGeom prst="leftBrace">
            <a:avLst>
              <a:gd name="adj1" fmla="val 8333"/>
              <a:gd name="adj2" fmla="val 4844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988472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Upisovací rok vs. Škodní rok</a:t>
            </a:r>
            <a:endParaRPr lang="en-US" dirty="0"/>
          </a:p>
        </p:txBody>
      </p:sp>
      <p:sp>
        <p:nvSpPr>
          <p:cNvPr id="3" name="Text Placeholder 2"/>
          <p:cNvSpPr>
            <a:spLocks noGrp="1"/>
          </p:cNvSpPr>
          <p:nvPr>
            <p:ph sz="quarter" idx="12"/>
          </p:nvPr>
        </p:nvSpPr>
        <p:spPr/>
        <p:txBody>
          <a:bodyPr>
            <a:normAutofit lnSpcReduction="10000"/>
          </a:bodyPr>
          <a:lstStyle/>
          <a:p>
            <a:pPr marL="0" indent="0">
              <a:buNone/>
            </a:pPr>
            <a:r>
              <a:rPr lang="cs-CZ" sz="2400" dirty="0" smtClean="0"/>
              <a:t>Záznam škody v kumulovaném trojúhelníku zaplacených škod:</a:t>
            </a:r>
          </a:p>
          <a:p>
            <a:pPr marL="0" indent="0">
              <a:buNone/>
            </a:pPr>
            <a:endParaRPr lang="cs-CZ" sz="2400" dirty="0" smtClean="0"/>
          </a:p>
          <a:p>
            <a:pPr marL="0" indent="0">
              <a:buNone/>
            </a:pPr>
            <a:endParaRPr lang="cs-CZ" sz="2400" dirty="0" smtClean="0"/>
          </a:p>
          <a:p>
            <a:pPr marL="0" indent="0">
              <a:buNone/>
            </a:pPr>
            <a:endParaRPr lang="cs-CZ" sz="2400" dirty="0" smtClean="0"/>
          </a:p>
          <a:p>
            <a:pPr marL="6196013" lvl="5" indent="0"/>
            <a:r>
              <a:rPr lang="cs-CZ" smtClean="0">
                <a:latin typeface="Arial" panose="020B0604020202020204" pitchFamily="34" charset="0"/>
                <a:cs typeface="Arial" panose="020B0604020202020204" pitchFamily="34" charset="0"/>
              </a:rPr>
              <a:t> Škoda je zachycena v období kdy vznikla</a:t>
            </a:r>
            <a:endParaRPr lang="cs-CZ" dirty="0" smtClean="0">
              <a:latin typeface="Arial" panose="020B0604020202020204" pitchFamily="34" charset="0"/>
              <a:cs typeface="Arial" panose="020B0604020202020204" pitchFamily="34" charset="0"/>
            </a:endParaRPr>
          </a:p>
          <a:p>
            <a:pPr marL="4214813" indent="0"/>
            <a:endParaRPr lang="cs-CZ" sz="2000" dirty="0" smtClean="0"/>
          </a:p>
          <a:p>
            <a:pPr marL="4214813" indent="0"/>
            <a:endParaRPr lang="cs-CZ" sz="2000" smtClean="0"/>
          </a:p>
          <a:p>
            <a:pPr marL="4214813" indent="0"/>
            <a:endParaRPr lang="cs-CZ" sz="2000"/>
          </a:p>
          <a:p>
            <a:pPr marL="4214813" indent="0"/>
            <a:endParaRPr lang="cs-CZ" sz="2000" dirty="0" smtClean="0"/>
          </a:p>
          <a:p>
            <a:pPr marL="6196013" lvl="5" indent="0"/>
            <a:r>
              <a:rPr lang="cs-CZ" dirty="0" smtClean="0">
                <a:latin typeface="Arial" panose="020B0604020202020204" pitchFamily="34" charset="0"/>
                <a:cs typeface="Arial" panose="020B0604020202020204" pitchFamily="34" charset="0"/>
              </a:rPr>
              <a:t> Škoda je zachycena v období, kdy začíná smlouva</a:t>
            </a:r>
          </a:p>
          <a:p>
            <a:pPr marL="6196013" lvl="5" indent="0">
              <a:tabLst>
                <a:tab pos="6372225" algn="l"/>
              </a:tabLst>
            </a:pPr>
            <a:r>
              <a:rPr lang="cs-CZ" dirty="0" smtClean="0">
                <a:latin typeface="Arial" panose="020B0604020202020204" pitchFamily="34" charset="0"/>
                <a:cs typeface="Arial" panose="020B0604020202020204" pitchFamily="34" charset="0"/>
              </a:rPr>
              <a:t> Ke konci roku je na takovou škodu vytvořena UPR</a:t>
            </a:r>
            <a:r>
              <a:rPr lang="cs-CZ" smtClean="0">
                <a:latin typeface="Arial" panose="020B0604020202020204" pitchFamily="34" charset="0"/>
                <a:cs typeface="Arial" panose="020B0604020202020204" pitchFamily="34" charset="0"/>
              </a:rPr>
              <a:t>, ne </a:t>
            </a:r>
            <a:r>
              <a:rPr lang="cs-CZ" dirty="0" smtClean="0">
                <a:latin typeface="Arial" panose="020B0604020202020204" pitchFamily="34" charset="0"/>
                <a:cs typeface="Arial" panose="020B0604020202020204" pitchFamily="34" charset="0"/>
              </a:rPr>
              <a:t>rezerva na </a:t>
            </a:r>
            <a:r>
              <a:rPr lang="cs-CZ" smtClean="0">
                <a:latin typeface="Arial" panose="020B0604020202020204" pitchFamily="34" charset="0"/>
                <a:cs typeface="Arial" panose="020B0604020202020204" pitchFamily="34" charset="0"/>
              </a:rPr>
              <a:t>pojistná plnění</a:t>
            </a:r>
            <a:r>
              <a:rPr lang="cs-CZ" sz="200" smtClean="0"/>
              <a:t>ní</a:t>
            </a:r>
            <a:r>
              <a:rPr lang="cs-CZ" smtClean="0"/>
              <a:t> </a:t>
            </a:r>
            <a:endParaRPr lang="cs-CZ" dirty="0" smtClean="0"/>
          </a:p>
        </p:txBody>
      </p:sp>
      <p:grpSp>
        <p:nvGrpSpPr>
          <p:cNvPr id="6" name="Group 6"/>
          <p:cNvGrpSpPr/>
          <p:nvPr/>
        </p:nvGrpSpPr>
        <p:grpSpPr>
          <a:xfrm>
            <a:off x="1199457" y="2150479"/>
            <a:ext cx="9505055" cy="1041393"/>
            <a:chOff x="715963" y="1745773"/>
            <a:chExt cx="7128791" cy="1041393"/>
          </a:xfrm>
        </p:grpSpPr>
        <p:grpSp>
          <p:nvGrpSpPr>
            <p:cNvPr id="7" name="Group 9"/>
            <p:cNvGrpSpPr/>
            <p:nvPr/>
          </p:nvGrpSpPr>
          <p:grpSpPr>
            <a:xfrm>
              <a:off x="715963" y="2132856"/>
              <a:ext cx="7128791" cy="353309"/>
              <a:chOff x="971601" y="4667290"/>
              <a:chExt cx="7128791" cy="353309"/>
            </a:xfrm>
          </p:grpSpPr>
          <p:sp>
            <p:nvSpPr>
              <p:cNvPr id="22" name="Line 68"/>
              <p:cNvSpPr>
                <a:spLocks noChangeShapeType="1"/>
              </p:cNvSpPr>
              <p:nvPr/>
            </p:nvSpPr>
            <p:spPr bwMode="gray">
              <a:xfrm flipV="1">
                <a:off x="1085426" y="4711047"/>
                <a:ext cx="7014966" cy="28275"/>
              </a:xfrm>
              <a:prstGeom prst="line">
                <a:avLst/>
              </a:prstGeom>
              <a:noFill/>
              <a:ln w="12700">
                <a:solidFill>
                  <a:schemeClr val="tx1"/>
                </a:solidFill>
                <a:round/>
                <a:headEnd type="none" w="sm" len="sm"/>
                <a:tailEnd type="triangle" w="lg" len="lg"/>
              </a:ln>
              <a:effectLst/>
            </p:spPr>
            <p:txBody>
              <a:bodyPr lIns="54000" tIns="54000" rIns="54000" bIns="54000"/>
              <a:lstStyle/>
              <a:p>
                <a:endParaRPr lang="en-GB" sz="1400" dirty="0">
                  <a:latin typeface="Arial" pitchFamily="34" charset="0"/>
                  <a:cs typeface="Arial" pitchFamily="34" charset="0"/>
                </a:endParaRPr>
              </a:p>
            </p:txBody>
          </p:sp>
          <p:grpSp>
            <p:nvGrpSpPr>
              <p:cNvPr id="8" name="Group 212"/>
              <p:cNvGrpSpPr/>
              <p:nvPr/>
            </p:nvGrpSpPr>
            <p:grpSpPr bwMode="gray">
              <a:xfrm>
                <a:off x="971601" y="4682732"/>
                <a:ext cx="298159" cy="317309"/>
                <a:chOff x="357738" y="2679171"/>
                <a:chExt cx="287628" cy="317309"/>
              </a:xfrm>
            </p:grpSpPr>
            <p:sp>
              <p:nvSpPr>
                <p:cNvPr id="36" name="Rectangle 35"/>
                <p:cNvSpPr>
                  <a:spLocks noChangeArrowheads="1"/>
                </p:cNvSpPr>
                <p:nvPr>
                  <p:custDataLst>
                    <p:tags r:id="rId11"/>
                  </p:custDataLst>
                </p:nvPr>
              </p:nvSpPr>
              <p:spPr bwMode="gray">
                <a:xfrm>
                  <a:off x="357738" y="2787774"/>
                  <a:ext cx="287628" cy="208706"/>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cs-CZ" sz="1400" dirty="0" smtClean="0">
                      <a:latin typeface="Arial"/>
                      <a:cs typeface="Arial" pitchFamily="34" charset="0"/>
                    </a:rPr>
                    <a:t>201</a:t>
                  </a:r>
                  <a:r>
                    <a:rPr lang="en-US" sz="1400" dirty="0" smtClean="0">
                      <a:latin typeface="Arial"/>
                      <a:cs typeface="Arial" pitchFamily="34" charset="0"/>
                    </a:rPr>
                    <a:t>0</a:t>
                  </a:r>
                  <a:endParaRPr lang="en-GB" sz="1400" dirty="0">
                    <a:latin typeface="Arial"/>
                    <a:cs typeface="Arial" pitchFamily="34" charset="0"/>
                  </a:endParaRPr>
                </a:p>
              </p:txBody>
            </p:sp>
            <p:sp>
              <p:nvSpPr>
                <p:cNvPr id="37" name="Line 70"/>
                <p:cNvSpPr>
                  <a:spLocks noChangeShapeType="1"/>
                </p:cNvSpPr>
                <p:nvPr/>
              </p:nvSpPr>
              <p:spPr bwMode="gray">
                <a:xfrm>
                  <a:off x="467544" y="2679171"/>
                  <a:ext cx="0" cy="72000"/>
                </a:xfrm>
                <a:prstGeom prst="line">
                  <a:avLst/>
                </a:prstGeom>
                <a:noFill/>
                <a:ln w="12700">
                  <a:solidFill>
                    <a:schemeClr val="tx1"/>
                  </a:solidFill>
                  <a:round/>
                  <a:headEnd type="none" w="sm" len="sm"/>
                  <a:tailEnd type="none" w="sm" len="sm"/>
                </a:ln>
                <a:effectLst/>
              </p:spPr>
              <p:txBody>
                <a:bodyPr lIns="54000" tIns="54000" rIns="54000" bIns="54000"/>
                <a:lstStyle/>
                <a:p>
                  <a:endParaRPr lang="en-GB" sz="1400" dirty="0">
                    <a:latin typeface="Arial" pitchFamily="34" charset="0"/>
                    <a:cs typeface="Arial" pitchFamily="34" charset="0"/>
                  </a:endParaRPr>
                </a:p>
              </p:txBody>
            </p:sp>
          </p:grpSp>
          <p:grpSp>
            <p:nvGrpSpPr>
              <p:cNvPr id="9" name="Group 215"/>
              <p:cNvGrpSpPr/>
              <p:nvPr/>
            </p:nvGrpSpPr>
            <p:grpSpPr bwMode="gray">
              <a:xfrm>
                <a:off x="2486564" y="4703290"/>
                <a:ext cx="288156" cy="317309"/>
                <a:chOff x="376171" y="2679171"/>
                <a:chExt cx="277980" cy="317309"/>
              </a:xfrm>
            </p:grpSpPr>
            <p:sp>
              <p:nvSpPr>
                <p:cNvPr id="34" name="Rectangle 33"/>
                <p:cNvSpPr>
                  <a:spLocks noChangeArrowheads="1"/>
                </p:cNvSpPr>
                <p:nvPr>
                  <p:custDataLst>
                    <p:tags r:id="rId10"/>
                  </p:custDataLst>
                </p:nvPr>
              </p:nvSpPr>
              <p:spPr bwMode="gray">
                <a:xfrm>
                  <a:off x="376171" y="2787774"/>
                  <a:ext cx="277980" cy="208706"/>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US" sz="1400" dirty="0" smtClean="0">
                      <a:latin typeface="Arial"/>
                      <a:cs typeface="Arial" pitchFamily="34" charset="0"/>
                    </a:rPr>
                    <a:t>2011</a:t>
                  </a:r>
                  <a:endParaRPr lang="en-GB" sz="1400" dirty="0">
                    <a:latin typeface="Arial"/>
                    <a:cs typeface="Arial" pitchFamily="34" charset="0"/>
                  </a:endParaRPr>
                </a:p>
              </p:txBody>
            </p:sp>
            <p:sp>
              <p:nvSpPr>
                <p:cNvPr id="35" name="Line 70"/>
                <p:cNvSpPr>
                  <a:spLocks noChangeShapeType="1"/>
                </p:cNvSpPr>
                <p:nvPr/>
              </p:nvSpPr>
              <p:spPr bwMode="gray">
                <a:xfrm>
                  <a:off x="467544" y="2679171"/>
                  <a:ext cx="0" cy="72000"/>
                </a:xfrm>
                <a:prstGeom prst="line">
                  <a:avLst/>
                </a:prstGeom>
                <a:noFill/>
                <a:ln w="12700">
                  <a:solidFill>
                    <a:schemeClr val="tx1"/>
                  </a:solidFill>
                  <a:round/>
                  <a:headEnd type="none" w="sm" len="sm"/>
                  <a:tailEnd type="none" w="sm" len="sm"/>
                </a:ln>
                <a:effectLst/>
              </p:spPr>
              <p:txBody>
                <a:bodyPr lIns="54000" tIns="54000" rIns="54000" bIns="54000"/>
                <a:lstStyle/>
                <a:p>
                  <a:endParaRPr lang="en-GB" sz="1400" dirty="0">
                    <a:latin typeface="Arial" pitchFamily="34" charset="0"/>
                    <a:cs typeface="Arial" pitchFamily="34" charset="0"/>
                  </a:endParaRPr>
                </a:p>
              </p:txBody>
            </p:sp>
          </p:grpSp>
          <p:grpSp>
            <p:nvGrpSpPr>
              <p:cNvPr id="10" name="Group 218"/>
              <p:cNvGrpSpPr/>
              <p:nvPr/>
            </p:nvGrpSpPr>
            <p:grpSpPr bwMode="gray">
              <a:xfrm>
                <a:off x="3990113" y="4680697"/>
                <a:ext cx="298159" cy="317309"/>
                <a:chOff x="368158" y="2679171"/>
                <a:chExt cx="287630" cy="317309"/>
              </a:xfrm>
            </p:grpSpPr>
            <p:sp>
              <p:nvSpPr>
                <p:cNvPr id="32" name="Rectangle 31"/>
                <p:cNvSpPr>
                  <a:spLocks noChangeArrowheads="1"/>
                </p:cNvSpPr>
                <p:nvPr>
                  <p:custDataLst>
                    <p:tags r:id="rId9"/>
                  </p:custDataLst>
                </p:nvPr>
              </p:nvSpPr>
              <p:spPr bwMode="gray">
                <a:xfrm>
                  <a:off x="368158" y="2787774"/>
                  <a:ext cx="287630" cy="208706"/>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400" dirty="0" smtClean="0">
                      <a:latin typeface="Arial"/>
                      <a:cs typeface="Arial" pitchFamily="34" charset="0"/>
                    </a:rPr>
                    <a:t>2012</a:t>
                  </a:r>
                  <a:endParaRPr lang="en-GB" sz="1400" dirty="0">
                    <a:latin typeface="Arial"/>
                    <a:cs typeface="Arial" pitchFamily="34" charset="0"/>
                  </a:endParaRPr>
                </a:p>
              </p:txBody>
            </p:sp>
            <p:sp>
              <p:nvSpPr>
                <p:cNvPr id="33" name="Line 70"/>
                <p:cNvSpPr>
                  <a:spLocks noChangeShapeType="1"/>
                </p:cNvSpPr>
                <p:nvPr/>
              </p:nvSpPr>
              <p:spPr bwMode="gray">
                <a:xfrm>
                  <a:off x="467544" y="2679171"/>
                  <a:ext cx="0" cy="72000"/>
                </a:xfrm>
                <a:prstGeom prst="line">
                  <a:avLst/>
                </a:prstGeom>
                <a:noFill/>
                <a:ln w="12700">
                  <a:solidFill>
                    <a:schemeClr val="tx1"/>
                  </a:solidFill>
                  <a:round/>
                  <a:headEnd type="none" w="sm" len="sm"/>
                  <a:tailEnd type="none" w="sm" len="sm"/>
                </a:ln>
                <a:effectLst/>
              </p:spPr>
              <p:txBody>
                <a:bodyPr lIns="54000" tIns="54000" rIns="54000" bIns="54000"/>
                <a:lstStyle/>
                <a:p>
                  <a:endParaRPr lang="en-GB" sz="1400" dirty="0">
                    <a:latin typeface="Arial" pitchFamily="34" charset="0"/>
                    <a:cs typeface="Arial" pitchFamily="34" charset="0"/>
                  </a:endParaRPr>
                </a:p>
              </p:txBody>
            </p:sp>
          </p:grpSp>
          <p:grpSp>
            <p:nvGrpSpPr>
              <p:cNvPr id="11" name="Group 221"/>
              <p:cNvGrpSpPr/>
              <p:nvPr/>
            </p:nvGrpSpPr>
            <p:grpSpPr bwMode="gray">
              <a:xfrm>
                <a:off x="5505074" y="4683852"/>
                <a:ext cx="298159" cy="317309"/>
                <a:chOff x="1836880" y="2690191"/>
                <a:chExt cx="287630" cy="317309"/>
              </a:xfrm>
            </p:grpSpPr>
            <p:sp>
              <p:nvSpPr>
                <p:cNvPr id="30" name="Rectangle 29"/>
                <p:cNvSpPr>
                  <a:spLocks noChangeArrowheads="1"/>
                </p:cNvSpPr>
                <p:nvPr>
                  <p:custDataLst>
                    <p:tags r:id="rId8"/>
                  </p:custDataLst>
                </p:nvPr>
              </p:nvSpPr>
              <p:spPr bwMode="gray">
                <a:xfrm>
                  <a:off x="1836880" y="2798794"/>
                  <a:ext cx="287630" cy="208706"/>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400" dirty="0" smtClean="0">
                      <a:latin typeface="Arial"/>
                      <a:cs typeface="Arial" pitchFamily="34" charset="0"/>
                    </a:rPr>
                    <a:t>2013</a:t>
                  </a:r>
                  <a:endParaRPr lang="en-GB" sz="1400" dirty="0">
                    <a:latin typeface="Arial"/>
                    <a:cs typeface="Arial" pitchFamily="34" charset="0"/>
                  </a:endParaRPr>
                </a:p>
              </p:txBody>
            </p:sp>
            <p:sp>
              <p:nvSpPr>
                <p:cNvPr id="31" name="Line 70"/>
                <p:cNvSpPr>
                  <a:spLocks noChangeShapeType="1"/>
                </p:cNvSpPr>
                <p:nvPr/>
              </p:nvSpPr>
              <p:spPr bwMode="gray">
                <a:xfrm>
                  <a:off x="1957906" y="2690191"/>
                  <a:ext cx="0" cy="72000"/>
                </a:xfrm>
                <a:prstGeom prst="line">
                  <a:avLst/>
                </a:prstGeom>
                <a:noFill/>
                <a:ln w="12700">
                  <a:solidFill>
                    <a:schemeClr val="tx2"/>
                  </a:solidFill>
                  <a:round/>
                  <a:headEnd type="none" w="sm" len="sm"/>
                  <a:tailEnd type="none" w="sm" len="sm"/>
                </a:ln>
                <a:effectLst/>
              </p:spPr>
              <p:txBody>
                <a:bodyPr lIns="54000" tIns="54000" rIns="54000" bIns="54000"/>
                <a:lstStyle/>
                <a:p>
                  <a:endParaRPr lang="en-GB" sz="1400" dirty="0">
                    <a:latin typeface="Arial" pitchFamily="34" charset="0"/>
                    <a:cs typeface="Arial" pitchFamily="34" charset="0"/>
                  </a:endParaRPr>
                </a:p>
              </p:txBody>
            </p:sp>
          </p:grpSp>
          <p:grpSp>
            <p:nvGrpSpPr>
              <p:cNvPr id="15" name="Group 224"/>
              <p:cNvGrpSpPr/>
              <p:nvPr/>
            </p:nvGrpSpPr>
            <p:grpSpPr bwMode="gray">
              <a:xfrm>
                <a:off x="7020038" y="4667290"/>
                <a:ext cx="298159" cy="317309"/>
                <a:chOff x="3117189" y="2679171"/>
                <a:chExt cx="287629" cy="317309"/>
              </a:xfrm>
            </p:grpSpPr>
            <p:sp>
              <p:nvSpPr>
                <p:cNvPr id="28" name="Rectangle 27"/>
                <p:cNvSpPr>
                  <a:spLocks noChangeArrowheads="1"/>
                </p:cNvSpPr>
                <p:nvPr>
                  <p:custDataLst>
                    <p:tags r:id="rId7"/>
                  </p:custDataLst>
                </p:nvPr>
              </p:nvSpPr>
              <p:spPr bwMode="gray">
                <a:xfrm>
                  <a:off x="3117189" y="2787774"/>
                  <a:ext cx="287629" cy="208706"/>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400" dirty="0" smtClean="0">
                      <a:latin typeface="Arial"/>
                      <a:cs typeface="Arial" pitchFamily="34" charset="0"/>
                    </a:rPr>
                    <a:t>2014</a:t>
                  </a:r>
                  <a:endParaRPr lang="en-GB" sz="1400" dirty="0">
                    <a:latin typeface="Arial"/>
                    <a:cs typeface="Arial" pitchFamily="34" charset="0"/>
                  </a:endParaRPr>
                </a:p>
              </p:txBody>
            </p:sp>
            <p:sp>
              <p:nvSpPr>
                <p:cNvPr id="29" name="Line 70"/>
                <p:cNvSpPr>
                  <a:spLocks noChangeShapeType="1"/>
                </p:cNvSpPr>
                <p:nvPr/>
              </p:nvSpPr>
              <p:spPr bwMode="gray">
                <a:xfrm>
                  <a:off x="3219781" y="2679171"/>
                  <a:ext cx="0" cy="72000"/>
                </a:xfrm>
                <a:prstGeom prst="line">
                  <a:avLst/>
                </a:prstGeom>
                <a:noFill/>
                <a:ln w="12700">
                  <a:solidFill>
                    <a:schemeClr val="tx1"/>
                  </a:solidFill>
                  <a:round/>
                  <a:headEnd type="none" w="sm" len="sm"/>
                  <a:tailEnd type="none" w="sm" len="sm"/>
                </a:ln>
                <a:effectLst/>
              </p:spPr>
              <p:txBody>
                <a:bodyPr lIns="54000" tIns="54000" rIns="54000" bIns="54000"/>
                <a:lstStyle/>
                <a:p>
                  <a:endParaRPr lang="en-GB" sz="1400" dirty="0">
                    <a:latin typeface="Arial" pitchFamily="34" charset="0"/>
                    <a:cs typeface="Arial" pitchFamily="34" charset="0"/>
                  </a:endParaRPr>
                </a:p>
              </p:txBody>
            </p:sp>
          </p:grpSp>
        </p:grpSp>
        <p:grpSp>
          <p:nvGrpSpPr>
            <p:cNvPr id="16" name="Group 10"/>
            <p:cNvGrpSpPr/>
            <p:nvPr/>
          </p:nvGrpSpPr>
          <p:grpSpPr>
            <a:xfrm>
              <a:off x="961504" y="1758302"/>
              <a:ext cx="3300163" cy="1028864"/>
              <a:chOff x="1073125" y="4278582"/>
              <a:chExt cx="3300163" cy="1028864"/>
            </a:xfrm>
          </p:grpSpPr>
          <p:sp>
            <p:nvSpPr>
              <p:cNvPr id="12" name="Rectangle 11"/>
              <p:cNvSpPr>
                <a:spLocks noChangeArrowheads="1"/>
              </p:cNvSpPr>
              <p:nvPr>
                <p:custDataLst>
                  <p:tags r:id="rId4"/>
                </p:custDataLst>
              </p:nvPr>
            </p:nvSpPr>
            <p:spPr bwMode="gray">
              <a:xfrm>
                <a:off x="3938073" y="4278582"/>
                <a:ext cx="435215" cy="269680"/>
              </a:xfrm>
              <a:prstGeom prst="rect">
                <a:avLst/>
              </a:prstGeom>
              <a:noFill/>
              <a:ln w="12700">
                <a:noFill/>
                <a:miter lim="800000"/>
                <a:headEnd type="none" w="sm" len="sm"/>
                <a:tailEnd type="none" w="sm" len="sm"/>
              </a:ln>
              <a:effectLst/>
            </p:spPr>
            <p:txBody>
              <a:bodyPr wrap="none" lIns="0" tIns="72000" rIns="0" bIns="0">
                <a:spAutoFit/>
              </a:bodyPr>
              <a:lstStyle/>
              <a:p>
                <a:pPr algn="ctr" defTabSz="762000" eaLnBrk="0" hangingPunct="0">
                  <a:lnSpc>
                    <a:spcPct val="80000"/>
                  </a:lnSpc>
                </a:pPr>
                <a:r>
                  <a:rPr lang="cs-CZ" sz="1600" dirty="0" smtClean="0">
                    <a:solidFill>
                      <a:schemeClr val="accent4"/>
                    </a:solidFill>
                    <a:latin typeface="Arial"/>
                    <a:cs typeface="Arial" pitchFamily="34" charset="0"/>
                  </a:rPr>
                  <a:t>Škoda</a:t>
                </a:r>
                <a:endParaRPr lang="en-GB" sz="1600" dirty="0">
                  <a:solidFill>
                    <a:schemeClr val="accent4"/>
                  </a:solidFill>
                  <a:latin typeface="Arial"/>
                  <a:cs typeface="Arial" pitchFamily="34" charset="0"/>
                </a:endParaRPr>
              </a:p>
            </p:txBody>
          </p:sp>
          <p:sp>
            <p:nvSpPr>
              <p:cNvPr id="13" name="Rectangle 12"/>
              <p:cNvSpPr>
                <a:spLocks noChangeArrowheads="1"/>
              </p:cNvSpPr>
              <p:nvPr>
                <p:custDataLst>
                  <p:tags r:id="rId5"/>
                </p:custDataLst>
              </p:nvPr>
            </p:nvSpPr>
            <p:spPr bwMode="gray">
              <a:xfrm>
                <a:off x="1073125" y="5037766"/>
                <a:ext cx="1369958" cy="269680"/>
              </a:xfrm>
              <a:prstGeom prst="rect">
                <a:avLst/>
              </a:prstGeom>
              <a:noFill/>
              <a:ln w="12700">
                <a:noFill/>
                <a:miter lim="800000"/>
                <a:headEnd type="none" w="sm" len="sm"/>
                <a:tailEnd type="none" w="sm" len="sm"/>
              </a:ln>
              <a:effectLst/>
            </p:spPr>
            <p:txBody>
              <a:bodyPr wrap="square" lIns="0" tIns="72000" rIns="0" bIns="0">
                <a:spAutoFit/>
              </a:bodyPr>
              <a:lstStyle/>
              <a:p>
                <a:pPr algn="ctr" defTabSz="762000" eaLnBrk="0" hangingPunct="0">
                  <a:lnSpc>
                    <a:spcPct val="80000"/>
                  </a:lnSpc>
                </a:pPr>
                <a:r>
                  <a:rPr lang="cs-CZ" sz="1600" dirty="0" smtClean="0">
                    <a:solidFill>
                      <a:schemeClr val="accent4"/>
                    </a:solidFill>
                    <a:latin typeface="Arial"/>
                    <a:cs typeface="Arial" pitchFamily="34" charset="0"/>
                  </a:rPr>
                  <a:t>Sjednání smlouvy</a:t>
                </a:r>
                <a:endParaRPr lang="en-GB" sz="1600" dirty="0">
                  <a:solidFill>
                    <a:schemeClr val="accent4"/>
                  </a:solidFill>
                  <a:latin typeface="Arial"/>
                  <a:cs typeface="Arial" pitchFamily="34" charset="0"/>
                </a:endParaRPr>
              </a:p>
            </p:txBody>
          </p:sp>
          <p:sp>
            <p:nvSpPr>
              <p:cNvPr id="14" name="AutoShape 57"/>
              <p:cNvSpPr>
                <a:spLocks noChangeArrowheads="1"/>
              </p:cNvSpPr>
              <p:nvPr/>
            </p:nvSpPr>
            <p:spPr bwMode="gray">
              <a:xfrm>
                <a:off x="1628923" y="4941168"/>
                <a:ext cx="125511" cy="124531"/>
              </a:xfrm>
              <a:prstGeom prst="triangle">
                <a:avLst>
                  <a:gd name="adj" fmla="val 50000"/>
                </a:avLst>
              </a:prstGeom>
              <a:solidFill>
                <a:schemeClr val="accent4"/>
              </a:solidFill>
              <a:ln w="6350">
                <a:noFill/>
                <a:miter lim="800000"/>
                <a:headEnd type="none" w="sm" len="sm"/>
                <a:tailEnd type="none" w="sm" len="sm"/>
              </a:ln>
              <a:effectLst/>
            </p:spPr>
            <p:txBody>
              <a:bodyPr lIns="54000" tIns="54000" rIns="54000" bIns="54000" anchor="ctr"/>
              <a:lstStyle/>
              <a:p>
                <a:pPr algn="ctr"/>
                <a:endParaRPr lang="en-US" sz="1400" dirty="0">
                  <a:latin typeface="Arial" pitchFamily="34" charset="0"/>
                  <a:cs typeface="Arial" pitchFamily="34" charset="0"/>
                </a:endParaRPr>
              </a:p>
            </p:txBody>
          </p:sp>
          <p:sp>
            <p:nvSpPr>
              <p:cNvPr id="21" name="AutoShape 57"/>
              <p:cNvSpPr>
                <a:spLocks noChangeArrowheads="1"/>
              </p:cNvSpPr>
              <p:nvPr/>
            </p:nvSpPr>
            <p:spPr bwMode="gray">
              <a:xfrm flipV="1">
                <a:off x="4052826" y="4551367"/>
                <a:ext cx="200156" cy="106616"/>
              </a:xfrm>
              <a:prstGeom prst="triangle">
                <a:avLst>
                  <a:gd name="adj" fmla="val 50000"/>
                </a:avLst>
              </a:prstGeom>
              <a:solidFill>
                <a:schemeClr val="accent4"/>
              </a:solidFill>
              <a:ln w="6350">
                <a:noFill/>
                <a:miter lim="800000"/>
                <a:headEnd type="none" w="sm" len="sm"/>
                <a:tailEnd type="none" w="sm" len="sm"/>
              </a:ln>
              <a:effectLst/>
            </p:spPr>
            <p:txBody>
              <a:bodyPr lIns="54000" tIns="54000" rIns="54000" bIns="54000" anchor="ctr"/>
              <a:lstStyle/>
              <a:p>
                <a:pPr algn="ctr"/>
                <a:endParaRPr lang="en-US" sz="1400" dirty="0">
                  <a:latin typeface="Arial" pitchFamily="34" charset="0"/>
                  <a:cs typeface="Arial" pitchFamily="34" charset="0"/>
                </a:endParaRPr>
              </a:p>
            </p:txBody>
          </p:sp>
          <p:sp>
            <p:nvSpPr>
              <p:cNvPr id="42" name="Rectangle 41"/>
              <p:cNvSpPr>
                <a:spLocks noChangeArrowheads="1"/>
              </p:cNvSpPr>
              <p:nvPr>
                <p:custDataLst>
                  <p:tags r:id="rId6"/>
                </p:custDataLst>
              </p:nvPr>
            </p:nvSpPr>
            <p:spPr bwMode="gray">
              <a:xfrm>
                <a:off x="2571830" y="5027248"/>
                <a:ext cx="1190690" cy="269680"/>
              </a:xfrm>
              <a:prstGeom prst="rect">
                <a:avLst/>
              </a:prstGeom>
              <a:noFill/>
              <a:ln w="12700">
                <a:noFill/>
                <a:miter lim="800000"/>
                <a:headEnd type="none" w="sm" len="sm"/>
                <a:tailEnd type="none" w="sm" len="sm"/>
              </a:ln>
              <a:effectLst/>
            </p:spPr>
            <p:txBody>
              <a:bodyPr wrap="square" lIns="0" tIns="72000" rIns="0" bIns="0">
                <a:spAutoFit/>
              </a:bodyPr>
              <a:lstStyle/>
              <a:p>
                <a:pPr algn="ctr" defTabSz="762000" eaLnBrk="0" hangingPunct="0">
                  <a:lnSpc>
                    <a:spcPct val="80000"/>
                  </a:lnSpc>
                </a:pPr>
                <a:r>
                  <a:rPr lang="cs-CZ" sz="1600" dirty="0" smtClean="0">
                    <a:solidFill>
                      <a:schemeClr val="accent4"/>
                    </a:solidFill>
                    <a:latin typeface="Arial"/>
                    <a:cs typeface="Arial" pitchFamily="34" charset="0"/>
                  </a:rPr>
                  <a:t>Obnova</a:t>
                </a:r>
                <a:r>
                  <a:rPr lang="en-US" sz="1600" dirty="0" smtClean="0">
                    <a:solidFill>
                      <a:schemeClr val="accent4"/>
                    </a:solidFill>
                    <a:latin typeface="Arial"/>
                    <a:cs typeface="Arial" pitchFamily="34" charset="0"/>
                  </a:rPr>
                  <a:t> </a:t>
                </a:r>
                <a:r>
                  <a:rPr lang="en-US" sz="1600" dirty="0" err="1" smtClean="0">
                    <a:solidFill>
                      <a:schemeClr val="accent4"/>
                    </a:solidFill>
                    <a:latin typeface="Arial"/>
                    <a:cs typeface="Arial" pitchFamily="34" charset="0"/>
                  </a:rPr>
                  <a:t>Smlouvy</a:t>
                </a:r>
                <a:endParaRPr lang="en-GB" sz="1600" dirty="0">
                  <a:solidFill>
                    <a:schemeClr val="accent4"/>
                  </a:solidFill>
                  <a:latin typeface="Arial"/>
                  <a:cs typeface="Arial" pitchFamily="34" charset="0"/>
                </a:endParaRPr>
              </a:p>
            </p:txBody>
          </p:sp>
          <p:sp>
            <p:nvSpPr>
              <p:cNvPr id="43" name="AutoShape 57"/>
              <p:cNvSpPr>
                <a:spLocks noChangeArrowheads="1"/>
              </p:cNvSpPr>
              <p:nvPr/>
            </p:nvSpPr>
            <p:spPr bwMode="gray">
              <a:xfrm>
                <a:off x="3084086" y="4945164"/>
                <a:ext cx="125511" cy="124531"/>
              </a:xfrm>
              <a:prstGeom prst="triangle">
                <a:avLst>
                  <a:gd name="adj" fmla="val 50000"/>
                </a:avLst>
              </a:prstGeom>
              <a:solidFill>
                <a:schemeClr val="accent4"/>
              </a:solidFill>
              <a:ln w="6350">
                <a:noFill/>
                <a:miter lim="800000"/>
                <a:headEnd type="none" w="sm" len="sm"/>
                <a:tailEnd type="none" w="sm" len="sm"/>
              </a:ln>
              <a:effectLst/>
            </p:spPr>
            <p:txBody>
              <a:bodyPr lIns="54000" tIns="54000" rIns="54000" bIns="54000" anchor="ctr"/>
              <a:lstStyle/>
              <a:p>
                <a:pPr algn="ctr"/>
                <a:endParaRPr lang="en-US" sz="1400" dirty="0">
                  <a:latin typeface="Arial" pitchFamily="34" charset="0"/>
                  <a:cs typeface="Arial" pitchFamily="34" charset="0"/>
                </a:endParaRPr>
              </a:p>
            </p:txBody>
          </p:sp>
        </p:grpSp>
        <p:sp>
          <p:nvSpPr>
            <p:cNvPr id="38" name="Rectangle 37"/>
            <p:cNvSpPr>
              <a:spLocks noChangeArrowheads="1"/>
            </p:cNvSpPr>
            <p:nvPr>
              <p:custDataLst>
                <p:tags r:id="rId2"/>
              </p:custDataLst>
            </p:nvPr>
          </p:nvSpPr>
          <p:spPr bwMode="gray">
            <a:xfrm>
              <a:off x="4631689" y="1761280"/>
              <a:ext cx="734576" cy="269680"/>
            </a:xfrm>
            <a:prstGeom prst="rect">
              <a:avLst/>
            </a:prstGeom>
            <a:noFill/>
            <a:ln w="12700">
              <a:noFill/>
              <a:miter lim="800000"/>
              <a:headEnd type="none" w="sm" len="sm"/>
              <a:tailEnd type="none" w="sm" len="sm"/>
            </a:ln>
            <a:effectLst/>
          </p:spPr>
          <p:txBody>
            <a:bodyPr wrap="none" lIns="0" tIns="72000" rIns="0" bIns="0">
              <a:spAutoFit/>
            </a:bodyPr>
            <a:lstStyle/>
            <a:p>
              <a:pPr algn="ctr" defTabSz="762000" eaLnBrk="0" hangingPunct="0">
                <a:lnSpc>
                  <a:spcPct val="80000"/>
                </a:lnSpc>
              </a:pPr>
              <a:r>
                <a:rPr lang="cs-CZ" sz="1600" dirty="0" smtClean="0">
                  <a:solidFill>
                    <a:schemeClr val="accent4"/>
                  </a:solidFill>
                  <a:latin typeface="Arial"/>
                  <a:cs typeface="Arial" pitchFamily="34" charset="0"/>
                </a:rPr>
                <a:t>Plnění 100</a:t>
              </a:r>
              <a:endParaRPr lang="en-GB" sz="1600" dirty="0">
                <a:solidFill>
                  <a:schemeClr val="accent4"/>
                </a:solidFill>
                <a:latin typeface="Arial"/>
                <a:cs typeface="Arial" pitchFamily="34" charset="0"/>
              </a:endParaRPr>
            </a:p>
          </p:txBody>
        </p:sp>
        <p:sp>
          <p:nvSpPr>
            <p:cNvPr id="39" name="AutoShape 57"/>
            <p:cNvSpPr>
              <a:spLocks noChangeArrowheads="1"/>
            </p:cNvSpPr>
            <p:nvPr/>
          </p:nvSpPr>
          <p:spPr bwMode="gray">
            <a:xfrm flipV="1">
              <a:off x="5049782" y="2036874"/>
              <a:ext cx="200156" cy="106616"/>
            </a:xfrm>
            <a:prstGeom prst="triangle">
              <a:avLst>
                <a:gd name="adj" fmla="val 50000"/>
              </a:avLst>
            </a:prstGeom>
            <a:solidFill>
              <a:schemeClr val="accent4"/>
            </a:solidFill>
            <a:ln w="6350">
              <a:noFill/>
              <a:miter lim="800000"/>
              <a:headEnd type="none" w="sm" len="sm"/>
              <a:tailEnd type="none" w="sm" len="sm"/>
            </a:ln>
            <a:effectLst/>
          </p:spPr>
          <p:txBody>
            <a:bodyPr lIns="54000" tIns="54000" rIns="54000" bIns="54000" anchor="ctr"/>
            <a:lstStyle/>
            <a:p>
              <a:pPr algn="ctr"/>
              <a:endParaRPr lang="en-US" sz="1400" dirty="0">
                <a:latin typeface="Arial" pitchFamily="34" charset="0"/>
                <a:cs typeface="Arial" pitchFamily="34" charset="0"/>
              </a:endParaRPr>
            </a:p>
          </p:txBody>
        </p:sp>
        <p:sp>
          <p:nvSpPr>
            <p:cNvPr id="40" name="Rectangle 39"/>
            <p:cNvSpPr>
              <a:spLocks noChangeArrowheads="1"/>
            </p:cNvSpPr>
            <p:nvPr>
              <p:custDataLst>
                <p:tags r:id="rId3"/>
              </p:custDataLst>
            </p:nvPr>
          </p:nvSpPr>
          <p:spPr bwMode="gray">
            <a:xfrm>
              <a:off x="5483681" y="1745773"/>
              <a:ext cx="649216" cy="269680"/>
            </a:xfrm>
            <a:prstGeom prst="rect">
              <a:avLst/>
            </a:prstGeom>
            <a:noFill/>
            <a:ln w="12700">
              <a:noFill/>
              <a:miter lim="800000"/>
              <a:headEnd type="none" w="sm" len="sm"/>
              <a:tailEnd type="none" w="sm" len="sm"/>
            </a:ln>
            <a:effectLst/>
          </p:spPr>
          <p:txBody>
            <a:bodyPr wrap="none" lIns="0" tIns="72000" rIns="0" bIns="0">
              <a:spAutoFit/>
            </a:bodyPr>
            <a:lstStyle/>
            <a:p>
              <a:pPr algn="ctr" defTabSz="762000" eaLnBrk="0" hangingPunct="0">
                <a:lnSpc>
                  <a:spcPct val="80000"/>
                </a:lnSpc>
              </a:pPr>
              <a:r>
                <a:rPr lang="cs-CZ" sz="1600" dirty="0" smtClean="0">
                  <a:solidFill>
                    <a:schemeClr val="accent4"/>
                  </a:solidFill>
                  <a:latin typeface="Arial"/>
                  <a:cs typeface="Arial" pitchFamily="34" charset="0"/>
                </a:rPr>
                <a:t>Plnění 50</a:t>
              </a:r>
              <a:endParaRPr lang="en-GB" sz="1600" dirty="0">
                <a:solidFill>
                  <a:schemeClr val="accent4"/>
                </a:solidFill>
                <a:latin typeface="Arial"/>
                <a:cs typeface="Arial" pitchFamily="34" charset="0"/>
              </a:endParaRPr>
            </a:p>
          </p:txBody>
        </p:sp>
        <p:sp>
          <p:nvSpPr>
            <p:cNvPr id="41" name="AutoShape 57"/>
            <p:cNvSpPr>
              <a:spLocks noChangeArrowheads="1"/>
            </p:cNvSpPr>
            <p:nvPr/>
          </p:nvSpPr>
          <p:spPr bwMode="gray">
            <a:xfrm flipV="1">
              <a:off x="5472194" y="2043936"/>
              <a:ext cx="200156" cy="106616"/>
            </a:xfrm>
            <a:prstGeom prst="triangle">
              <a:avLst>
                <a:gd name="adj" fmla="val 50000"/>
              </a:avLst>
            </a:prstGeom>
            <a:solidFill>
              <a:schemeClr val="accent4"/>
            </a:solidFill>
            <a:ln w="6350">
              <a:noFill/>
              <a:miter lim="800000"/>
              <a:headEnd type="none" w="sm" len="sm"/>
              <a:tailEnd type="none" w="sm" len="sm"/>
            </a:ln>
            <a:effectLst/>
          </p:spPr>
          <p:txBody>
            <a:bodyPr lIns="54000" tIns="54000" rIns="54000" bIns="54000" anchor="ctr"/>
            <a:lstStyle/>
            <a:p>
              <a:pPr algn="ctr"/>
              <a:endParaRPr lang="en-US" sz="1400" dirty="0">
                <a:latin typeface="Arial" pitchFamily="34" charset="0"/>
                <a:cs typeface="Arial" pitchFamily="34" charset="0"/>
              </a:endParaRPr>
            </a:p>
          </p:txBody>
        </p:sp>
      </p:grpSp>
      <p:graphicFrame>
        <p:nvGraphicFramePr>
          <p:cNvPr id="4" name="Object 3"/>
          <p:cNvGraphicFramePr>
            <a:graphicFrameLocks noChangeAspect="1"/>
          </p:cNvGraphicFramePr>
          <p:nvPr>
            <p:extLst>
              <p:ext uri="{D42A27DB-BD31-4B8C-83A1-F6EECF244321}">
                <p14:modId xmlns:p14="http://schemas.microsoft.com/office/powerpoint/2010/main" val="3695103898"/>
              </p:ext>
            </p:extLst>
          </p:nvPr>
        </p:nvGraphicFramePr>
        <p:xfrm>
          <a:off x="1375587" y="3216115"/>
          <a:ext cx="4876800" cy="1762125"/>
        </p:xfrm>
        <a:graphic>
          <a:graphicData uri="http://schemas.openxmlformats.org/presentationml/2006/ole">
            <mc:AlternateContent xmlns:mc="http://schemas.openxmlformats.org/markup-compatibility/2006">
              <mc:Choice xmlns:v="urn:schemas-microsoft-com:vml" Requires="v">
                <p:oleObj spid="_x0000_s3102" name="Binary Worksheet" r:id="rId15" imgW="3657600" imgH="1762020" progId="Excel.SheetBinaryMacroEnabled.12">
                  <p:embed/>
                </p:oleObj>
              </mc:Choice>
              <mc:Fallback>
                <p:oleObj name="Binary Worksheet" r:id="rId15" imgW="3657600" imgH="1762020" progId="Excel.SheetBinaryMacroEnabled.12">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75587" y="3216115"/>
                        <a:ext cx="4876800" cy="176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227175005"/>
              </p:ext>
            </p:extLst>
          </p:nvPr>
        </p:nvGraphicFramePr>
        <p:xfrm>
          <a:off x="1375587" y="4978349"/>
          <a:ext cx="4965700" cy="1762125"/>
        </p:xfrm>
        <a:graphic>
          <a:graphicData uri="http://schemas.openxmlformats.org/presentationml/2006/ole">
            <mc:AlternateContent xmlns:mc="http://schemas.openxmlformats.org/markup-compatibility/2006">
              <mc:Choice xmlns:v="urn:schemas-microsoft-com:vml" Requires="v">
                <p:oleObj spid="_x0000_s3103" name="Binary Worksheet" r:id="rId18" imgW="3724323" imgH="1762020" progId="Excel.SheetBinaryMacroEnabled.12">
                  <p:embed/>
                </p:oleObj>
              </mc:Choice>
              <mc:Fallback>
                <p:oleObj name="Binary Worksheet" r:id="rId18" imgW="3724323" imgH="1762020" progId="Excel.SheetBinaryMacroEnabled.12">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75587" y="4978349"/>
                        <a:ext cx="4965700" cy="176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15447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8"/>
          <p:cNvGrpSpPr/>
          <p:nvPr/>
        </p:nvGrpSpPr>
        <p:grpSpPr>
          <a:xfrm>
            <a:off x="1295469" y="4477577"/>
            <a:ext cx="10293929" cy="1790512"/>
            <a:chOff x="971601" y="4477577"/>
            <a:chExt cx="7720447" cy="1790512"/>
          </a:xfrm>
        </p:grpSpPr>
        <p:grpSp>
          <p:nvGrpSpPr>
            <p:cNvPr id="5" name="Group 27"/>
            <p:cNvGrpSpPr/>
            <p:nvPr/>
          </p:nvGrpSpPr>
          <p:grpSpPr>
            <a:xfrm>
              <a:off x="971601" y="4477577"/>
              <a:ext cx="7720447" cy="1251818"/>
              <a:chOff x="971601" y="4477577"/>
              <a:chExt cx="7720447" cy="1251818"/>
            </a:xfrm>
          </p:grpSpPr>
          <p:grpSp>
            <p:nvGrpSpPr>
              <p:cNvPr id="7" name="Group 26"/>
              <p:cNvGrpSpPr/>
              <p:nvPr/>
            </p:nvGrpSpPr>
            <p:grpSpPr>
              <a:xfrm>
                <a:off x="1020110" y="4477577"/>
                <a:ext cx="7671938" cy="1144691"/>
                <a:chOff x="1015954" y="4475162"/>
                <a:chExt cx="7671938" cy="1144691"/>
              </a:xfrm>
            </p:grpSpPr>
            <p:grpSp>
              <p:nvGrpSpPr>
                <p:cNvPr id="8" name="Group 25"/>
                <p:cNvGrpSpPr/>
                <p:nvPr/>
              </p:nvGrpSpPr>
              <p:grpSpPr>
                <a:xfrm>
                  <a:off x="1015954" y="4475162"/>
                  <a:ext cx="7671938" cy="1144691"/>
                  <a:chOff x="1012167" y="4475690"/>
                  <a:chExt cx="7671938" cy="1144691"/>
                </a:xfrm>
              </p:grpSpPr>
              <p:pic>
                <p:nvPicPr>
                  <p:cNvPr id="103" name="Picture 102"/>
                  <p:cNvPicPr>
                    <a:picLocks noChangeAspect="1"/>
                  </p:cNvPicPr>
                  <p:nvPr/>
                </p:nvPicPr>
                <p:blipFill>
                  <a:blip r:embed="rId13" cstate="print"/>
                  <a:stretch>
                    <a:fillRect/>
                  </a:stretch>
                </p:blipFill>
                <p:spPr>
                  <a:xfrm>
                    <a:off x="5625437" y="4475690"/>
                    <a:ext cx="3058668" cy="1098670"/>
                  </a:xfrm>
                  <a:prstGeom prst="rect">
                    <a:avLst/>
                  </a:prstGeom>
                </p:spPr>
              </p:pic>
              <p:pic>
                <p:nvPicPr>
                  <p:cNvPr id="23" name="Picture 22"/>
                  <p:cNvPicPr>
                    <a:picLocks noChangeAspect="1"/>
                  </p:cNvPicPr>
                  <p:nvPr/>
                </p:nvPicPr>
                <p:blipFill>
                  <a:blip r:embed="rId13" cstate="print"/>
                  <a:stretch>
                    <a:fillRect/>
                  </a:stretch>
                </p:blipFill>
                <p:spPr>
                  <a:xfrm>
                    <a:off x="1012167" y="4521711"/>
                    <a:ext cx="3058668" cy="1098670"/>
                  </a:xfrm>
                  <a:prstGeom prst="rect">
                    <a:avLst/>
                  </a:prstGeom>
                </p:spPr>
              </p:pic>
              <p:pic>
                <p:nvPicPr>
                  <p:cNvPr id="102" name="Picture 101"/>
                  <p:cNvPicPr>
                    <a:picLocks noChangeAspect="1"/>
                  </p:cNvPicPr>
                  <p:nvPr/>
                </p:nvPicPr>
                <p:blipFill>
                  <a:blip r:embed="rId13" cstate="print"/>
                  <a:stretch>
                    <a:fillRect/>
                  </a:stretch>
                </p:blipFill>
                <p:spPr>
                  <a:xfrm>
                    <a:off x="4011693" y="4504745"/>
                    <a:ext cx="3058668" cy="1098670"/>
                  </a:xfrm>
                  <a:prstGeom prst="rect">
                    <a:avLst/>
                  </a:prstGeom>
                </p:spPr>
              </p:pic>
            </p:grpSp>
            <p:pic>
              <p:nvPicPr>
                <p:cNvPr id="101" name="Picture 100"/>
                <p:cNvPicPr>
                  <a:picLocks noChangeAspect="1"/>
                </p:cNvPicPr>
                <p:nvPr/>
              </p:nvPicPr>
              <p:blipFill>
                <a:blip r:embed="rId13" cstate="print"/>
                <a:stretch>
                  <a:fillRect/>
                </a:stretch>
              </p:blipFill>
              <p:spPr>
                <a:xfrm>
                  <a:off x="2515017" y="4506669"/>
                  <a:ext cx="3058668" cy="1098670"/>
                </a:xfrm>
                <a:prstGeom prst="rect">
                  <a:avLst/>
                </a:prstGeom>
              </p:spPr>
            </p:pic>
          </p:grpSp>
          <p:grpSp>
            <p:nvGrpSpPr>
              <p:cNvPr id="9" name="Group 58"/>
              <p:cNvGrpSpPr/>
              <p:nvPr/>
            </p:nvGrpSpPr>
            <p:grpSpPr>
              <a:xfrm>
                <a:off x="971601" y="5410275"/>
                <a:ext cx="7128791" cy="319120"/>
                <a:chOff x="971601" y="4667290"/>
                <a:chExt cx="7128791" cy="417934"/>
              </a:xfrm>
            </p:grpSpPr>
            <p:sp>
              <p:nvSpPr>
                <p:cNvPr id="6" name="Line 68"/>
                <p:cNvSpPr>
                  <a:spLocks noChangeShapeType="1"/>
                </p:cNvSpPr>
                <p:nvPr/>
              </p:nvSpPr>
              <p:spPr bwMode="gray">
                <a:xfrm flipV="1">
                  <a:off x="1085426" y="4711047"/>
                  <a:ext cx="7014966" cy="28275"/>
                </a:xfrm>
                <a:prstGeom prst="line">
                  <a:avLst/>
                </a:prstGeom>
                <a:noFill/>
                <a:ln w="12700">
                  <a:solidFill>
                    <a:schemeClr val="tx1"/>
                  </a:solidFill>
                  <a:round/>
                  <a:headEnd type="none" w="sm" len="sm"/>
                  <a:tailEnd type="triangle" w="lg" len="lg"/>
                </a:ln>
                <a:effectLst/>
              </p:spPr>
              <p:txBody>
                <a:bodyPr lIns="54000" tIns="54000" rIns="54000" bIns="54000"/>
                <a:lstStyle/>
                <a:p>
                  <a:endParaRPr lang="en-GB" dirty="0">
                    <a:latin typeface="Arial" pitchFamily="34" charset="0"/>
                    <a:cs typeface="Arial" pitchFamily="34" charset="0"/>
                  </a:endParaRPr>
                </a:p>
              </p:txBody>
            </p:sp>
            <p:grpSp>
              <p:nvGrpSpPr>
                <p:cNvPr id="10" name="Group 212"/>
                <p:cNvGrpSpPr/>
                <p:nvPr/>
              </p:nvGrpSpPr>
              <p:grpSpPr bwMode="gray">
                <a:xfrm>
                  <a:off x="971601" y="4682732"/>
                  <a:ext cx="298159" cy="381934"/>
                  <a:chOff x="357738" y="2679171"/>
                  <a:chExt cx="287628" cy="381934"/>
                </a:xfrm>
              </p:grpSpPr>
              <p:sp>
                <p:nvSpPr>
                  <p:cNvPr id="37" name="Rectangle 36"/>
                  <p:cNvSpPr>
                    <a:spLocks noChangeArrowheads="1"/>
                  </p:cNvSpPr>
                  <p:nvPr>
                    <p:custDataLst>
                      <p:tags r:id="rId11"/>
                    </p:custDataLst>
                  </p:nvPr>
                </p:nvSpPr>
                <p:spPr bwMode="gray">
                  <a:xfrm>
                    <a:off x="357738" y="2787775"/>
                    <a:ext cx="287628" cy="273330"/>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cs-CZ" sz="1400" dirty="0" smtClean="0">
                        <a:latin typeface="Arial"/>
                        <a:cs typeface="Arial" pitchFamily="34" charset="0"/>
                      </a:rPr>
                      <a:t>201</a:t>
                    </a:r>
                    <a:r>
                      <a:rPr lang="en-US" sz="1400" dirty="0" smtClean="0">
                        <a:latin typeface="Arial"/>
                        <a:cs typeface="Arial" pitchFamily="34" charset="0"/>
                      </a:rPr>
                      <a:t>0</a:t>
                    </a:r>
                    <a:endParaRPr lang="en-GB" sz="1400" dirty="0">
                      <a:latin typeface="Arial"/>
                      <a:cs typeface="Arial" pitchFamily="34" charset="0"/>
                    </a:endParaRPr>
                  </a:p>
                </p:txBody>
              </p:sp>
              <p:sp>
                <p:nvSpPr>
                  <p:cNvPr id="38" name="Line 70"/>
                  <p:cNvSpPr>
                    <a:spLocks noChangeShapeType="1"/>
                  </p:cNvSpPr>
                  <p:nvPr/>
                </p:nvSpPr>
                <p:spPr bwMode="gray">
                  <a:xfrm>
                    <a:off x="467544" y="2679171"/>
                    <a:ext cx="0" cy="72000"/>
                  </a:xfrm>
                  <a:prstGeom prst="line">
                    <a:avLst/>
                  </a:prstGeom>
                  <a:noFill/>
                  <a:ln w="12700">
                    <a:solidFill>
                      <a:schemeClr val="tx1"/>
                    </a:solidFill>
                    <a:round/>
                    <a:headEnd type="none" w="sm" len="sm"/>
                    <a:tailEnd type="none" w="sm" len="sm"/>
                  </a:ln>
                  <a:effectLst/>
                </p:spPr>
                <p:txBody>
                  <a:bodyPr lIns="54000" tIns="54000" rIns="54000" bIns="54000"/>
                  <a:lstStyle/>
                  <a:p>
                    <a:endParaRPr lang="en-GB" dirty="0">
                      <a:latin typeface="Arial" pitchFamily="34" charset="0"/>
                      <a:cs typeface="Arial" pitchFamily="34" charset="0"/>
                    </a:endParaRPr>
                  </a:p>
                </p:txBody>
              </p:sp>
            </p:grpSp>
            <p:grpSp>
              <p:nvGrpSpPr>
                <p:cNvPr id="11" name="Group 215"/>
                <p:cNvGrpSpPr/>
                <p:nvPr/>
              </p:nvGrpSpPr>
              <p:grpSpPr bwMode="gray">
                <a:xfrm>
                  <a:off x="2486564" y="4703290"/>
                  <a:ext cx="288156" cy="381934"/>
                  <a:chOff x="376171" y="2679171"/>
                  <a:chExt cx="277980" cy="381934"/>
                </a:xfrm>
              </p:grpSpPr>
              <p:sp>
                <p:nvSpPr>
                  <p:cNvPr id="35" name="Rectangle 34"/>
                  <p:cNvSpPr>
                    <a:spLocks noChangeArrowheads="1"/>
                  </p:cNvSpPr>
                  <p:nvPr>
                    <p:custDataLst>
                      <p:tags r:id="rId10"/>
                    </p:custDataLst>
                  </p:nvPr>
                </p:nvSpPr>
                <p:spPr bwMode="gray">
                  <a:xfrm>
                    <a:off x="376171" y="2787775"/>
                    <a:ext cx="277980" cy="273330"/>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US" sz="1400" dirty="0" smtClean="0">
                        <a:latin typeface="Arial"/>
                        <a:cs typeface="Arial" pitchFamily="34" charset="0"/>
                      </a:rPr>
                      <a:t>2011</a:t>
                    </a:r>
                    <a:endParaRPr lang="en-GB" sz="1400" dirty="0">
                      <a:latin typeface="Arial"/>
                      <a:cs typeface="Arial" pitchFamily="34" charset="0"/>
                    </a:endParaRPr>
                  </a:p>
                </p:txBody>
              </p:sp>
              <p:sp>
                <p:nvSpPr>
                  <p:cNvPr id="36" name="Line 70"/>
                  <p:cNvSpPr>
                    <a:spLocks noChangeShapeType="1"/>
                  </p:cNvSpPr>
                  <p:nvPr/>
                </p:nvSpPr>
                <p:spPr bwMode="gray">
                  <a:xfrm>
                    <a:off x="467544" y="2679171"/>
                    <a:ext cx="0" cy="72000"/>
                  </a:xfrm>
                  <a:prstGeom prst="line">
                    <a:avLst/>
                  </a:prstGeom>
                  <a:noFill/>
                  <a:ln w="12700">
                    <a:solidFill>
                      <a:schemeClr val="tx1"/>
                    </a:solidFill>
                    <a:round/>
                    <a:headEnd type="none" w="sm" len="sm"/>
                    <a:tailEnd type="none" w="sm" len="sm"/>
                  </a:ln>
                  <a:effectLst/>
                </p:spPr>
                <p:txBody>
                  <a:bodyPr lIns="54000" tIns="54000" rIns="54000" bIns="54000"/>
                  <a:lstStyle/>
                  <a:p>
                    <a:endParaRPr lang="en-GB" dirty="0">
                      <a:latin typeface="Arial" pitchFamily="34" charset="0"/>
                      <a:cs typeface="Arial" pitchFamily="34" charset="0"/>
                    </a:endParaRPr>
                  </a:p>
                </p:txBody>
              </p:sp>
            </p:grpSp>
            <p:grpSp>
              <p:nvGrpSpPr>
                <p:cNvPr id="12" name="Group 218"/>
                <p:cNvGrpSpPr/>
                <p:nvPr/>
              </p:nvGrpSpPr>
              <p:grpSpPr bwMode="gray">
                <a:xfrm>
                  <a:off x="3990113" y="4680697"/>
                  <a:ext cx="298159" cy="381935"/>
                  <a:chOff x="368158" y="2679171"/>
                  <a:chExt cx="287630" cy="381935"/>
                </a:xfrm>
              </p:grpSpPr>
              <p:sp>
                <p:nvSpPr>
                  <p:cNvPr id="33" name="Rectangle 32"/>
                  <p:cNvSpPr>
                    <a:spLocks noChangeArrowheads="1"/>
                  </p:cNvSpPr>
                  <p:nvPr>
                    <p:custDataLst>
                      <p:tags r:id="rId9"/>
                    </p:custDataLst>
                  </p:nvPr>
                </p:nvSpPr>
                <p:spPr bwMode="gray">
                  <a:xfrm>
                    <a:off x="368158" y="2787775"/>
                    <a:ext cx="287630" cy="273331"/>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400" dirty="0" smtClean="0">
                        <a:latin typeface="Arial"/>
                        <a:cs typeface="Arial" pitchFamily="34" charset="0"/>
                      </a:rPr>
                      <a:t>2012</a:t>
                    </a:r>
                    <a:endParaRPr lang="en-GB" sz="1400" dirty="0">
                      <a:latin typeface="Arial"/>
                      <a:cs typeface="Arial" pitchFamily="34" charset="0"/>
                    </a:endParaRPr>
                  </a:p>
                </p:txBody>
              </p:sp>
              <p:sp>
                <p:nvSpPr>
                  <p:cNvPr id="34" name="Line 70"/>
                  <p:cNvSpPr>
                    <a:spLocks noChangeShapeType="1"/>
                  </p:cNvSpPr>
                  <p:nvPr/>
                </p:nvSpPr>
                <p:spPr bwMode="gray">
                  <a:xfrm>
                    <a:off x="467544" y="2679171"/>
                    <a:ext cx="0" cy="72000"/>
                  </a:xfrm>
                  <a:prstGeom prst="line">
                    <a:avLst/>
                  </a:prstGeom>
                  <a:noFill/>
                  <a:ln w="12700">
                    <a:solidFill>
                      <a:schemeClr val="tx1"/>
                    </a:solidFill>
                    <a:round/>
                    <a:headEnd type="none" w="sm" len="sm"/>
                    <a:tailEnd type="none" w="sm" len="sm"/>
                  </a:ln>
                  <a:effectLst/>
                </p:spPr>
                <p:txBody>
                  <a:bodyPr lIns="54000" tIns="54000" rIns="54000" bIns="54000"/>
                  <a:lstStyle/>
                  <a:p>
                    <a:endParaRPr lang="en-GB" dirty="0">
                      <a:latin typeface="Arial" pitchFamily="34" charset="0"/>
                      <a:cs typeface="Arial" pitchFamily="34" charset="0"/>
                    </a:endParaRPr>
                  </a:p>
                </p:txBody>
              </p:sp>
            </p:grpSp>
            <p:grpSp>
              <p:nvGrpSpPr>
                <p:cNvPr id="13" name="Group 221"/>
                <p:cNvGrpSpPr/>
                <p:nvPr/>
              </p:nvGrpSpPr>
              <p:grpSpPr bwMode="gray">
                <a:xfrm>
                  <a:off x="5505074" y="4683852"/>
                  <a:ext cx="298159" cy="381934"/>
                  <a:chOff x="1836880" y="2690191"/>
                  <a:chExt cx="287630" cy="381934"/>
                </a:xfrm>
              </p:grpSpPr>
              <p:sp>
                <p:nvSpPr>
                  <p:cNvPr id="31" name="Rectangle 30"/>
                  <p:cNvSpPr>
                    <a:spLocks noChangeArrowheads="1"/>
                  </p:cNvSpPr>
                  <p:nvPr>
                    <p:custDataLst>
                      <p:tags r:id="rId8"/>
                    </p:custDataLst>
                  </p:nvPr>
                </p:nvSpPr>
                <p:spPr bwMode="gray">
                  <a:xfrm>
                    <a:off x="1836880" y="2798795"/>
                    <a:ext cx="287630" cy="273330"/>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400" dirty="0" smtClean="0">
                        <a:latin typeface="Arial"/>
                        <a:cs typeface="Arial" pitchFamily="34" charset="0"/>
                      </a:rPr>
                      <a:t>2013</a:t>
                    </a:r>
                    <a:endParaRPr lang="en-GB" sz="1400" dirty="0">
                      <a:latin typeface="Arial"/>
                      <a:cs typeface="Arial" pitchFamily="34" charset="0"/>
                    </a:endParaRPr>
                  </a:p>
                </p:txBody>
              </p:sp>
              <p:sp>
                <p:nvSpPr>
                  <p:cNvPr id="32" name="Line 70"/>
                  <p:cNvSpPr>
                    <a:spLocks noChangeShapeType="1"/>
                  </p:cNvSpPr>
                  <p:nvPr/>
                </p:nvSpPr>
                <p:spPr bwMode="gray">
                  <a:xfrm>
                    <a:off x="1957906" y="2690191"/>
                    <a:ext cx="0" cy="72000"/>
                  </a:xfrm>
                  <a:prstGeom prst="line">
                    <a:avLst/>
                  </a:prstGeom>
                  <a:noFill/>
                  <a:ln w="12700">
                    <a:solidFill>
                      <a:schemeClr val="tx2"/>
                    </a:solidFill>
                    <a:round/>
                    <a:headEnd type="none" w="sm" len="sm"/>
                    <a:tailEnd type="none" w="sm" len="sm"/>
                  </a:ln>
                  <a:effectLst/>
                </p:spPr>
                <p:txBody>
                  <a:bodyPr lIns="54000" tIns="54000" rIns="54000" bIns="54000"/>
                  <a:lstStyle/>
                  <a:p>
                    <a:endParaRPr lang="en-GB" dirty="0">
                      <a:latin typeface="Arial" pitchFamily="34" charset="0"/>
                      <a:cs typeface="Arial" pitchFamily="34" charset="0"/>
                    </a:endParaRPr>
                  </a:p>
                </p:txBody>
              </p:sp>
            </p:grpSp>
            <p:grpSp>
              <p:nvGrpSpPr>
                <p:cNvPr id="14" name="Group 224"/>
                <p:cNvGrpSpPr/>
                <p:nvPr/>
              </p:nvGrpSpPr>
              <p:grpSpPr bwMode="gray">
                <a:xfrm>
                  <a:off x="7020038" y="4667290"/>
                  <a:ext cx="298159" cy="381934"/>
                  <a:chOff x="3117189" y="2679171"/>
                  <a:chExt cx="287629" cy="381934"/>
                </a:xfrm>
              </p:grpSpPr>
              <p:sp>
                <p:nvSpPr>
                  <p:cNvPr id="29" name="Rectangle 28"/>
                  <p:cNvSpPr>
                    <a:spLocks noChangeArrowheads="1"/>
                  </p:cNvSpPr>
                  <p:nvPr>
                    <p:custDataLst>
                      <p:tags r:id="rId7"/>
                    </p:custDataLst>
                  </p:nvPr>
                </p:nvSpPr>
                <p:spPr bwMode="gray">
                  <a:xfrm>
                    <a:off x="3117189" y="2787775"/>
                    <a:ext cx="287629" cy="273330"/>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400" dirty="0" smtClean="0">
                        <a:latin typeface="Arial"/>
                        <a:cs typeface="Arial" pitchFamily="34" charset="0"/>
                      </a:rPr>
                      <a:t>2014</a:t>
                    </a:r>
                    <a:endParaRPr lang="en-GB" sz="1400" dirty="0">
                      <a:latin typeface="Arial"/>
                      <a:cs typeface="Arial" pitchFamily="34" charset="0"/>
                    </a:endParaRPr>
                  </a:p>
                </p:txBody>
              </p:sp>
              <p:sp>
                <p:nvSpPr>
                  <p:cNvPr id="30" name="Line 70"/>
                  <p:cNvSpPr>
                    <a:spLocks noChangeShapeType="1"/>
                  </p:cNvSpPr>
                  <p:nvPr/>
                </p:nvSpPr>
                <p:spPr bwMode="gray">
                  <a:xfrm>
                    <a:off x="3219781" y="2679171"/>
                    <a:ext cx="0" cy="72000"/>
                  </a:xfrm>
                  <a:prstGeom prst="line">
                    <a:avLst/>
                  </a:prstGeom>
                  <a:noFill/>
                  <a:ln w="12700">
                    <a:solidFill>
                      <a:schemeClr val="tx1"/>
                    </a:solidFill>
                    <a:round/>
                    <a:headEnd type="none" w="sm" len="sm"/>
                    <a:tailEnd type="none" w="sm" len="sm"/>
                  </a:ln>
                  <a:effectLst/>
                </p:spPr>
                <p:txBody>
                  <a:bodyPr lIns="54000" tIns="54000" rIns="54000" bIns="54000"/>
                  <a:lstStyle/>
                  <a:p>
                    <a:endParaRPr lang="en-GB" dirty="0">
                      <a:latin typeface="Arial" pitchFamily="34" charset="0"/>
                      <a:cs typeface="Arial" pitchFamily="34" charset="0"/>
                    </a:endParaRPr>
                  </a:p>
                </p:txBody>
              </p:sp>
            </p:grpSp>
          </p:grpSp>
        </p:grpSp>
        <p:grpSp>
          <p:nvGrpSpPr>
            <p:cNvPr id="15" name="Group 14"/>
            <p:cNvGrpSpPr/>
            <p:nvPr/>
          </p:nvGrpSpPr>
          <p:grpSpPr>
            <a:xfrm>
              <a:off x="1112655" y="5929535"/>
              <a:ext cx="3531353" cy="338554"/>
              <a:chOff x="1112655" y="5573988"/>
              <a:chExt cx="3194849" cy="338554"/>
            </a:xfrm>
          </p:grpSpPr>
          <p:sp>
            <p:nvSpPr>
              <p:cNvPr id="97" name="TextBox 96"/>
              <p:cNvSpPr txBox="1"/>
              <p:nvPr/>
            </p:nvSpPr>
            <p:spPr>
              <a:xfrm>
                <a:off x="1374855" y="5573988"/>
                <a:ext cx="2932649" cy="338554"/>
              </a:xfrm>
              <a:prstGeom prst="rect">
                <a:avLst/>
              </a:prstGeom>
              <a:noFill/>
            </p:spPr>
            <p:txBody>
              <a:bodyPr wrap="square" rtlCol="0">
                <a:spAutoFit/>
              </a:bodyPr>
              <a:lstStyle/>
              <a:p>
                <a:r>
                  <a:rPr lang="cs-CZ" sz="1600" dirty="0" smtClean="0">
                    <a:latin typeface="+mj-lt"/>
                  </a:rPr>
                  <a:t>Nastalé škody upisovacího roku</a:t>
                </a:r>
                <a:endParaRPr lang="en-US" sz="1600" dirty="0">
                  <a:latin typeface="+mj-lt"/>
                </a:endParaRPr>
              </a:p>
            </p:txBody>
          </p:sp>
          <p:sp>
            <p:nvSpPr>
              <p:cNvPr id="99" name="Rounded Rectangle 98"/>
              <p:cNvSpPr/>
              <p:nvPr/>
            </p:nvSpPr>
            <p:spPr bwMode="auto">
              <a:xfrm>
                <a:off x="1112655" y="5675880"/>
                <a:ext cx="213337" cy="114132"/>
              </a:xfrm>
              <a:prstGeom prst="roundRect">
                <a:avLst/>
              </a:prstGeom>
              <a:solidFill>
                <a:srgbClr val="00B050"/>
              </a:solidFill>
              <a:ln w="9525" cap="flat" cmpd="sng" algn="ctr">
                <a:solidFill>
                  <a:srgbClr val="3399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grpSp>
      </p:grpSp>
      <p:sp>
        <p:nvSpPr>
          <p:cNvPr id="130" name="Text Placeholder 2"/>
          <p:cNvSpPr txBox="1">
            <a:spLocks/>
          </p:cNvSpPr>
          <p:nvPr/>
        </p:nvSpPr>
        <p:spPr bwMode="gray">
          <a:xfrm>
            <a:off x="878417" y="3600175"/>
            <a:ext cx="11049000" cy="1495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cs-CZ" sz="2000" b="1" kern="0" dirty="0" smtClean="0"/>
              <a:t>Celkový úhrn škod v upisovacím roce </a:t>
            </a:r>
            <a:r>
              <a:rPr lang="en-US" sz="2000" kern="0" dirty="0" smtClean="0"/>
              <a:t>=</a:t>
            </a:r>
            <a:endParaRPr lang="cs-CZ" sz="2000" kern="0" dirty="0" smtClean="0"/>
          </a:p>
          <a:p>
            <a:pPr marL="0" indent="0">
              <a:buNone/>
            </a:pPr>
            <a:r>
              <a:rPr lang="cs-CZ" sz="2000" dirty="0"/>
              <a:t>vzniklé nahlášené škody + vzniklé nenahlášené </a:t>
            </a:r>
            <a:r>
              <a:rPr lang="cs-CZ" sz="2000" dirty="0" smtClean="0"/>
              <a:t>škody </a:t>
            </a:r>
            <a:r>
              <a:rPr lang="cs-CZ" sz="2000" kern="0" dirty="0" smtClean="0"/>
              <a:t>+ budoucí škody z nezaslouženého pojistného.</a:t>
            </a:r>
          </a:p>
        </p:txBody>
      </p:sp>
      <p:sp>
        <p:nvSpPr>
          <p:cNvPr id="2" name="Title 1"/>
          <p:cNvSpPr>
            <a:spLocks noGrp="1"/>
          </p:cNvSpPr>
          <p:nvPr>
            <p:ph type="title"/>
          </p:nvPr>
        </p:nvSpPr>
        <p:spPr/>
        <p:txBody>
          <a:bodyPr/>
          <a:lstStyle/>
          <a:p>
            <a:r>
              <a:rPr lang="cs-CZ" dirty="0" smtClean="0"/>
              <a:t>Upisovací rok vs. Škodní rok</a:t>
            </a:r>
            <a:endParaRPr lang="en-US" dirty="0"/>
          </a:p>
        </p:txBody>
      </p:sp>
      <p:sp>
        <p:nvSpPr>
          <p:cNvPr id="3" name="Text Placeholder 2"/>
          <p:cNvSpPr>
            <a:spLocks noGrp="1"/>
          </p:cNvSpPr>
          <p:nvPr>
            <p:ph sz="quarter" idx="12"/>
          </p:nvPr>
        </p:nvSpPr>
        <p:spPr/>
        <p:txBody>
          <a:bodyPr/>
          <a:lstStyle/>
          <a:p>
            <a:pPr marL="0" indent="0">
              <a:buNone/>
            </a:pPr>
            <a:r>
              <a:rPr lang="cs-CZ" sz="2000" b="1" dirty="0" smtClean="0"/>
              <a:t>Celkový úhrn škod ve </a:t>
            </a:r>
            <a:r>
              <a:rPr lang="cs-CZ" sz="2000" b="1" dirty="0" err="1" smtClean="0"/>
              <a:t>škodním</a:t>
            </a:r>
            <a:r>
              <a:rPr lang="cs-CZ" sz="2000" b="1" dirty="0" smtClean="0"/>
              <a:t> roce </a:t>
            </a:r>
            <a:r>
              <a:rPr lang="cs-CZ" sz="2000" dirty="0" smtClean="0"/>
              <a:t>= vzniklé nahlášené škody + vzniklé nenahlášené škody</a:t>
            </a:r>
            <a:endParaRPr lang="cs-CZ" sz="2000" baseline="-25000" dirty="0" smtClean="0"/>
          </a:p>
        </p:txBody>
      </p:sp>
      <p:grpSp>
        <p:nvGrpSpPr>
          <p:cNvPr id="16" name="Group 18"/>
          <p:cNvGrpSpPr/>
          <p:nvPr/>
        </p:nvGrpSpPr>
        <p:grpSpPr>
          <a:xfrm>
            <a:off x="1323242" y="3204265"/>
            <a:ext cx="5924887" cy="338554"/>
            <a:chOff x="5773127" y="3121223"/>
            <a:chExt cx="2571457" cy="338554"/>
          </a:xfrm>
        </p:grpSpPr>
        <p:sp>
          <p:nvSpPr>
            <p:cNvPr id="86" name="TextBox 85"/>
            <p:cNvSpPr txBox="1"/>
            <p:nvPr/>
          </p:nvSpPr>
          <p:spPr>
            <a:xfrm>
              <a:off x="6035328" y="3121223"/>
              <a:ext cx="2309256" cy="338554"/>
            </a:xfrm>
            <a:prstGeom prst="rect">
              <a:avLst/>
            </a:prstGeom>
            <a:noFill/>
          </p:spPr>
          <p:txBody>
            <a:bodyPr wrap="square" rtlCol="0">
              <a:spAutoFit/>
            </a:bodyPr>
            <a:lstStyle/>
            <a:p>
              <a:r>
                <a:rPr lang="cs-CZ" sz="1600" dirty="0" smtClean="0">
                  <a:latin typeface="+mj-lt"/>
                </a:rPr>
                <a:t>Nastalé škody </a:t>
              </a:r>
              <a:r>
                <a:rPr lang="cs-CZ" sz="1600" dirty="0" err="1" smtClean="0">
                  <a:latin typeface="+mj-lt"/>
                </a:rPr>
                <a:t>škodního</a:t>
              </a:r>
              <a:r>
                <a:rPr lang="cs-CZ" sz="1600" dirty="0" smtClean="0">
                  <a:latin typeface="+mj-lt"/>
                </a:rPr>
                <a:t> roku</a:t>
              </a:r>
              <a:endParaRPr lang="en-US" sz="1600" dirty="0">
                <a:latin typeface="+mj-lt"/>
              </a:endParaRPr>
            </a:p>
          </p:txBody>
        </p:sp>
        <p:sp>
          <p:nvSpPr>
            <p:cNvPr id="89" name="Rounded Rectangle 88"/>
            <p:cNvSpPr/>
            <p:nvPr/>
          </p:nvSpPr>
          <p:spPr bwMode="auto">
            <a:xfrm>
              <a:off x="5773127" y="3242860"/>
              <a:ext cx="213337" cy="114132"/>
            </a:xfrm>
            <a:prstGeom prst="roundRect">
              <a:avLst/>
            </a:prstGeom>
            <a:solidFill>
              <a:srgbClr val="B54C64"/>
            </a:solidFill>
            <a:ln w="9525" cap="flat" cmpd="sng" algn="ctr">
              <a:solidFill>
                <a:srgbClr val="B54C6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grpSp>
      <p:grpSp>
        <p:nvGrpSpPr>
          <p:cNvPr id="17" name="Group 64"/>
          <p:cNvGrpSpPr/>
          <p:nvPr/>
        </p:nvGrpSpPr>
        <p:grpSpPr>
          <a:xfrm>
            <a:off x="1295469" y="2880905"/>
            <a:ext cx="9505055" cy="312853"/>
            <a:chOff x="971601" y="4667290"/>
            <a:chExt cx="7128791" cy="434380"/>
          </a:xfrm>
        </p:grpSpPr>
        <p:sp>
          <p:nvSpPr>
            <p:cNvPr id="66" name="Line 68"/>
            <p:cNvSpPr>
              <a:spLocks noChangeShapeType="1"/>
            </p:cNvSpPr>
            <p:nvPr/>
          </p:nvSpPr>
          <p:spPr bwMode="gray">
            <a:xfrm flipV="1">
              <a:off x="1085426" y="4711047"/>
              <a:ext cx="7014966" cy="28275"/>
            </a:xfrm>
            <a:prstGeom prst="line">
              <a:avLst/>
            </a:prstGeom>
            <a:noFill/>
            <a:ln w="12700">
              <a:solidFill>
                <a:schemeClr val="tx1"/>
              </a:solidFill>
              <a:round/>
              <a:headEnd type="none" w="sm" len="sm"/>
              <a:tailEnd type="triangle" w="lg" len="lg"/>
            </a:ln>
            <a:effectLst/>
          </p:spPr>
          <p:txBody>
            <a:bodyPr lIns="54000" tIns="54000" rIns="54000" bIns="54000"/>
            <a:lstStyle/>
            <a:p>
              <a:endParaRPr lang="en-GB" dirty="0">
                <a:latin typeface="Arial" pitchFamily="34" charset="0"/>
                <a:cs typeface="Arial" pitchFamily="34" charset="0"/>
              </a:endParaRPr>
            </a:p>
          </p:txBody>
        </p:sp>
        <p:grpSp>
          <p:nvGrpSpPr>
            <p:cNvPr id="18" name="Group 212"/>
            <p:cNvGrpSpPr/>
            <p:nvPr/>
          </p:nvGrpSpPr>
          <p:grpSpPr bwMode="gray">
            <a:xfrm>
              <a:off x="971601" y="4682732"/>
              <a:ext cx="298159" cy="398380"/>
              <a:chOff x="357738" y="2679171"/>
              <a:chExt cx="287628" cy="398380"/>
            </a:xfrm>
          </p:grpSpPr>
          <p:sp>
            <p:nvSpPr>
              <p:cNvPr id="80" name="Rectangle 79"/>
              <p:cNvSpPr>
                <a:spLocks noChangeArrowheads="1"/>
              </p:cNvSpPr>
              <p:nvPr>
                <p:custDataLst>
                  <p:tags r:id="rId6"/>
                </p:custDataLst>
              </p:nvPr>
            </p:nvSpPr>
            <p:spPr bwMode="gray">
              <a:xfrm>
                <a:off x="357738" y="2787774"/>
                <a:ext cx="287628" cy="289777"/>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cs-CZ" sz="1400" dirty="0" smtClean="0">
                    <a:latin typeface="Arial"/>
                    <a:cs typeface="Arial" pitchFamily="34" charset="0"/>
                  </a:rPr>
                  <a:t>201</a:t>
                </a:r>
                <a:r>
                  <a:rPr lang="en-US" sz="1400" dirty="0" smtClean="0">
                    <a:latin typeface="Arial"/>
                    <a:cs typeface="Arial" pitchFamily="34" charset="0"/>
                  </a:rPr>
                  <a:t>0</a:t>
                </a:r>
                <a:endParaRPr lang="en-GB" sz="1400" dirty="0">
                  <a:latin typeface="Arial"/>
                  <a:cs typeface="Arial" pitchFamily="34" charset="0"/>
                </a:endParaRPr>
              </a:p>
            </p:txBody>
          </p:sp>
          <p:sp>
            <p:nvSpPr>
              <p:cNvPr id="81" name="Line 70"/>
              <p:cNvSpPr>
                <a:spLocks noChangeShapeType="1"/>
              </p:cNvSpPr>
              <p:nvPr/>
            </p:nvSpPr>
            <p:spPr bwMode="gray">
              <a:xfrm>
                <a:off x="467544" y="2679171"/>
                <a:ext cx="0" cy="72000"/>
              </a:xfrm>
              <a:prstGeom prst="line">
                <a:avLst/>
              </a:prstGeom>
              <a:noFill/>
              <a:ln w="12700">
                <a:solidFill>
                  <a:schemeClr val="tx1"/>
                </a:solidFill>
                <a:round/>
                <a:headEnd type="none" w="sm" len="sm"/>
                <a:tailEnd type="none" w="sm" len="sm"/>
              </a:ln>
              <a:effectLst/>
            </p:spPr>
            <p:txBody>
              <a:bodyPr lIns="54000" tIns="54000" rIns="54000" bIns="54000"/>
              <a:lstStyle/>
              <a:p>
                <a:endParaRPr lang="en-GB" dirty="0">
                  <a:latin typeface="Arial" pitchFamily="34" charset="0"/>
                  <a:cs typeface="Arial" pitchFamily="34" charset="0"/>
                </a:endParaRPr>
              </a:p>
            </p:txBody>
          </p:sp>
        </p:grpSp>
        <p:grpSp>
          <p:nvGrpSpPr>
            <p:cNvPr id="19" name="Group 215"/>
            <p:cNvGrpSpPr/>
            <p:nvPr/>
          </p:nvGrpSpPr>
          <p:grpSpPr bwMode="gray">
            <a:xfrm>
              <a:off x="2486564" y="4703290"/>
              <a:ext cx="288156" cy="398380"/>
              <a:chOff x="376171" y="2679171"/>
              <a:chExt cx="277980" cy="398380"/>
            </a:xfrm>
          </p:grpSpPr>
          <p:sp>
            <p:nvSpPr>
              <p:cNvPr id="78" name="Rectangle 77"/>
              <p:cNvSpPr>
                <a:spLocks noChangeArrowheads="1"/>
              </p:cNvSpPr>
              <p:nvPr>
                <p:custDataLst>
                  <p:tags r:id="rId5"/>
                </p:custDataLst>
              </p:nvPr>
            </p:nvSpPr>
            <p:spPr bwMode="gray">
              <a:xfrm>
                <a:off x="376171" y="2787774"/>
                <a:ext cx="277980" cy="289777"/>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US" sz="1400" dirty="0" smtClean="0">
                    <a:latin typeface="Arial"/>
                    <a:cs typeface="Arial" pitchFamily="34" charset="0"/>
                  </a:rPr>
                  <a:t>2011</a:t>
                </a:r>
                <a:endParaRPr lang="en-GB" sz="1400" dirty="0">
                  <a:latin typeface="Arial"/>
                  <a:cs typeface="Arial" pitchFamily="34" charset="0"/>
                </a:endParaRPr>
              </a:p>
            </p:txBody>
          </p:sp>
          <p:sp>
            <p:nvSpPr>
              <p:cNvPr id="79" name="Line 70"/>
              <p:cNvSpPr>
                <a:spLocks noChangeShapeType="1"/>
              </p:cNvSpPr>
              <p:nvPr/>
            </p:nvSpPr>
            <p:spPr bwMode="gray">
              <a:xfrm>
                <a:off x="467544" y="2679171"/>
                <a:ext cx="0" cy="72000"/>
              </a:xfrm>
              <a:prstGeom prst="line">
                <a:avLst/>
              </a:prstGeom>
              <a:noFill/>
              <a:ln w="12700">
                <a:solidFill>
                  <a:schemeClr val="tx1"/>
                </a:solidFill>
                <a:round/>
                <a:headEnd type="none" w="sm" len="sm"/>
                <a:tailEnd type="none" w="sm" len="sm"/>
              </a:ln>
              <a:effectLst/>
            </p:spPr>
            <p:txBody>
              <a:bodyPr lIns="54000" tIns="54000" rIns="54000" bIns="54000"/>
              <a:lstStyle/>
              <a:p>
                <a:endParaRPr lang="en-GB" dirty="0">
                  <a:latin typeface="Arial" pitchFamily="34" charset="0"/>
                  <a:cs typeface="Arial" pitchFamily="34" charset="0"/>
                </a:endParaRPr>
              </a:p>
            </p:txBody>
          </p:sp>
        </p:grpSp>
        <p:grpSp>
          <p:nvGrpSpPr>
            <p:cNvPr id="20" name="Group 218"/>
            <p:cNvGrpSpPr/>
            <p:nvPr/>
          </p:nvGrpSpPr>
          <p:grpSpPr bwMode="gray">
            <a:xfrm>
              <a:off x="3990113" y="4680697"/>
              <a:ext cx="298159" cy="398380"/>
              <a:chOff x="368158" y="2679171"/>
              <a:chExt cx="287630" cy="398380"/>
            </a:xfrm>
          </p:grpSpPr>
          <p:sp>
            <p:nvSpPr>
              <p:cNvPr id="76" name="Rectangle 75"/>
              <p:cNvSpPr>
                <a:spLocks noChangeArrowheads="1"/>
              </p:cNvSpPr>
              <p:nvPr>
                <p:custDataLst>
                  <p:tags r:id="rId4"/>
                </p:custDataLst>
              </p:nvPr>
            </p:nvSpPr>
            <p:spPr bwMode="gray">
              <a:xfrm>
                <a:off x="368158" y="2787774"/>
                <a:ext cx="287630" cy="289777"/>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400" dirty="0" smtClean="0">
                    <a:latin typeface="Arial"/>
                    <a:cs typeface="Arial" pitchFamily="34" charset="0"/>
                  </a:rPr>
                  <a:t>2012</a:t>
                </a:r>
                <a:endParaRPr lang="en-GB" sz="1400" dirty="0">
                  <a:latin typeface="Arial"/>
                  <a:cs typeface="Arial" pitchFamily="34" charset="0"/>
                </a:endParaRPr>
              </a:p>
            </p:txBody>
          </p:sp>
          <p:sp>
            <p:nvSpPr>
              <p:cNvPr id="77" name="Line 70"/>
              <p:cNvSpPr>
                <a:spLocks noChangeShapeType="1"/>
              </p:cNvSpPr>
              <p:nvPr/>
            </p:nvSpPr>
            <p:spPr bwMode="gray">
              <a:xfrm>
                <a:off x="467544" y="2679171"/>
                <a:ext cx="0" cy="72000"/>
              </a:xfrm>
              <a:prstGeom prst="line">
                <a:avLst/>
              </a:prstGeom>
              <a:noFill/>
              <a:ln w="12700">
                <a:solidFill>
                  <a:schemeClr val="tx1"/>
                </a:solidFill>
                <a:round/>
                <a:headEnd type="none" w="sm" len="sm"/>
                <a:tailEnd type="none" w="sm" len="sm"/>
              </a:ln>
              <a:effectLst/>
            </p:spPr>
            <p:txBody>
              <a:bodyPr lIns="54000" tIns="54000" rIns="54000" bIns="54000"/>
              <a:lstStyle/>
              <a:p>
                <a:endParaRPr lang="en-GB" dirty="0">
                  <a:latin typeface="Arial" pitchFamily="34" charset="0"/>
                  <a:cs typeface="Arial" pitchFamily="34" charset="0"/>
                </a:endParaRPr>
              </a:p>
            </p:txBody>
          </p:sp>
        </p:grpSp>
        <p:grpSp>
          <p:nvGrpSpPr>
            <p:cNvPr id="21" name="Group 221"/>
            <p:cNvGrpSpPr/>
            <p:nvPr/>
          </p:nvGrpSpPr>
          <p:grpSpPr bwMode="gray">
            <a:xfrm>
              <a:off x="5505074" y="4683852"/>
              <a:ext cx="298159" cy="398380"/>
              <a:chOff x="1836880" y="2690191"/>
              <a:chExt cx="287630" cy="398380"/>
            </a:xfrm>
          </p:grpSpPr>
          <p:sp>
            <p:nvSpPr>
              <p:cNvPr id="74" name="Rectangle 73"/>
              <p:cNvSpPr>
                <a:spLocks noChangeArrowheads="1"/>
              </p:cNvSpPr>
              <p:nvPr>
                <p:custDataLst>
                  <p:tags r:id="rId3"/>
                </p:custDataLst>
              </p:nvPr>
            </p:nvSpPr>
            <p:spPr bwMode="gray">
              <a:xfrm>
                <a:off x="1836880" y="2798794"/>
                <a:ext cx="287630" cy="289777"/>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400" dirty="0" smtClean="0">
                    <a:latin typeface="Arial"/>
                    <a:cs typeface="Arial" pitchFamily="34" charset="0"/>
                  </a:rPr>
                  <a:t>2013</a:t>
                </a:r>
                <a:endParaRPr lang="en-GB" sz="1400" dirty="0">
                  <a:latin typeface="Arial"/>
                  <a:cs typeface="Arial" pitchFamily="34" charset="0"/>
                </a:endParaRPr>
              </a:p>
            </p:txBody>
          </p:sp>
          <p:sp>
            <p:nvSpPr>
              <p:cNvPr id="75" name="Line 70"/>
              <p:cNvSpPr>
                <a:spLocks noChangeShapeType="1"/>
              </p:cNvSpPr>
              <p:nvPr/>
            </p:nvSpPr>
            <p:spPr bwMode="gray">
              <a:xfrm>
                <a:off x="1957906" y="2690191"/>
                <a:ext cx="0" cy="72000"/>
              </a:xfrm>
              <a:prstGeom prst="line">
                <a:avLst/>
              </a:prstGeom>
              <a:noFill/>
              <a:ln w="12700">
                <a:solidFill>
                  <a:schemeClr val="tx2"/>
                </a:solidFill>
                <a:round/>
                <a:headEnd type="none" w="sm" len="sm"/>
                <a:tailEnd type="none" w="sm" len="sm"/>
              </a:ln>
              <a:effectLst/>
            </p:spPr>
            <p:txBody>
              <a:bodyPr lIns="54000" tIns="54000" rIns="54000" bIns="54000"/>
              <a:lstStyle/>
              <a:p>
                <a:endParaRPr lang="en-GB" dirty="0">
                  <a:latin typeface="Arial" pitchFamily="34" charset="0"/>
                  <a:cs typeface="Arial" pitchFamily="34" charset="0"/>
                </a:endParaRPr>
              </a:p>
            </p:txBody>
          </p:sp>
        </p:grpSp>
        <p:grpSp>
          <p:nvGrpSpPr>
            <p:cNvPr id="22" name="Group 224"/>
            <p:cNvGrpSpPr/>
            <p:nvPr/>
          </p:nvGrpSpPr>
          <p:grpSpPr bwMode="gray">
            <a:xfrm>
              <a:off x="7020038" y="4667290"/>
              <a:ext cx="298159" cy="398380"/>
              <a:chOff x="3117189" y="2679171"/>
              <a:chExt cx="287629" cy="398380"/>
            </a:xfrm>
          </p:grpSpPr>
          <p:sp>
            <p:nvSpPr>
              <p:cNvPr id="72" name="Rectangle 71"/>
              <p:cNvSpPr>
                <a:spLocks noChangeArrowheads="1"/>
              </p:cNvSpPr>
              <p:nvPr>
                <p:custDataLst>
                  <p:tags r:id="rId2"/>
                </p:custDataLst>
              </p:nvPr>
            </p:nvSpPr>
            <p:spPr bwMode="gray">
              <a:xfrm>
                <a:off x="3117189" y="2787774"/>
                <a:ext cx="287629" cy="289777"/>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400" dirty="0" smtClean="0">
                    <a:latin typeface="Arial"/>
                    <a:cs typeface="Arial" pitchFamily="34" charset="0"/>
                  </a:rPr>
                  <a:t>2014</a:t>
                </a:r>
                <a:endParaRPr lang="en-GB" sz="1400" dirty="0">
                  <a:latin typeface="Arial"/>
                  <a:cs typeface="Arial" pitchFamily="34" charset="0"/>
                </a:endParaRPr>
              </a:p>
            </p:txBody>
          </p:sp>
          <p:sp>
            <p:nvSpPr>
              <p:cNvPr id="73" name="Line 70"/>
              <p:cNvSpPr>
                <a:spLocks noChangeShapeType="1"/>
              </p:cNvSpPr>
              <p:nvPr/>
            </p:nvSpPr>
            <p:spPr bwMode="gray">
              <a:xfrm>
                <a:off x="3219781" y="2679171"/>
                <a:ext cx="0" cy="72000"/>
              </a:xfrm>
              <a:prstGeom prst="line">
                <a:avLst/>
              </a:prstGeom>
              <a:noFill/>
              <a:ln w="12700">
                <a:solidFill>
                  <a:schemeClr val="tx1"/>
                </a:solidFill>
                <a:round/>
                <a:headEnd type="none" w="sm" len="sm"/>
                <a:tailEnd type="none" w="sm" len="sm"/>
              </a:ln>
              <a:effectLst/>
            </p:spPr>
            <p:txBody>
              <a:bodyPr lIns="54000" tIns="54000" rIns="54000" bIns="54000"/>
              <a:lstStyle/>
              <a:p>
                <a:endParaRPr lang="en-GB" dirty="0">
                  <a:latin typeface="Arial" pitchFamily="34" charset="0"/>
                  <a:cs typeface="Arial" pitchFamily="34" charset="0"/>
                </a:endParaRPr>
              </a:p>
            </p:txBody>
          </p:sp>
        </p:grpSp>
      </p:grpSp>
      <p:cxnSp>
        <p:nvCxnSpPr>
          <p:cNvPr id="100" name="Straight Connector 99"/>
          <p:cNvCxnSpPr>
            <a:cxnSpLocks/>
          </p:cNvCxnSpPr>
          <p:nvPr/>
        </p:nvCxnSpPr>
        <p:spPr bwMode="auto">
          <a:xfrm flipV="1">
            <a:off x="1427223" y="2434813"/>
            <a:ext cx="2016000" cy="492638"/>
          </a:xfrm>
          <a:prstGeom prst="line">
            <a:avLst/>
          </a:prstGeom>
          <a:solidFill>
            <a:schemeClr val="accent1"/>
          </a:solidFill>
          <a:ln w="31750" cap="flat" cmpd="sng" algn="ctr">
            <a:solidFill>
              <a:srgbClr val="B54C64"/>
            </a:solidFill>
            <a:prstDash val="solid"/>
            <a:round/>
            <a:headEnd type="none" w="med" len="med"/>
            <a:tailEnd type="none" w="med" len="med"/>
          </a:ln>
          <a:effectLst/>
        </p:spPr>
      </p:cxnSp>
      <p:cxnSp>
        <p:nvCxnSpPr>
          <p:cNvPr id="105" name="Straight Connector 104"/>
          <p:cNvCxnSpPr>
            <a:cxnSpLocks/>
          </p:cNvCxnSpPr>
          <p:nvPr/>
        </p:nvCxnSpPr>
        <p:spPr bwMode="auto">
          <a:xfrm flipV="1">
            <a:off x="3449199" y="2439466"/>
            <a:ext cx="2016000" cy="492638"/>
          </a:xfrm>
          <a:prstGeom prst="line">
            <a:avLst/>
          </a:prstGeom>
          <a:solidFill>
            <a:schemeClr val="accent1"/>
          </a:solidFill>
          <a:ln w="31750" cap="flat" cmpd="sng" algn="ctr">
            <a:solidFill>
              <a:srgbClr val="B54C64"/>
            </a:solidFill>
            <a:prstDash val="solid"/>
            <a:round/>
            <a:headEnd type="none" w="med" len="med"/>
            <a:tailEnd type="none" w="med" len="med"/>
          </a:ln>
          <a:effectLst/>
        </p:spPr>
      </p:cxnSp>
      <p:cxnSp>
        <p:nvCxnSpPr>
          <p:cNvPr id="106" name="Straight Connector 105"/>
          <p:cNvCxnSpPr>
            <a:cxnSpLocks/>
          </p:cNvCxnSpPr>
          <p:nvPr/>
        </p:nvCxnSpPr>
        <p:spPr bwMode="auto">
          <a:xfrm flipV="1">
            <a:off x="5457517" y="2427032"/>
            <a:ext cx="2016000" cy="492638"/>
          </a:xfrm>
          <a:prstGeom prst="line">
            <a:avLst/>
          </a:prstGeom>
          <a:solidFill>
            <a:schemeClr val="accent1"/>
          </a:solidFill>
          <a:ln w="31750" cap="flat" cmpd="sng" algn="ctr">
            <a:solidFill>
              <a:srgbClr val="B54C64"/>
            </a:solidFill>
            <a:prstDash val="solid"/>
            <a:round/>
            <a:headEnd type="none" w="med" len="med"/>
            <a:tailEnd type="none" w="med" len="med"/>
          </a:ln>
          <a:effectLst/>
        </p:spPr>
      </p:cxnSp>
      <p:cxnSp>
        <p:nvCxnSpPr>
          <p:cNvPr id="107" name="Straight Connector 106"/>
          <p:cNvCxnSpPr>
            <a:cxnSpLocks/>
          </p:cNvCxnSpPr>
          <p:nvPr/>
        </p:nvCxnSpPr>
        <p:spPr bwMode="auto">
          <a:xfrm flipV="1">
            <a:off x="7507376" y="2420888"/>
            <a:ext cx="2016000" cy="492638"/>
          </a:xfrm>
          <a:prstGeom prst="line">
            <a:avLst/>
          </a:prstGeom>
          <a:solidFill>
            <a:schemeClr val="accent1"/>
          </a:solidFill>
          <a:ln w="31750" cap="flat" cmpd="sng" algn="ctr">
            <a:solidFill>
              <a:srgbClr val="B54C64"/>
            </a:solidFill>
            <a:prstDash val="solid"/>
            <a:round/>
            <a:headEnd type="none" w="med" len="med"/>
            <a:tailEnd type="none" w="med" len="med"/>
          </a:ln>
          <a:effectLst/>
        </p:spPr>
      </p:cxnSp>
      <p:grpSp>
        <p:nvGrpSpPr>
          <p:cNvPr id="24" name="Group 7"/>
          <p:cNvGrpSpPr/>
          <p:nvPr/>
        </p:nvGrpSpPr>
        <p:grpSpPr>
          <a:xfrm>
            <a:off x="7340102" y="4635713"/>
            <a:ext cx="4470615" cy="1613214"/>
            <a:chOff x="5505076" y="4635712"/>
            <a:chExt cx="3352961" cy="1613214"/>
          </a:xfrm>
        </p:grpSpPr>
        <p:sp>
          <p:nvSpPr>
            <p:cNvPr id="124" name="Freeform 123"/>
            <p:cNvSpPr/>
            <p:nvPr/>
          </p:nvSpPr>
          <p:spPr bwMode="auto">
            <a:xfrm>
              <a:off x="7252769" y="4635712"/>
              <a:ext cx="1350974" cy="385386"/>
            </a:xfrm>
            <a:custGeom>
              <a:avLst/>
              <a:gdLst>
                <a:gd name="connsiteX0" fmla="*/ 0 w 1645249"/>
                <a:gd name="connsiteY0" fmla="*/ 258507 h 1090204"/>
                <a:gd name="connsiteX1" fmla="*/ 1558636 w 1645249"/>
                <a:gd name="connsiteY1" fmla="*/ 29907 h 1090204"/>
                <a:gd name="connsiteX2" fmla="*/ 1309254 w 1645249"/>
                <a:gd name="connsiteY2" fmla="*/ 850789 h 1090204"/>
                <a:gd name="connsiteX3" fmla="*/ 166254 w 1645249"/>
                <a:gd name="connsiteY3" fmla="*/ 1068998 h 1090204"/>
                <a:gd name="connsiteX4" fmla="*/ 124691 w 1645249"/>
                <a:gd name="connsiteY4" fmla="*/ 424762 h 1090204"/>
                <a:gd name="connsiteX5" fmla="*/ 665018 w 1645249"/>
                <a:gd name="connsiteY5" fmla="*/ 279289 h 1090204"/>
                <a:gd name="connsiteX6" fmla="*/ 613063 w 1645249"/>
                <a:gd name="connsiteY6" fmla="*/ 300071 h 1090204"/>
                <a:gd name="connsiteX7" fmla="*/ 665018 w 1645249"/>
                <a:gd name="connsiteY7" fmla="*/ 289680 h 109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5249" h="1090204">
                  <a:moveTo>
                    <a:pt x="0" y="258507"/>
                  </a:moveTo>
                  <a:cubicBezTo>
                    <a:pt x="670213" y="94850"/>
                    <a:pt x="1340427" y="-68807"/>
                    <a:pt x="1558636" y="29907"/>
                  </a:cubicBezTo>
                  <a:cubicBezTo>
                    <a:pt x="1776845" y="128621"/>
                    <a:pt x="1541318" y="677607"/>
                    <a:pt x="1309254" y="850789"/>
                  </a:cubicBezTo>
                  <a:cubicBezTo>
                    <a:pt x="1077190" y="1023971"/>
                    <a:pt x="363681" y="1140003"/>
                    <a:pt x="166254" y="1068998"/>
                  </a:cubicBezTo>
                  <a:cubicBezTo>
                    <a:pt x="-31173" y="997994"/>
                    <a:pt x="41564" y="556380"/>
                    <a:pt x="124691" y="424762"/>
                  </a:cubicBezTo>
                  <a:cubicBezTo>
                    <a:pt x="207818" y="293144"/>
                    <a:pt x="583623" y="300071"/>
                    <a:pt x="665018" y="279289"/>
                  </a:cubicBezTo>
                  <a:cubicBezTo>
                    <a:pt x="746413" y="258507"/>
                    <a:pt x="613063" y="298339"/>
                    <a:pt x="613063" y="300071"/>
                  </a:cubicBezTo>
                  <a:cubicBezTo>
                    <a:pt x="613063" y="301803"/>
                    <a:pt x="639040" y="295741"/>
                    <a:pt x="665018" y="289680"/>
                  </a:cubicBezTo>
                </a:path>
              </a:pathLst>
            </a:custGeom>
            <a:noFill/>
            <a:ln w="254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126" name="Straight Connector 125"/>
            <p:cNvCxnSpPr/>
            <p:nvPr/>
          </p:nvCxnSpPr>
          <p:spPr bwMode="auto">
            <a:xfrm flipV="1">
              <a:off x="7655817" y="4885091"/>
              <a:ext cx="136207" cy="93467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sp>
          <p:nvSpPr>
            <p:cNvPr id="127" name="Text Box 66"/>
            <p:cNvSpPr txBox="1">
              <a:spLocks noChangeArrowheads="1"/>
            </p:cNvSpPr>
            <p:nvPr>
              <p:custDataLst>
                <p:tags r:id="rId1"/>
              </p:custDataLst>
            </p:nvPr>
          </p:nvSpPr>
          <p:spPr bwMode="gray">
            <a:xfrm>
              <a:off x="5505076" y="5683780"/>
              <a:ext cx="3352961" cy="565146"/>
            </a:xfrm>
            <a:prstGeom prst="rect">
              <a:avLst/>
            </a:prstGeom>
            <a:solidFill>
              <a:srgbClr val="BFDEE4"/>
            </a:solidFill>
            <a:ln w="6350">
              <a:solidFill>
                <a:schemeClr val="tx2"/>
              </a:solidFill>
              <a:miter lim="800000"/>
              <a:headEnd type="none" w="sm" len="sm"/>
              <a:tailEnd type="none" w="sm" len="sm"/>
            </a:ln>
            <a:effectLst/>
          </p:spPr>
          <p:txBody>
            <a:bodyPr wrap="square" lIns="36000" tIns="36000" rIns="36000" bIns="36000" anchor="t">
              <a:spAutoFit/>
            </a:bodyPr>
            <a:lstStyle/>
            <a:p>
              <a:pPr algn="ctr" defTabSz="762000" eaLnBrk="0" hangingPunct="0">
                <a:spcBef>
                  <a:spcPct val="10000"/>
                </a:spcBef>
              </a:pPr>
              <a:r>
                <a:rPr lang="en-GB" sz="1600" b="1" dirty="0" err="1" smtClean="0">
                  <a:solidFill>
                    <a:schemeClr val="accent4"/>
                  </a:solidFill>
                  <a:latin typeface="Arial"/>
                  <a:cs typeface="Arial" pitchFamily="34" charset="0"/>
                </a:rPr>
                <a:t>Pozor</a:t>
              </a:r>
              <a:r>
                <a:rPr lang="cs-CZ" sz="1600" b="1" dirty="0" smtClean="0">
                  <a:solidFill>
                    <a:schemeClr val="accent4"/>
                  </a:solidFill>
                  <a:latin typeface="Arial"/>
                  <a:cs typeface="Arial" pitchFamily="34" charset="0"/>
                </a:rPr>
                <a:t> – Projekce úhrnu škod 2014 o</a:t>
              </a:r>
              <a:r>
                <a:rPr lang="en-GB" sz="1600" b="1" dirty="0" err="1" smtClean="0">
                  <a:solidFill>
                    <a:schemeClr val="accent4"/>
                  </a:solidFill>
                  <a:latin typeface="Arial"/>
                  <a:cs typeface="Arial" pitchFamily="34" charset="0"/>
                </a:rPr>
                <a:t>bsahuje</a:t>
              </a:r>
              <a:r>
                <a:rPr lang="en-GB" sz="1600" b="1" dirty="0" smtClean="0">
                  <a:solidFill>
                    <a:schemeClr val="accent4"/>
                  </a:solidFill>
                  <a:latin typeface="Arial"/>
                  <a:cs typeface="Arial" pitchFamily="34" charset="0"/>
                </a:rPr>
                <a:t> </a:t>
              </a:r>
              <a:r>
                <a:rPr lang="cs-CZ" sz="1600" b="1" dirty="0" smtClean="0">
                  <a:solidFill>
                    <a:schemeClr val="accent4"/>
                  </a:solidFill>
                  <a:latin typeface="Arial"/>
                  <a:cs typeface="Arial" pitchFamily="34" charset="0"/>
                </a:rPr>
                <a:t>budoucí škody z nezaslouženého pojistného!</a:t>
              </a:r>
              <a:endParaRPr lang="en-GB" sz="1600" dirty="0">
                <a:latin typeface="Arial"/>
                <a:cs typeface="Arial" pitchFamily="34" charset="0"/>
              </a:endParaRPr>
            </a:p>
          </p:txBody>
        </p:sp>
      </p:grpSp>
    </p:spTree>
    <p:extLst>
      <p:ext uri="{BB962C8B-B14F-4D97-AF65-F5344CB8AC3E}">
        <p14:creationId xmlns:p14="http://schemas.microsoft.com/office/powerpoint/2010/main" val="883624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Typy </a:t>
            </a:r>
            <a:r>
              <a:rPr lang="cs-CZ" dirty="0" err="1" smtClean="0"/>
              <a:t>škodních</a:t>
            </a:r>
            <a:r>
              <a:rPr lang="cs-CZ" dirty="0" smtClean="0"/>
              <a:t> poměrů </a:t>
            </a:r>
            <a:endParaRPr lang="en-US" dirty="0"/>
          </a:p>
        </p:txBody>
      </p:sp>
      <p:sp>
        <p:nvSpPr>
          <p:cNvPr id="3" name="Text Placeholder 2"/>
          <p:cNvSpPr>
            <a:spLocks noGrp="1"/>
          </p:cNvSpPr>
          <p:nvPr>
            <p:ph sz="quarter" idx="12"/>
          </p:nvPr>
        </p:nvSpPr>
        <p:spPr/>
        <p:txBody>
          <a:bodyPr/>
          <a:lstStyle/>
          <a:p>
            <a:r>
              <a:rPr lang="cs-CZ" sz="2400" dirty="0" smtClean="0">
                <a:latin typeface="Arial" panose="020B0604020202020204" pitchFamily="34" charset="0"/>
                <a:cs typeface="Arial" panose="020B0604020202020204" pitchFamily="34" charset="0"/>
              </a:rPr>
              <a:t>Účetní </a:t>
            </a:r>
          </a:p>
          <a:p>
            <a:pPr lvl="1"/>
            <a:r>
              <a:rPr lang="cs-CZ" sz="2000" dirty="0" smtClean="0">
                <a:latin typeface="Arial" panose="020B0604020202020204" pitchFamily="34" charset="0"/>
                <a:cs typeface="Arial" panose="020B0604020202020204" pitchFamily="34" charset="0"/>
              </a:rPr>
              <a:t>výplaty za kalendářní rok a celková změna rezervy na pojistná plnění / zasloužené pojistné</a:t>
            </a:r>
          </a:p>
          <a:p>
            <a:pPr lvl="1"/>
            <a:r>
              <a:rPr lang="cs-CZ" sz="2000" dirty="0" smtClean="0">
                <a:latin typeface="Arial" panose="020B0604020202020204" pitchFamily="34" charset="0"/>
                <a:cs typeface="Arial" panose="020B0604020202020204" pitchFamily="34" charset="0"/>
              </a:rPr>
              <a:t>ovlivněno změnami metodik výpočtů rezerv</a:t>
            </a:r>
          </a:p>
          <a:p>
            <a:r>
              <a:rPr lang="cs-CZ" sz="2400" dirty="0" smtClean="0">
                <a:latin typeface="Arial" panose="020B0604020202020204" pitchFamily="34" charset="0"/>
                <a:cs typeface="Arial" panose="020B0604020202020204" pitchFamily="34" charset="0"/>
              </a:rPr>
              <a:t>Škodového roku </a:t>
            </a:r>
          </a:p>
          <a:p>
            <a:pPr lvl="1"/>
            <a:r>
              <a:rPr lang="cs-CZ" sz="2000" dirty="0" smtClean="0">
                <a:latin typeface="Arial" panose="020B0604020202020204" pitchFamily="34" charset="0"/>
                <a:cs typeface="Arial" panose="020B0604020202020204" pitchFamily="34" charset="0"/>
              </a:rPr>
              <a:t>Celkový odhad škod z trojúhelníku a úhrn separátně </a:t>
            </a:r>
            <a:r>
              <a:rPr lang="cs-CZ" sz="2000" dirty="0" err="1" smtClean="0">
                <a:latin typeface="Arial" panose="020B0604020202020204" pitchFamily="34" charset="0"/>
                <a:cs typeface="Arial" panose="020B0604020202020204" pitchFamily="34" charset="0"/>
              </a:rPr>
              <a:t>odhadnoutých</a:t>
            </a:r>
            <a:r>
              <a:rPr lang="cs-CZ" sz="2000" dirty="0" smtClean="0">
                <a:latin typeface="Arial" panose="020B0604020202020204" pitchFamily="34" charset="0"/>
                <a:cs typeface="Arial" panose="020B0604020202020204" pitchFamily="34" charset="0"/>
              </a:rPr>
              <a:t> škod které nastanou v příslušném kalendářním roce/ zasloužené pojistné kalendářního roku</a:t>
            </a:r>
          </a:p>
          <a:p>
            <a:r>
              <a:rPr lang="cs-CZ" sz="2400" dirty="0" smtClean="0">
                <a:latin typeface="Arial" panose="020B0604020202020204" pitchFamily="34" charset="0"/>
                <a:cs typeface="Arial" panose="020B0604020202020204" pitchFamily="34" charset="0"/>
              </a:rPr>
              <a:t>Upisovacího roku</a:t>
            </a:r>
          </a:p>
          <a:p>
            <a:pPr marL="771525" lvl="1" indent="-271463"/>
            <a:r>
              <a:rPr lang="cs-CZ" sz="2000" dirty="0" smtClean="0">
                <a:latin typeface="Arial" panose="020B0604020202020204" pitchFamily="34" charset="0"/>
                <a:cs typeface="Arial" panose="020B0604020202020204" pitchFamily="34" charset="0"/>
              </a:rPr>
              <a:t>Celkový odhad škod z trojúhelníku a úhrn separátně </a:t>
            </a:r>
            <a:r>
              <a:rPr lang="cs-CZ" sz="2000" dirty="0" err="1" smtClean="0">
                <a:latin typeface="Arial" panose="020B0604020202020204" pitchFamily="34" charset="0"/>
                <a:cs typeface="Arial" panose="020B0604020202020204" pitchFamily="34" charset="0"/>
              </a:rPr>
              <a:t>odhadnoutých</a:t>
            </a:r>
            <a:r>
              <a:rPr lang="cs-CZ" sz="2000" dirty="0" smtClean="0">
                <a:latin typeface="Arial" panose="020B0604020202020204" pitchFamily="34" charset="0"/>
                <a:cs typeface="Arial" panose="020B0604020202020204" pitchFamily="34" charset="0"/>
              </a:rPr>
              <a:t> škod které nastanou </a:t>
            </a:r>
            <a:r>
              <a:rPr lang="cs-CZ" sz="2000" b="1" dirty="0" smtClean="0">
                <a:latin typeface="Arial" panose="020B0604020202020204" pitchFamily="34" charset="0"/>
                <a:cs typeface="Arial" panose="020B0604020202020204" pitchFamily="34" charset="0"/>
              </a:rPr>
              <a:t>ze smluv upsaných </a:t>
            </a:r>
            <a:r>
              <a:rPr lang="cs-CZ" sz="2000" dirty="0" smtClean="0">
                <a:latin typeface="Arial" panose="020B0604020202020204" pitchFamily="34" charset="0"/>
                <a:cs typeface="Arial" panose="020B0604020202020204" pitchFamily="34" charset="0"/>
              </a:rPr>
              <a:t>v příslušném kalendářním roce/ </a:t>
            </a:r>
            <a:r>
              <a:rPr lang="cs-CZ" sz="2000" b="1" dirty="0" smtClean="0">
                <a:latin typeface="Arial" panose="020B0604020202020204" pitchFamily="34" charset="0"/>
                <a:cs typeface="Arial" panose="020B0604020202020204" pitchFamily="34" charset="0"/>
              </a:rPr>
              <a:t>pojistné z takových smluv</a:t>
            </a:r>
          </a:p>
          <a:p>
            <a:pPr marL="771525" lvl="1" indent="-271463"/>
            <a:r>
              <a:rPr lang="cs-CZ" sz="2000" dirty="0" smtClean="0">
                <a:latin typeface="Arial" panose="020B0604020202020204" pitchFamily="34" charset="0"/>
                <a:cs typeface="Arial" panose="020B0604020202020204" pitchFamily="34" charset="0"/>
              </a:rPr>
              <a:t>Pojistné ze smluv upsaných ve 2013 je rozdělené do zaslouženého pojistného let 2013 a 2014</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32360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
          <p:cNvSpPr>
            <a:spLocks noGrp="1" noChangeArrowheads="1"/>
          </p:cNvSpPr>
          <p:nvPr>
            <p:ph type="title"/>
          </p:nvPr>
        </p:nvSpPr>
        <p:spPr/>
        <p:txBody>
          <a:bodyPr/>
          <a:lstStyle/>
          <a:p>
            <a:pPr eaLnBrk="1" hangingPunct="1"/>
            <a:r>
              <a:rPr lang="cs-CZ" altLang="cs-CZ" dirty="0" smtClean="0"/>
              <a:t>Test postačitelnosti rezerv</a:t>
            </a:r>
            <a:endParaRPr lang="en-US" altLang="cs-CZ" dirty="0" smtClean="0"/>
          </a:p>
        </p:txBody>
      </p:sp>
      <p:sp>
        <p:nvSpPr>
          <p:cNvPr id="2" name="Zástupný symbol pro obsah 1"/>
          <p:cNvSpPr>
            <a:spLocks noGrp="1"/>
          </p:cNvSpPr>
          <p:nvPr>
            <p:ph sz="quarter" idx="10"/>
          </p:nvPr>
        </p:nvSpPr>
        <p:spPr/>
        <p:txBody>
          <a:bodyPr/>
          <a:lstStyle/>
          <a:p>
            <a:endParaRPr lang="cs-CZ"/>
          </a:p>
        </p:txBody>
      </p:sp>
    </p:spTree>
    <p:extLst>
      <p:ext uri="{BB962C8B-B14F-4D97-AF65-F5344CB8AC3E}">
        <p14:creationId xmlns:p14="http://schemas.microsoft.com/office/powerpoint/2010/main" val="1727048642"/>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Test postačitelnosti rezerv</a:t>
            </a:r>
            <a:endParaRPr lang="en-US" dirty="0"/>
          </a:p>
        </p:txBody>
      </p:sp>
      <p:sp>
        <p:nvSpPr>
          <p:cNvPr id="3" name="Text Placeholder 2"/>
          <p:cNvSpPr>
            <a:spLocks noGrp="1"/>
          </p:cNvSpPr>
          <p:nvPr>
            <p:ph sz="quarter" idx="12"/>
          </p:nvPr>
        </p:nvSpPr>
        <p:spPr/>
        <p:txBody>
          <a:bodyPr>
            <a:normAutofit fontScale="92500" lnSpcReduction="20000"/>
          </a:bodyPr>
          <a:lstStyle/>
          <a:p>
            <a:r>
              <a:rPr lang="cs-CZ" sz="2800" dirty="0" smtClean="0">
                <a:latin typeface="Arial" panose="020B0604020202020204" pitchFamily="34" charset="0"/>
                <a:cs typeface="Arial" panose="020B0604020202020204" pitchFamily="34" charset="0"/>
              </a:rPr>
              <a:t>Postačitelnost rezerv</a:t>
            </a:r>
            <a:endParaRPr lang="en-US" sz="2800" dirty="0" smtClean="0">
              <a:latin typeface="Arial" panose="020B0604020202020204" pitchFamily="34" charset="0"/>
              <a:cs typeface="Arial" panose="020B0604020202020204" pitchFamily="34" charset="0"/>
            </a:endParaRPr>
          </a:p>
          <a:p>
            <a:pPr lvl="1"/>
            <a:r>
              <a:rPr lang="cs-CZ" sz="2400" b="1" dirty="0" smtClean="0">
                <a:latin typeface="Arial" panose="020B0604020202020204" pitchFamily="34" charset="0"/>
                <a:cs typeface="Arial" panose="020B0604020202020204" pitchFamily="34" charset="0"/>
              </a:rPr>
              <a:t>ČR: </a:t>
            </a:r>
            <a:r>
              <a:rPr lang="cs-CZ" sz="2400" dirty="0" smtClean="0">
                <a:latin typeface="Arial" panose="020B0604020202020204" pitchFamily="34" charset="0"/>
                <a:cs typeface="Arial" panose="020B0604020202020204" pitchFamily="34" charset="0"/>
              </a:rPr>
              <a:t>	</a:t>
            </a:r>
            <a:r>
              <a:rPr lang="de-DE" sz="2400" dirty="0" err="1" smtClean="0">
                <a:latin typeface="Arial" panose="020B0604020202020204" pitchFamily="34" charset="0"/>
                <a:cs typeface="Arial" panose="020B0604020202020204" pitchFamily="34" charset="0"/>
              </a:rPr>
              <a:t>odts</a:t>
            </a:r>
            <a:r>
              <a:rPr lang="de-DE" sz="2400" dirty="0" smtClean="0">
                <a:latin typeface="Arial" panose="020B0604020202020204" pitchFamily="34" charset="0"/>
                <a:cs typeface="Arial" panose="020B0604020202020204" pitchFamily="34" charset="0"/>
              </a:rPr>
              <a:t>. 28, p</a:t>
            </a:r>
            <a:r>
              <a:rPr lang="cs-CZ" sz="2400" dirty="0" err="1" smtClean="0">
                <a:latin typeface="Arial" panose="020B0604020202020204" pitchFamily="34" charset="0"/>
                <a:cs typeface="Arial" panose="020B0604020202020204" pitchFamily="34" charset="0"/>
              </a:rPr>
              <a:t>ísm</a:t>
            </a:r>
            <a:r>
              <a:rPr lang="cs-CZ" sz="2400" dirty="0" smtClean="0">
                <a:latin typeface="Arial" panose="020B0604020202020204" pitchFamily="34" charset="0"/>
                <a:cs typeface="Arial" panose="020B0604020202020204" pitchFamily="34" charset="0"/>
              </a:rPr>
              <a:t>. (2) Výše technických rezerv se stanoví tak, aby v každém okamžiku byla dostatečná do té míry, aby pojišťovna byla schopna dostát svým závazkům, plynoucím z pojistných smluv. (Vyhláška 502/2002 Sb. k zákonu o </a:t>
            </a:r>
            <a:r>
              <a:rPr lang="cs-CZ" sz="2400" dirty="0" err="1" smtClean="0">
                <a:latin typeface="Arial" panose="020B0604020202020204" pitchFamily="34" charset="0"/>
                <a:cs typeface="Arial" panose="020B0604020202020204" pitchFamily="34" charset="0"/>
              </a:rPr>
              <a:t>účentictví</a:t>
            </a:r>
            <a:r>
              <a:rPr lang="cs-CZ" sz="2400" dirty="0" smtClean="0">
                <a:latin typeface="Arial" panose="020B0604020202020204" pitchFamily="34" charset="0"/>
                <a:cs typeface="Arial" panose="020B0604020202020204" pitchFamily="34" charset="0"/>
              </a:rPr>
              <a:t>)</a:t>
            </a:r>
          </a:p>
          <a:p>
            <a:pPr lvl="1"/>
            <a:endParaRPr lang="en-US" sz="2400" dirty="0" smtClean="0">
              <a:latin typeface="Arial" panose="020B0604020202020204" pitchFamily="34" charset="0"/>
              <a:cs typeface="Arial" panose="020B0604020202020204" pitchFamily="34" charset="0"/>
            </a:endParaRPr>
          </a:p>
          <a:p>
            <a:pPr lvl="1"/>
            <a:r>
              <a:rPr lang="cs-CZ" sz="2400" b="1" dirty="0" smtClean="0">
                <a:latin typeface="Arial" panose="020B0604020202020204" pitchFamily="34" charset="0"/>
                <a:cs typeface="Arial" panose="020B0604020202020204" pitchFamily="34" charset="0"/>
              </a:rPr>
              <a:t>IFRS: </a:t>
            </a:r>
          </a:p>
          <a:p>
            <a:pPr lvl="1">
              <a:buNone/>
            </a:pPr>
            <a:r>
              <a:rPr lang="cs-CZ"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An insurer shall assess at each reporting date whether its recognized insurance liabilities are adequate, using current estimates of future cash flows under its insurance contracts </a:t>
            </a:r>
          </a:p>
          <a:p>
            <a:pPr lvl="1"/>
            <a:endParaRPr lang="en-US" sz="2400" dirty="0" smtClean="0">
              <a:latin typeface="Arial" panose="020B0604020202020204" pitchFamily="34" charset="0"/>
              <a:cs typeface="Arial" panose="020B0604020202020204" pitchFamily="34" charset="0"/>
            </a:endParaRPr>
          </a:p>
          <a:p>
            <a:pPr lvl="1">
              <a:buNone/>
            </a:pPr>
            <a:r>
              <a:rPr lang="cs-CZ"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If that assessment shows that the carrying amount of its insurance liabilities (less related deferred DAC and related intangible assets) is inadequate in the light of the estimated future cash flows, the entire deficiency shall be recognized in profit or loss</a:t>
            </a:r>
            <a:r>
              <a:rPr lang="cs-CZ" sz="2400" dirty="0" smtClean="0">
                <a:latin typeface="Arial" panose="020B0604020202020204" pitchFamily="34" charset="0"/>
                <a:cs typeface="Arial" panose="020B0604020202020204" pitchFamily="34" charset="0"/>
              </a:rPr>
              <a:t> (IFRS 4)</a:t>
            </a:r>
            <a:endParaRPr lang="en-US" sz="2400" dirty="0" smtClean="0">
              <a:latin typeface="Arial" panose="020B0604020202020204" pitchFamily="34" charset="0"/>
              <a:cs typeface="Arial" panose="020B0604020202020204" pitchFamily="34" charset="0"/>
            </a:endParaRPr>
          </a:p>
          <a:p>
            <a:pPr lvl="1"/>
            <a:endParaRPr lang="cs-CZ"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36239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Test postačitelnosti rezerv</a:t>
            </a:r>
            <a:endParaRPr lang="en-US" dirty="0"/>
          </a:p>
        </p:txBody>
      </p:sp>
      <p:sp>
        <p:nvSpPr>
          <p:cNvPr id="3" name="Text Placeholder 2"/>
          <p:cNvSpPr>
            <a:spLocks noGrp="1"/>
          </p:cNvSpPr>
          <p:nvPr>
            <p:ph sz="quarter" idx="12"/>
          </p:nvPr>
        </p:nvSpPr>
        <p:spPr/>
        <p:txBody>
          <a:bodyPr>
            <a:normAutofit/>
          </a:bodyPr>
          <a:lstStyle/>
          <a:p>
            <a:pPr lvl="1">
              <a:buNone/>
            </a:pPr>
            <a:r>
              <a:rPr lang="cs-CZ" sz="2400" b="1" dirty="0" smtClean="0">
                <a:latin typeface="Arial" panose="020B0604020202020204" pitchFamily="34" charset="0"/>
                <a:cs typeface="Arial" panose="020B0604020202020204" pitchFamily="34" charset="0"/>
              </a:rPr>
              <a:t>IFRS: </a:t>
            </a:r>
          </a:p>
          <a:p>
            <a:pPr lvl="1">
              <a:buNone/>
            </a:pPr>
            <a:r>
              <a:rPr lang="cs-CZ" sz="2200" b="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If an insurer applies a LAT that meets specified minimum requirements, this IFRS (IFRS 4) imposes no further requirements.</a:t>
            </a:r>
            <a:endParaRPr lang="cs-CZ" sz="2400" dirty="0" smtClean="0">
              <a:latin typeface="Arial" panose="020B0604020202020204" pitchFamily="34" charset="0"/>
              <a:cs typeface="Arial" panose="020B0604020202020204" pitchFamily="34" charset="0"/>
            </a:endParaRPr>
          </a:p>
          <a:p>
            <a:pPr lvl="1">
              <a:buNone/>
            </a:pPr>
            <a:r>
              <a:rPr lang="cs-CZ" sz="2400" dirty="0" smtClean="0">
                <a:latin typeface="Arial" panose="020B0604020202020204" pitchFamily="34" charset="0"/>
                <a:cs typeface="Arial" panose="020B0604020202020204" pitchFamily="34" charset="0"/>
              </a:rPr>
              <a:t>	</a:t>
            </a:r>
          </a:p>
          <a:p>
            <a:pPr lvl="1">
              <a:buNone/>
            </a:pPr>
            <a:r>
              <a:rPr lang="cs-CZ"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The minimum requirements are the following:</a:t>
            </a:r>
            <a:endParaRPr lang="en-US" sz="2600" dirty="0" smtClean="0">
              <a:latin typeface="Arial" panose="020B0604020202020204" pitchFamily="34" charset="0"/>
              <a:cs typeface="Arial" panose="020B0604020202020204" pitchFamily="34" charset="0"/>
            </a:endParaRPr>
          </a:p>
          <a:p>
            <a:pPr lvl="2">
              <a:lnSpc>
                <a:spcPct val="110000"/>
              </a:lnSpc>
            </a:pPr>
            <a:r>
              <a:rPr lang="en-US" sz="1900" dirty="0" smtClean="0">
                <a:latin typeface="Arial" panose="020B0604020202020204" pitchFamily="34" charset="0"/>
                <a:cs typeface="Arial" panose="020B0604020202020204" pitchFamily="34" charset="0"/>
              </a:rPr>
              <a:t>The test considers current estimates of all contractual cash flows, and of related cash flows such as claims handling costs, as well as cash flows resulting from embedded options and guarantees.</a:t>
            </a:r>
          </a:p>
          <a:p>
            <a:pPr lvl="2">
              <a:lnSpc>
                <a:spcPct val="110000"/>
              </a:lnSpc>
            </a:pPr>
            <a:r>
              <a:rPr lang="en-US" sz="1900" dirty="0" smtClean="0">
                <a:latin typeface="Arial" panose="020B0604020202020204" pitchFamily="34" charset="0"/>
                <a:cs typeface="Arial" panose="020B0604020202020204" pitchFamily="34" charset="0"/>
              </a:rPr>
              <a:t> If the test shows that the liability is inadequate, the entire deficiency is recognized in profit or loss</a:t>
            </a:r>
            <a:r>
              <a:rPr lang="en-US" sz="1900" dirty="0" smtClean="0">
                <a:solidFill>
                  <a:srgbClr val="00257A"/>
                </a:solidFill>
                <a:latin typeface="Arial" panose="020B0604020202020204" pitchFamily="34" charset="0"/>
                <a:cs typeface="Arial" panose="020B0604020202020204" pitchFamily="34" charset="0"/>
              </a:rPr>
              <a:t>.</a:t>
            </a:r>
          </a:p>
          <a:p>
            <a:pPr lvl="1"/>
            <a:endParaRPr lang="cs-CZ"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492980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smtClean="0"/>
              <a:t>Přehled technických rezerv</a:t>
            </a:r>
            <a:endParaRPr lang="cs-CZ"/>
          </a:p>
        </p:txBody>
      </p:sp>
      <p:sp>
        <p:nvSpPr>
          <p:cNvPr id="7" name="Zástupný symbol pro obsah 6"/>
          <p:cNvSpPr>
            <a:spLocks noGrp="1"/>
          </p:cNvSpPr>
          <p:nvPr>
            <p:ph sz="quarter" idx="10"/>
          </p:nvPr>
        </p:nvSpPr>
        <p:spPr/>
        <p:txBody>
          <a:bodyPr/>
          <a:lstStyle/>
          <a:p>
            <a:endParaRPr lang="cs-CZ"/>
          </a:p>
        </p:txBody>
      </p:sp>
      <p:sp>
        <p:nvSpPr>
          <p:cNvPr id="3" name="Zástupný symbol pro zápatí 2"/>
          <p:cNvSpPr>
            <a:spLocks noGrp="1"/>
          </p:cNvSpPr>
          <p:nvPr>
            <p:ph type="ftr" sz="quarter" idx="4294967295"/>
          </p:nvPr>
        </p:nvSpPr>
        <p:spPr>
          <a:xfrm>
            <a:off x="0" y="6356350"/>
            <a:ext cx="7848600" cy="365125"/>
          </a:xfrm>
        </p:spPr>
        <p:txBody>
          <a:bodyPr/>
          <a:lstStyle/>
          <a:p>
            <a:r>
              <a:rPr lang="cs-CZ" smtClean="0"/>
              <a:t>Nový vizuální styl - ukázky snímků</a:t>
            </a:r>
            <a:endParaRPr lang="cs-CZ"/>
          </a:p>
        </p:txBody>
      </p:sp>
    </p:spTree>
    <p:extLst>
      <p:ext uri="{BB962C8B-B14F-4D97-AF65-F5344CB8AC3E}">
        <p14:creationId xmlns:p14="http://schemas.microsoft.com/office/powerpoint/2010/main" val="2885191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Test postačitelnosti </a:t>
            </a:r>
            <a:r>
              <a:rPr lang="cs-CZ" dirty="0" err="1" smtClean="0"/>
              <a:t>rezrev</a:t>
            </a:r>
            <a:endParaRPr lang="en-US" dirty="0"/>
          </a:p>
        </p:txBody>
      </p:sp>
      <p:sp>
        <p:nvSpPr>
          <p:cNvPr id="3" name="Text Placeholder 2"/>
          <p:cNvSpPr>
            <a:spLocks noGrp="1"/>
          </p:cNvSpPr>
          <p:nvPr>
            <p:ph sz="quarter" idx="12"/>
          </p:nvPr>
        </p:nvSpPr>
        <p:spPr/>
        <p:txBody>
          <a:bodyPr>
            <a:normAutofit fontScale="62500" lnSpcReduction="20000"/>
          </a:bodyPr>
          <a:lstStyle/>
          <a:p>
            <a:r>
              <a:rPr lang="cs-CZ" b="1" dirty="0" smtClean="0"/>
              <a:t>Směrnice č. 5 </a:t>
            </a:r>
            <a:r>
              <a:rPr lang="cs-CZ" b="1" dirty="0" err="1" smtClean="0"/>
              <a:t>ČSpA</a:t>
            </a:r>
            <a:endParaRPr lang="cs-CZ" b="1" dirty="0" smtClean="0"/>
          </a:p>
          <a:p>
            <a:r>
              <a:rPr lang="en-US" dirty="0" smtClean="0"/>
              <a:t>1.4</a:t>
            </a:r>
            <a:r>
              <a:rPr lang="en-US" dirty="0" smtClean="0"/>
              <a:t>. </a:t>
            </a:r>
            <a:r>
              <a:rPr lang="en-US" dirty="0" err="1" smtClean="0"/>
              <a:t>Dostatečnost</a:t>
            </a:r>
            <a:r>
              <a:rPr lang="en-US" dirty="0" smtClean="0"/>
              <a:t> </a:t>
            </a:r>
            <a:r>
              <a:rPr lang="en-US" dirty="0" err="1" smtClean="0"/>
              <a:t>technických</a:t>
            </a:r>
            <a:r>
              <a:rPr lang="en-US" dirty="0" smtClean="0"/>
              <a:t> </a:t>
            </a:r>
            <a:r>
              <a:rPr lang="en-US" dirty="0" err="1" smtClean="0"/>
              <a:t>rezerv</a:t>
            </a:r>
            <a:r>
              <a:rPr lang="en-US" dirty="0" smtClean="0"/>
              <a:t> </a:t>
            </a:r>
            <a:r>
              <a:rPr lang="en-US" dirty="0" err="1" smtClean="0"/>
              <a:t>podle</a:t>
            </a:r>
            <a:r>
              <a:rPr lang="en-US" dirty="0" smtClean="0"/>
              <a:t> § 28 </a:t>
            </a:r>
            <a:r>
              <a:rPr lang="en-US" dirty="0" err="1" smtClean="0"/>
              <a:t>odst</a:t>
            </a:r>
            <a:r>
              <a:rPr lang="en-US" dirty="0" smtClean="0"/>
              <a:t>. 2 </a:t>
            </a:r>
            <a:r>
              <a:rPr lang="en-US" dirty="0" err="1" smtClean="0"/>
              <a:t>vyhl</a:t>
            </a:r>
            <a:r>
              <a:rPr lang="en-US" dirty="0" smtClean="0"/>
              <a:t>. č. 502/ 2002 Sb. </a:t>
            </a:r>
            <a:r>
              <a:rPr lang="en-US" dirty="0" err="1" smtClean="0"/>
              <a:t>musí</a:t>
            </a:r>
            <a:r>
              <a:rPr lang="en-US" dirty="0" smtClean="0"/>
              <a:t> </a:t>
            </a:r>
            <a:r>
              <a:rPr lang="en-US" dirty="0" err="1" smtClean="0"/>
              <a:t>být</a:t>
            </a:r>
            <a:r>
              <a:rPr lang="en-US" dirty="0" smtClean="0"/>
              <a:t> </a:t>
            </a:r>
            <a:r>
              <a:rPr lang="en-US" dirty="0" err="1" smtClean="0"/>
              <a:t>trvalá</a:t>
            </a:r>
            <a:r>
              <a:rPr lang="en-US" dirty="0" smtClean="0"/>
              <a:t>. </a:t>
            </a:r>
            <a:r>
              <a:rPr lang="en-US" dirty="0" err="1" smtClean="0"/>
              <a:t>Tato</a:t>
            </a:r>
            <a:r>
              <a:rPr lang="en-US" dirty="0" smtClean="0"/>
              <a:t> </a:t>
            </a:r>
            <a:r>
              <a:rPr lang="en-US" dirty="0" err="1" smtClean="0"/>
              <a:t>směrnice</a:t>
            </a:r>
            <a:r>
              <a:rPr lang="en-US" dirty="0" smtClean="0"/>
              <a:t> </a:t>
            </a:r>
            <a:r>
              <a:rPr lang="en-US" dirty="0" err="1" smtClean="0"/>
              <a:t>ji</a:t>
            </a:r>
            <a:r>
              <a:rPr lang="en-US" dirty="0" smtClean="0"/>
              <a:t> proto </a:t>
            </a:r>
            <a:r>
              <a:rPr lang="en-US" dirty="0" err="1" smtClean="0"/>
              <a:t>vykládá</a:t>
            </a:r>
            <a:r>
              <a:rPr lang="en-US" dirty="0" smtClean="0"/>
              <a:t> </a:t>
            </a:r>
            <a:r>
              <a:rPr lang="en-US" dirty="0" err="1" smtClean="0"/>
              <a:t>způsobem</a:t>
            </a:r>
            <a:r>
              <a:rPr lang="en-US" dirty="0" smtClean="0"/>
              <a:t> </a:t>
            </a:r>
            <a:r>
              <a:rPr lang="en-US" dirty="0" err="1" smtClean="0"/>
              <a:t>odpovídajícím</a:t>
            </a:r>
            <a:r>
              <a:rPr lang="en-US" dirty="0" smtClean="0"/>
              <a:t> </a:t>
            </a:r>
            <a:r>
              <a:rPr lang="en-US" dirty="0" err="1" smtClean="0"/>
              <a:t>účetním</a:t>
            </a:r>
            <a:r>
              <a:rPr lang="en-US" dirty="0" smtClean="0"/>
              <a:t> </a:t>
            </a:r>
            <a:r>
              <a:rPr lang="en-US" dirty="0" err="1" smtClean="0"/>
              <a:t>zvyklostem</a:t>
            </a:r>
            <a:r>
              <a:rPr lang="en-US" dirty="0" smtClean="0"/>
              <a:t> a </a:t>
            </a:r>
            <a:r>
              <a:rPr lang="en-US" dirty="0" err="1" smtClean="0"/>
              <a:t>pokud</a:t>
            </a:r>
            <a:r>
              <a:rPr lang="en-US" dirty="0" smtClean="0"/>
              <a:t> </a:t>
            </a:r>
            <a:r>
              <a:rPr lang="en-US" dirty="0" err="1" smtClean="0"/>
              <a:t>možno</a:t>
            </a:r>
            <a:r>
              <a:rPr lang="en-US" dirty="0" smtClean="0"/>
              <a:t> </a:t>
            </a:r>
            <a:r>
              <a:rPr lang="en-US" dirty="0" err="1" smtClean="0"/>
              <a:t>nezávislým</a:t>
            </a:r>
            <a:r>
              <a:rPr lang="en-US" dirty="0" smtClean="0"/>
              <a:t> </a:t>
            </a:r>
            <a:r>
              <a:rPr lang="en-US" dirty="0" err="1" smtClean="0"/>
              <a:t>na</a:t>
            </a:r>
            <a:r>
              <a:rPr lang="en-US" dirty="0" smtClean="0"/>
              <a:t> </a:t>
            </a:r>
            <a:r>
              <a:rPr lang="en-US" dirty="0" err="1" smtClean="0"/>
              <a:t>vnitřních</a:t>
            </a:r>
            <a:r>
              <a:rPr lang="en-US" dirty="0" smtClean="0"/>
              <a:t> </a:t>
            </a:r>
            <a:r>
              <a:rPr lang="en-US" dirty="0" err="1" smtClean="0"/>
              <a:t>předpisech</a:t>
            </a:r>
            <a:r>
              <a:rPr lang="en-US" dirty="0" smtClean="0"/>
              <a:t> </a:t>
            </a:r>
            <a:r>
              <a:rPr lang="en-US" dirty="0" err="1" smtClean="0"/>
              <a:t>pojišťovny</a:t>
            </a:r>
            <a:r>
              <a:rPr lang="en-US" dirty="0" smtClean="0"/>
              <a:t>:</a:t>
            </a:r>
          </a:p>
          <a:p>
            <a:endParaRPr lang="cs-CZ" dirty="0" smtClean="0"/>
          </a:p>
          <a:p>
            <a:r>
              <a:rPr lang="en-US" dirty="0" smtClean="0"/>
              <a:t>2.1</a:t>
            </a:r>
            <a:r>
              <a:rPr lang="en-US" dirty="0"/>
              <a:t>. </a:t>
            </a:r>
            <a:r>
              <a:rPr lang="en-US" dirty="0" err="1"/>
              <a:t>Posouzení</a:t>
            </a:r>
            <a:r>
              <a:rPr lang="en-US" dirty="0"/>
              <a:t> </a:t>
            </a:r>
            <a:r>
              <a:rPr lang="en-US" dirty="0" err="1"/>
              <a:t>technických</a:t>
            </a:r>
            <a:r>
              <a:rPr lang="en-US" dirty="0"/>
              <a:t> </a:t>
            </a:r>
            <a:r>
              <a:rPr lang="en-US" dirty="0" err="1"/>
              <a:t>rezerv</a:t>
            </a:r>
            <a:r>
              <a:rPr lang="en-US" dirty="0"/>
              <a:t> </a:t>
            </a:r>
            <a:r>
              <a:rPr lang="en-US" dirty="0" err="1"/>
              <a:t>vychází</a:t>
            </a:r>
            <a:r>
              <a:rPr lang="en-US" dirty="0"/>
              <a:t> </a:t>
            </a:r>
            <a:r>
              <a:rPr lang="en-US" dirty="0" err="1"/>
              <a:t>ze</a:t>
            </a:r>
            <a:r>
              <a:rPr lang="en-US" dirty="0"/>
              <a:t> </a:t>
            </a:r>
            <a:r>
              <a:rPr lang="en-US" dirty="0" err="1"/>
              <a:t>zásad</a:t>
            </a:r>
            <a:r>
              <a:rPr lang="en-US" dirty="0"/>
              <a:t> </a:t>
            </a:r>
            <a:r>
              <a:rPr lang="en-US" dirty="0" err="1"/>
              <a:t>standardu</a:t>
            </a:r>
            <a:r>
              <a:rPr lang="en-US" dirty="0"/>
              <a:t> IAS 37, </a:t>
            </a:r>
            <a:r>
              <a:rPr lang="en-US" dirty="0" err="1"/>
              <a:t>podle</a:t>
            </a:r>
            <a:r>
              <a:rPr lang="en-US" dirty="0"/>
              <a:t> </a:t>
            </a:r>
            <a:r>
              <a:rPr lang="en-US" dirty="0" err="1"/>
              <a:t>kterých</a:t>
            </a:r>
            <a:r>
              <a:rPr lang="en-US" dirty="0"/>
              <a:t> je </a:t>
            </a:r>
            <a:r>
              <a:rPr lang="en-US" dirty="0" err="1"/>
              <a:t>potřebné</a:t>
            </a:r>
            <a:r>
              <a:rPr lang="en-US" dirty="0"/>
              <a:t>, </a:t>
            </a:r>
            <a:r>
              <a:rPr lang="en-US" dirty="0" err="1"/>
              <a:t>aby</a:t>
            </a:r>
            <a:r>
              <a:rPr lang="en-US" dirty="0"/>
              <a:t> </a:t>
            </a:r>
            <a:r>
              <a:rPr lang="en-US" dirty="0" err="1"/>
              <a:t>podnik</a:t>
            </a:r>
            <a:r>
              <a:rPr lang="en-US" dirty="0"/>
              <a:t> </a:t>
            </a:r>
            <a:r>
              <a:rPr lang="en-US" dirty="0" err="1"/>
              <a:t>při</a:t>
            </a:r>
            <a:r>
              <a:rPr lang="en-US" dirty="0"/>
              <a:t> </a:t>
            </a:r>
            <a:r>
              <a:rPr lang="en-US" dirty="0" err="1"/>
              <a:t>stanovení</a:t>
            </a:r>
            <a:r>
              <a:rPr lang="en-US" dirty="0"/>
              <a:t> </a:t>
            </a:r>
            <a:r>
              <a:rPr lang="en-US" dirty="0" err="1"/>
              <a:t>výše</a:t>
            </a:r>
            <a:r>
              <a:rPr lang="en-US" dirty="0"/>
              <a:t> </a:t>
            </a:r>
            <a:r>
              <a:rPr lang="en-US" dirty="0" err="1"/>
              <a:t>rezervy</a:t>
            </a:r>
            <a:endParaRPr lang="en-US" dirty="0"/>
          </a:p>
          <a:p>
            <a:pPr lvl="1"/>
            <a:r>
              <a:rPr lang="en-US" dirty="0" err="1" smtClean="0"/>
              <a:t>vzal</a:t>
            </a:r>
            <a:r>
              <a:rPr lang="en-US" dirty="0" smtClean="0"/>
              <a:t> </a:t>
            </a:r>
            <a:r>
              <a:rPr lang="en-US" dirty="0"/>
              <a:t>v </a:t>
            </a:r>
            <a:r>
              <a:rPr lang="en-US" dirty="0" err="1"/>
              <a:t>úvahu</a:t>
            </a:r>
            <a:r>
              <a:rPr lang="en-US" dirty="0"/>
              <a:t> </a:t>
            </a:r>
            <a:r>
              <a:rPr lang="en-US" dirty="0" err="1"/>
              <a:t>veškerá</a:t>
            </a:r>
            <a:r>
              <a:rPr lang="en-US" dirty="0"/>
              <a:t> </a:t>
            </a:r>
            <a:r>
              <a:rPr lang="en-US" dirty="0" err="1"/>
              <a:t>související</a:t>
            </a:r>
            <a:r>
              <a:rPr lang="en-US" dirty="0"/>
              <a:t> </a:t>
            </a:r>
            <a:r>
              <a:rPr lang="en-US" dirty="0" err="1"/>
              <a:t>rizika</a:t>
            </a:r>
            <a:r>
              <a:rPr lang="en-US" dirty="0"/>
              <a:t> a </a:t>
            </a:r>
            <a:r>
              <a:rPr lang="en-US" dirty="0" err="1"/>
              <a:t>nejistoty</a:t>
            </a:r>
            <a:r>
              <a:rPr lang="en-US" dirty="0"/>
              <a:t>, </a:t>
            </a:r>
            <a:r>
              <a:rPr lang="en-US" dirty="0" err="1"/>
              <a:t>aniž</a:t>
            </a:r>
            <a:r>
              <a:rPr lang="en-US" dirty="0"/>
              <a:t> by </a:t>
            </a:r>
            <a:r>
              <a:rPr lang="en-US" dirty="0" err="1"/>
              <a:t>vytvořil</a:t>
            </a:r>
            <a:r>
              <a:rPr lang="en-US" dirty="0"/>
              <a:t> </a:t>
            </a:r>
            <a:r>
              <a:rPr lang="en-US" dirty="0" err="1"/>
              <a:t>rezervu</a:t>
            </a:r>
            <a:r>
              <a:rPr lang="en-US" dirty="0"/>
              <a:t> v </a:t>
            </a:r>
            <a:r>
              <a:rPr lang="en-US" dirty="0" err="1"/>
              <a:t>nadměrné</a:t>
            </a:r>
            <a:r>
              <a:rPr lang="en-US" dirty="0"/>
              <a:t> </a:t>
            </a:r>
            <a:r>
              <a:rPr lang="en-US" dirty="0" err="1"/>
              <a:t>výši</a:t>
            </a:r>
            <a:r>
              <a:rPr lang="en-US" dirty="0"/>
              <a:t>;</a:t>
            </a:r>
          </a:p>
          <a:p>
            <a:pPr lvl="1"/>
            <a:r>
              <a:rPr lang="en-US" dirty="0" err="1" smtClean="0"/>
              <a:t>upravil</a:t>
            </a:r>
            <a:r>
              <a:rPr lang="en-US" dirty="0" smtClean="0"/>
              <a:t> </a:t>
            </a:r>
            <a:r>
              <a:rPr lang="en-US" dirty="0" err="1"/>
              <a:t>závazek</a:t>
            </a:r>
            <a:r>
              <a:rPr lang="en-US" dirty="0"/>
              <a:t> s </a:t>
            </a:r>
            <a:r>
              <a:rPr lang="en-US" dirty="0" err="1"/>
              <a:t>použitím</a:t>
            </a:r>
            <a:r>
              <a:rPr lang="en-US" dirty="0"/>
              <a:t> </a:t>
            </a:r>
            <a:r>
              <a:rPr lang="en-US" dirty="0" err="1"/>
              <a:t>diskontní</a:t>
            </a:r>
            <a:r>
              <a:rPr lang="en-US" dirty="0"/>
              <a:t> </a:t>
            </a:r>
            <a:r>
              <a:rPr lang="en-US" dirty="0" err="1"/>
              <a:t>sazby</a:t>
            </a:r>
            <a:r>
              <a:rPr lang="en-US" dirty="0"/>
              <a:t> </a:t>
            </a:r>
            <a:r>
              <a:rPr lang="en-US" dirty="0" err="1"/>
              <a:t>odpovídající</a:t>
            </a:r>
            <a:r>
              <a:rPr lang="en-US" dirty="0"/>
              <a:t> </a:t>
            </a:r>
            <a:r>
              <a:rPr lang="en-US" dirty="0" err="1"/>
              <a:t>aktuálnímu</a:t>
            </a:r>
            <a:r>
              <a:rPr lang="en-US" dirty="0"/>
              <a:t> </a:t>
            </a:r>
            <a:r>
              <a:rPr lang="en-US" dirty="0" err="1"/>
              <a:t>tržnímu</a:t>
            </a:r>
            <a:r>
              <a:rPr lang="en-US" dirty="0"/>
              <a:t> </a:t>
            </a:r>
            <a:r>
              <a:rPr lang="en-US" dirty="0" err="1"/>
              <a:t>ocenění</a:t>
            </a:r>
            <a:r>
              <a:rPr lang="en-US" dirty="0"/>
              <a:t> </a:t>
            </a:r>
            <a:r>
              <a:rPr lang="en-US" dirty="0" err="1"/>
              <a:t>hodnoty</a:t>
            </a:r>
            <a:r>
              <a:rPr lang="en-US" dirty="0"/>
              <a:t> </a:t>
            </a:r>
            <a:r>
              <a:rPr lang="en-US" dirty="0" err="1"/>
              <a:t>peněz</a:t>
            </a:r>
            <a:r>
              <a:rPr lang="en-US" dirty="0"/>
              <a:t>;</a:t>
            </a:r>
          </a:p>
          <a:p>
            <a:pPr lvl="1"/>
            <a:r>
              <a:rPr lang="en-US" dirty="0" err="1" smtClean="0"/>
              <a:t>vzal</a:t>
            </a:r>
            <a:r>
              <a:rPr lang="en-US" dirty="0" smtClean="0"/>
              <a:t> </a:t>
            </a:r>
            <a:r>
              <a:rPr lang="en-US" dirty="0"/>
              <a:t>v </a:t>
            </a:r>
            <a:r>
              <a:rPr lang="en-US" dirty="0" err="1"/>
              <a:t>úvahu</a:t>
            </a:r>
            <a:r>
              <a:rPr lang="en-US" dirty="0"/>
              <a:t> </a:t>
            </a:r>
            <a:r>
              <a:rPr lang="en-US" dirty="0" err="1"/>
              <a:t>budoucí</a:t>
            </a:r>
            <a:r>
              <a:rPr lang="en-US" dirty="0"/>
              <a:t> </a:t>
            </a:r>
            <a:r>
              <a:rPr lang="en-US" dirty="0" err="1"/>
              <a:t>události</a:t>
            </a:r>
            <a:r>
              <a:rPr lang="en-US" dirty="0"/>
              <a:t>, </a:t>
            </a:r>
            <a:r>
              <a:rPr lang="en-US" dirty="0" err="1"/>
              <a:t>například</a:t>
            </a:r>
            <a:r>
              <a:rPr lang="en-US" dirty="0"/>
              <a:t> </a:t>
            </a:r>
            <a:r>
              <a:rPr lang="en-US" dirty="0" err="1"/>
              <a:t>legislativní</a:t>
            </a:r>
            <a:r>
              <a:rPr lang="en-US" dirty="0"/>
              <a:t> </a:t>
            </a:r>
            <a:r>
              <a:rPr lang="en-US" dirty="0" err="1"/>
              <a:t>změny</a:t>
            </a:r>
            <a:r>
              <a:rPr lang="en-US" dirty="0"/>
              <a:t>, </a:t>
            </a:r>
            <a:r>
              <a:rPr lang="en-US" dirty="0" err="1"/>
              <a:t>pokud</a:t>
            </a:r>
            <a:r>
              <a:rPr lang="en-US" dirty="0"/>
              <a:t> </a:t>
            </a:r>
            <a:r>
              <a:rPr lang="en-US" dirty="0" err="1"/>
              <a:t>existují</a:t>
            </a:r>
            <a:r>
              <a:rPr lang="en-US" dirty="0"/>
              <a:t> </a:t>
            </a:r>
            <a:r>
              <a:rPr lang="en-US" dirty="0" err="1"/>
              <a:t>dostatečně</a:t>
            </a:r>
            <a:r>
              <a:rPr lang="en-US" dirty="0"/>
              <a:t> </a:t>
            </a:r>
            <a:r>
              <a:rPr lang="en-US" dirty="0" err="1"/>
              <a:t>objektivní</a:t>
            </a:r>
            <a:r>
              <a:rPr lang="en-US" dirty="0"/>
              <a:t> </a:t>
            </a:r>
            <a:r>
              <a:rPr lang="en-US" dirty="0" err="1"/>
              <a:t>důkazy</a:t>
            </a:r>
            <a:r>
              <a:rPr lang="en-US" dirty="0"/>
              <a:t> </a:t>
            </a:r>
            <a:r>
              <a:rPr lang="en-US" dirty="0" err="1"/>
              <a:t>jejich</a:t>
            </a:r>
            <a:r>
              <a:rPr lang="en-US" dirty="0"/>
              <a:t> </a:t>
            </a:r>
            <a:r>
              <a:rPr lang="en-US" dirty="0" err="1"/>
              <a:t>uskutečnění</a:t>
            </a:r>
            <a:r>
              <a:rPr lang="en-US" dirty="0"/>
              <a:t>.</a:t>
            </a:r>
          </a:p>
          <a:p>
            <a:r>
              <a:rPr lang="en-US" dirty="0" err="1"/>
              <a:t>Pokud</a:t>
            </a:r>
            <a:r>
              <a:rPr lang="en-US" dirty="0"/>
              <a:t> </a:t>
            </a:r>
            <a:r>
              <a:rPr lang="en-US" dirty="0" err="1"/>
              <a:t>podnik</a:t>
            </a:r>
            <a:r>
              <a:rPr lang="en-US" dirty="0"/>
              <a:t> </a:t>
            </a:r>
            <a:r>
              <a:rPr lang="en-US" dirty="0" err="1"/>
              <a:t>očekává</a:t>
            </a:r>
            <a:r>
              <a:rPr lang="en-US" dirty="0"/>
              <a:t>, </a:t>
            </a:r>
            <a:r>
              <a:rPr lang="en-US" dirty="0" err="1"/>
              <a:t>že</a:t>
            </a:r>
            <a:r>
              <a:rPr lang="en-US" dirty="0"/>
              <a:t> </a:t>
            </a:r>
            <a:r>
              <a:rPr lang="en-US" dirty="0" err="1"/>
              <a:t>obdrží</a:t>
            </a:r>
            <a:r>
              <a:rPr lang="en-US" dirty="0"/>
              <a:t> </a:t>
            </a:r>
            <a:r>
              <a:rPr lang="en-US" dirty="0" err="1"/>
              <a:t>náhradu</a:t>
            </a:r>
            <a:r>
              <a:rPr lang="en-US" dirty="0"/>
              <a:t> </a:t>
            </a:r>
            <a:r>
              <a:rPr lang="en-US" dirty="0" err="1"/>
              <a:t>všech</a:t>
            </a:r>
            <a:r>
              <a:rPr lang="en-US" dirty="0"/>
              <a:t> </a:t>
            </a:r>
            <a:r>
              <a:rPr lang="en-US" dirty="0" err="1"/>
              <a:t>nebo</a:t>
            </a:r>
            <a:r>
              <a:rPr lang="en-US" dirty="0"/>
              <a:t> </a:t>
            </a:r>
            <a:r>
              <a:rPr lang="en-US" dirty="0" err="1"/>
              <a:t>části</a:t>
            </a:r>
            <a:r>
              <a:rPr lang="en-US" dirty="0"/>
              <a:t> </a:t>
            </a:r>
            <a:r>
              <a:rPr lang="en-US" dirty="0" err="1"/>
              <a:t>výdajů</a:t>
            </a:r>
            <a:r>
              <a:rPr lang="en-US" dirty="0"/>
              <a:t>, </a:t>
            </a:r>
            <a:r>
              <a:rPr lang="en-US" dirty="0" err="1"/>
              <a:t>zde</a:t>
            </a:r>
            <a:r>
              <a:rPr lang="en-US" dirty="0"/>
              <a:t> </a:t>
            </a:r>
            <a:r>
              <a:rPr lang="en-US" dirty="0" err="1"/>
              <a:t>nejčastěji</a:t>
            </a:r>
            <a:r>
              <a:rPr lang="en-US" dirty="0"/>
              <a:t> </a:t>
            </a:r>
            <a:r>
              <a:rPr lang="en-US" dirty="0" err="1"/>
              <a:t>na</a:t>
            </a:r>
            <a:r>
              <a:rPr lang="en-US" dirty="0"/>
              <a:t> </a:t>
            </a:r>
            <a:r>
              <a:rPr lang="en-US" dirty="0" err="1"/>
              <a:t>základě</a:t>
            </a:r>
            <a:r>
              <a:rPr lang="en-US" dirty="0"/>
              <a:t> </a:t>
            </a:r>
            <a:r>
              <a:rPr lang="en-US" dirty="0" err="1"/>
              <a:t>zajistné</a:t>
            </a:r>
            <a:r>
              <a:rPr lang="en-US" dirty="0"/>
              <a:t> </a:t>
            </a:r>
            <a:r>
              <a:rPr lang="en-US" dirty="0" err="1"/>
              <a:t>smlouvy</a:t>
            </a:r>
            <a:r>
              <a:rPr lang="en-US" dirty="0"/>
              <a:t>, </a:t>
            </a:r>
            <a:r>
              <a:rPr lang="en-US" dirty="0" err="1"/>
              <a:t>má</a:t>
            </a:r>
            <a:r>
              <a:rPr lang="en-US" dirty="0"/>
              <a:t> </a:t>
            </a:r>
            <a:r>
              <a:rPr lang="en-US" dirty="0" err="1"/>
              <a:t>zaúčtovat</a:t>
            </a:r>
            <a:r>
              <a:rPr lang="en-US" dirty="0"/>
              <a:t> </a:t>
            </a:r>
            <a:r>
              <a:rPr lang="en-US" dirty="0" err="1"/>
              <a:t>tuto</a:t>
            </a:r>
            <a:r>
              <a:rPr lang="en-US" dirty="0"/>
              <a:t> </a:t>
            </a:r>
            <a:r>
              <a:rPr lang="en-US" dirty="0" err="1"/>
              <a:t>náhradu</a:t>
            </a:r>
            <a:r>
              <a:rPr lang="en-US" dirty="0"/>
              <a:t>, je-li </a:t>
            </a:r>
            <a:r>
              <a:rPr lang="en-US" dirty="0" err="1"/>
              <a:t>dostatečně</a:t>
            </a:r>
            <a:r>
              <a:rPr lang="en-US" dirty="0"/>
              <a:t> </a:t>
            </a:r>
            <a:r>
              <a:rPr lang="en-US" dirty="0" err="1"/>
              <a:t>jistá</a:t>
            </a:r>
            <a:r>
              <a:rPr lang="en-US" dirty="0"/>
              <a:t>. </a:t>
            </a:r>
          </a:p>
          <a:p>
            <a:r>
              <a:rPr lang="cs-CZ" i="1" dirty="0" smtClean="0"/>
              <a:t>…</a:t>
            </a:r>
            <a:endParaRPr lang="cs-CZ" i="1" dirty="0"/>
          </a:p>
          <a:p>
            <a:endParaRPr lang="en-US" dirty="0" smtClean="0"/>
          </a:p>
          <a:p>
            <a:pPr>
              <a:buNone/>
            </a:pPr>
            <a:endParaRPr lang="en-US" dirty="0"/>
          </a:p>
        </p:txBody>
      </p:sp>
    </p:spTree>
    <p:extLst>
      <p:ext uri="{BB962C8B-B14F-4D97-AF65-F5344CB8AC3E}">
        <p14:creationId xmlns:p14="http://schemas.microsoft.com/office/powerpoint/2010/main" val="244363697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Test postačitelnosti rezerv</a:t>
            </a:r>
            <a:endParaRPr lang="en-US" dirty="0"/>
          </a:p>
        </p:txBody>
      </p:sp>
      <p:sp>
        <p:nvSpPr>
          <p:cNvPr id="3" name="Text Placeholder 2"/>
          <p:cNvSpPr>
            <a:spLocks noGrp="1"/>
          </p:cNvSpPr>
          <p:nvPr>
            <p:ph sz="quarter" idx="12"/>
          </p:nvPr>
        </p:nvSpPr>
        <p:spPr/>
        <p:txBody>
          <a:bodyPr>
            <a:normAutofit/>
          </a:bodyPr>
          <a:lstStyle/>
          <a:p>
            <a:r>
              <a:rPr lang="cs-CZ" sz="2400" dirty="0" smtClean="0"/>
              <a:t>Rezerva na pojistná plnění – </a:t>
            </a:r>
            <a:r>
              <a:rPr lang="en-US" sz="2400" dirty="0" smtClean="0"/>
              <a:t> </a:t>
            </a:r>
            <a:r>
              <a:rPr lang="en-US" sz="2400" dirty="0" err="1" smtClean="0"/>
              <a:t>projekce</a:t>
            </a:r>
            <a:r>
              <a:rPr lang="en-US" sz="2400" dirty="0" smtClean="0"/>
              <a:t> </a:t>
            </a:r>
            <a:r>
              <a:rPr lang="cs-CZ" sz="2400" dirty="0" smtClean="0"/>
              <a:t>peněžních toků, </a:t>
            </a:r>
            <a:endParaRPr lang="en-US" sz="2400" dirty="0" smtClean="0"/>
          </a:p>
          <a:p>
            <a:r>
              <a:rPr lang="cs-CZ" sz="2400" dirty="0" smtClean="0"/>
              <a:t>Rezerva na nedostatečnost pojistného = </a:t>
            </a:r>
          </a:p>
          <a:p>
            <a:pPr>
              <a:buNone/>
            </a:pPr>
            <a:r>
              <a:rPr lang="cs-CZ" sz="2400" dirty="0" smtClean="0"/>
              <a:t>	„ - </a:t>
            </a:r>
            <a:r>
              <a:rPr lang="cs-CZ" sz="2400" dirty="0" err="1" smtClean="0"/>
              <a:t>max</a:t>
            </a:r>
            <a:r>
              <a:rPr lang="cs-CZ" sz="2400" dirty="0" smtClean="0"/>
              <a:t>(0; UPR – budoucí škody – budoucí administrativní náklady – DAC)“</a:t>
            </a:r>
          </a:p>
          <a:p>
            <a:r>
              <a:rPr lang="cs-CZ" sz="2400" dirty="0" smtClean="0"/>
              <a:t>UPR </a:t>
            </a:r>
            <a:r>
              <a:rPr lang="en-US" sz="2400" dirty="0" smtClean="0"/>
              <a:t>~ </a:t>
            </a:r>
            <a:r>
              <a:rPr lang="cs-CZ" sz="2400" dirty="0" smtClean="0"/>
              <a:t>pojistné do konce smlouvy</a:t>
            </a:r>
          </a:p>
          <a:p>
            <a:r>
              <a:rPr lang="cs-CZ" sz="2400" dirty="0" smtClean="0"/>
              <a:t>Jak projektovat budoucí škody a náklady?</a:t>
            </a:r>
          </a:p>
        </p:txBody>
      </p:sp>
      <p:cxnSp>
        <p:nvCxnSpPr>
          <p:cNvPr id="12" name="Straight Connector 11"/>
          <p:cNvCxnSpPr/>
          <p:nvPr/>
        </p:nvCxnSpPr>
        <p:spPr>
          <a:xfrm>
            <a:off x="2351584" y="5608543"/>
            <a:ext cx="5472608"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4271797" y="4024367"/>
            <a:ext cx="1152128" cy="1224136"/>
          </a:xfrm>
          <a:prstGeom prst="roundRect">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r>
              <a:rPr lang="cs-CZ" sz="1400" b="1" dirty="0" err="1" smtClean="0"/>
              <a:t>Claims</a:t>
            </a:r>
            <a:r>
              <a:rPr lang="cs-CZ" sz="1400" b="1" dirty="0" smtClean="0"/>
              <a:t> (</a:t>
            </a:r>
            <a:r>
              <a:rPr lang="cs-CZ" sz="1400" b="1" dirty="0" err="1" smtClean="0"/>
              <a:t>incl</a:t>
            </a:r>
            <a:r>
              <a:rPr lang="cs-CZ" sz="1400" b="1" dirty="0" smtClean="0"/>
              <a:t>. CHC </a:t>
            </a:r>
            <a:r>
              <a:rPr lang="cs-CZ" sz="1400" b="1" dirty="0" err="1" smtClean="0"/>
              <a:t>and</a:t>
            </a:r>
            <a:r>
              <a:rPr lang="cs-CZ" sz="1400" b="1" dirty="0" smtClean="0"/>
              <a:t> S</a:t>
            </a:r>
            <a:r>
              <a:rPr lang="en-US" sz="1400" b="1" dirty="0" smtClean="0"/>
              <a:t>&amp;S)</a:t>
            </a:r>
            <a:endParaRPr lang="en-US" sz="1400" b="1" dirty="0"/>
          </a:p>
        </p:txBody>
      </p:sp>
      <p:sp>
        <p:nvSpPr>
          <p:cNvPr id="5" name="Rounded Rectangle 4"/>
          <p:cNvSpPr/>
          <p:nvPr/>
        </p:nvSpPr>
        <p:spPr>
          <a:xfrm>
            <a:off x="3119669" y="4024367"/>
            <a:ext cx="1152128" cy="1584176"/>
          </a:xfrm>
          <a:prstGeom prst="roundRect">
            <a:avLst/>
          </a:prstGeom>
          <a:ln/>
        </p:spPr>
        <p:style>
          <a:lnRef idx="0">
            <a:schemeClr val="accent6"/>
          </a:lnRef>
          <a:fillRef idx="3">
            <a:schemeClr val="accent6"/>
          </a:fillRef>
          <a:effectRef idx="3">
            <a:schemeClr val="accent6"/>
          </a:effectRef>
          <a:fontRef idx="minor">
            <a:schemeClr val="lt1"/>
          </a:fontRef>
        </p:style>
        <p:txBody>
          <a:bodyPr lIns="36000" rIns="36000" rtlCol="0" anchor="ctr"/>
          <a:lstStyle/>
          <a:p>
            <a:pPr algn="ctr"/>
            <a:r>
              <a:rPr lang="cs-CZ" sz="1400" b="1" dirty="0" smtClean="0"/>
              <a:t>UPR</a:t>
            </a:r>
            <a:endParaRPr lang="en-US" sz="1400" b="1" dirty="0"/>
          </a:p>
        </p:txBody>
      </p:sp>
      <p:sp>
        <p:nvSpPr>
          <p:cNvPr id="6" name="Rounded Rectangle 5"/>
          <p:cNvSpPr/>
          <p:nvPr/>
        </p:nvSpPr>
        <p:spPr>
          <a:xfrm>
            <a:off x="5423925" y="5176496"/>
            <a:ext cx="1248139" cy="853809"/>
          </a:xfrm>
          <a:prstGeom prst="roundRect">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r>
              <a:rPr lang="cs-CZ" sz="1400" b="1" dirty="0" err="1" smtClean="0"/>
              <a:t>Admin</a:t>
            </a:r>
            <a:r>
              <a:rPr lang="cs-CZ" sz="1400" b="1" dirty="0" smtClean="0"/>
              <a:t> Expense</a:t>
            </a:r>
            <a:endParaRPr lang="en-US" sz="1400" b="1" dirty="0"/>
          </a:p>
        </p:txBody>
      </p:sp>
      <p:sp>
        <p:nvSpPr>
          <p:cNvPr id="10" name="Rounded Rectangle 9"/>
          <p:cNvSpPr/>
          <p:nvPr/>
        </p:nvSpPr>
        <p:spPr>
          <a:xfrm>
            <a:off x="6672064" y="5978871"/>
            <a:ext cx="1152128" cy="565777"/>
          </a:xfrm>
          <a:prstGeom prst="roundRect">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r>
              <a:rPr lang="cs-CZ" sz="1400" b="1" dirty="0" smtClean="0"/>
              <a:t>DAC</a:t>
            </a:r>
            <a:endParaRPr lang="en-US" sz="1400" b="1" dirty="0"/>
          </a:p>
        </p:txBody>
      </p:sp>
      <p:sp>
        <p:nvSpPr>
          <p:cNvPr id="13" name="Rounded Rectangle 12"/>
          <p:cNvSpPr/>
          <p:nvPr/>
        </p:nvSpPr>
        <p:spPr>
          <a:xfrm>
            <a:off x="3119669" y="5608543"/>
            <a:ext cx="1152128" cy="936104"/>
          </a:xfrm>
          <a:prstGeom prst="roundRect">
            <a:avLst/>
          </a:prstGeom>
          <a:ln/>
        </p:spPr>
        <p:style>
          <a:lnRef idx="0">
            <a:schemeClr val="accent4"/>
          </a:lnRef>
          <a:fillRef idx="3">
            <a:schemeClr val="accent4"/>
          </a:fillRef>
          <a:effectRef idx="3">
            <a:schemeClr val="accent4"/>
          </a:effectRef>
          <a:fontRef idx="minor">
            <a:schemeClr val="lt1"/>
          </a:fontRef>
        </p:style>
        <p:txBody>
          <a:bodyPr lIns="36000" rIns="36000" rtlCol="0" anchor="ctr"/>
          <a:lstStyle/>
          <a:p>
            <a:pPr algn="ctr"/>
            <a:r>
              <a:rPr lang="cs-CZ" sz="1400" b="1" dirty="0" smtClean="0"/>
              <a:t>„LAT“ </a:t>
            </a:r>
            <a:r>
              <a:rPr lang="cs-CZ" sz="1400" b="1" dirty="0" err="1" smtClean="0"/>
              <a:t>result</a:t>
            </a:r>
            <a:endParaRPr lang="en-US" sz="1400" b="1" dirty="0"/>
          </a:p>
        </p:txBody>
      </p:sp>
    </p:spTree>
    <p:extLst>
      <p:ext uri="{BB962C8B-B14F-4D97-AF65-F5344CB8AC3E}">
        <p14:creationId xmlns:p14="http://schemas.microsoft.com/office/powerpoint/2010/main" val="368150417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p:txBody>
          <a:bodyPr/>
          <a:lstStyle/>
          <a:p>
            <a:pPr eaLnBrk="1" hangingPunct="1"/>
            <a:r>
              <a:rPr lang="cs-CZ" altLang="cs-CZ" sz="3600" smtClean="0"/>
              <a:t>Co si zapamatovat</a:t>
            </a:r>
            <a:endParaRPr lang="en-US" altLang="cs-CZ" sz="3600" smtClean="0"/>
          </a:p>
        </p:txBody>
      </p:sp>
      <p:sp>
        <p:nvSpPr>
          <p:cNvPr id="55298" name="Zástupný symbol pro zápatí 5"/>
          <p:cNvSpPr>
            <a:spLocks noGrp="1"/>
          </p:cNvSpPr>
          <p:nvPr>
            <p:ph type="ftr" sz="quarter" idx="10"/>
          </p:nvPr>
        </p:nvSpPr>
        <p:spPr>
          <a:noFill/>
        </p:spPr>
        <p:txBody>
          <a:bodyPr/>
          <a:lstStyle/>
          <a:p>
            <a:r>
              <a:rPr lang="cs-CZ" altLang="cs-CZ" smtClean="0"/>
              <a:t>Seminář z aktuárských věd</a:t>
            </a:r>
          </a:p>
        </p:txBody>
      </p:sp>
      <p:sp>
        <p:nvSpPr>
          <p:cNvPr id="55299" name="Zástupný symbol pro číslo snímku 6"/>
          <p:cNvSpPr>
            <a:spLocks noGrp="1"/>
          </p:cNvSpPr>
          <p:nvPr>
            <p:ph type="sldNum" sz="quarter" idx="4294967295"/>
          </p:nvPr>
        </p:nvSpPr>
        <p:spPr>
          <a:xfrm>
            <a:off x="10795000" y="146050"/>
            <a:ext cx="1219200" cy="501650"/>
          </a:xfrm>
          <a:prstGeom prst="rect">
            <a:avLst/>
          </a:prstGeom>
          <a:noFill/>
        </p:spPr>
        <p:txBody>
          <a:bodyPr/>
          <a:lstStyle/>
          <a:p>
            <a:fld id="{7CFD2409-65E1-4D37-8ABA-D57D4C3FE406}" type="slidenum">
              <a:rPr lang="cs-CZ" altLang="cs-CZ" smtClean="0"/>
              <a:pPr/>
              <a:t>52</a:t>
            </a:fld>
            <a:endParaRPr lang="cs-CZ" altLang="cs-CZ" smtClean="0"/>
          </a:p>
        </p:txBody>
      </p:sp>
      <p:sp>
        <p:nvSpPr>
          <p:cNvPr id="49157" name="Rectangle 3"/>
          <p:cNvSpPr>
            <a:spLocks noGrp="1" noChangeArrowheads="1"/>
          </p:cNvSpPr>
          <p:nvPr>
            <p:ph sz="quarter" idx="12"/>
          </p:nvPr>
        </p:nvSpPr>
        <p:spPr/>
        <p:txBody>
          <a:bodyPr/>
          <a:lstStyle/>
          <a:p>
            <a:pPr eaLnBrk="1" hangingPunct="1">
              <a:spcBef>
                <a:spcPts val="600"/>
              </a:spcBef>
            </a:pPr>
            <a:r>
              <a:rPr lang="cs-CZ" altLang="cs-CZ" sz="2800" dirty="0" smtClean="0"/>
              <a:t>Pokud použiji špatná data, dojdu ke správnému výsledku jen náhodou</a:t>
            </a:r>
          </a:p>
          <a:p>
            <a:pPr eaLnBrk="1" hangingPunct="1">
              <a:spcBef>
                <a:spcPts val="600"/>
              </a:spcBef>
            </a:pPr>
            <a:r>
              <a:rPr lang="cs-CZ" altLang="cs-CZ" sz="2800" dirty="0" smtClean="0"/>
              <a:t>Není důležité zda jsem použil nejlepší metodu, důležité je použít metodu, která dává vysvětlitelný výsledek</a:t>
            </a:r>
          </a:p>
          <a:p>
            <a:pPr eaLnBrk="1" hangingPunct="1">
              <a:spcBef>
                <a:spcPts val="600"/>
              </a:spcBef>
            </a:pPr>
            <a:r>
              <a:rPr lang="cs-CZ" altLang="cs-CZ" sz="2800" dirty="0" smtClean="0"/>
              <a:t>Pokud vysvětluji výsledek, musím si ověřit, jak chápou</a:t>
            </a:r>
            <a:r>
              <a:rPr lang="en-US" altLang="cs-CZ" sz="2800" dirty="0" smtClean="0"/>
              <a:t> </a:t>
            </a:r>
            <a:r>
              <a:rPr lang="cs-CZ" altLang="cs-CZ" sz="2800" dirty="0" smtClean="0"/>
              <a:t>stejné </a:t>
            </a:r>
            <a:r>
              <a:rPr lang="cs-CZ" altLang="cs-CZ" sz="2800" smtClean="0"/>
              <a:t>pojmy ostatní</a:t>
            </a:r>
            <a:endParaRPr lang="cs-CZ" altLang="cs-CZ" sz="2800" dirty="0" smtClean="0"/>
          </a:p>
        </p:txBody>
      </p:sp>
      <p:sp>
        <p:nvSpPr>
          <p:cNvPr id="55302"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cs-CZ" altLang="cs-CZ"/>
          </a:p>
        </p:txBody>
      </p:sp>
    </p:spTree>
    <p:extLst>
      <p:ext uri="{BB962C8B-B14F-4D97-AF65-F5344CB8AC3E}">
        <p14:creationId xmlns:p14="http://schemas.microsoft.com/office/powerpoint/2010/main" val="40021671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chor="ctr"/>
          <a:lstStyle/>
          <a:p>
            <a:pPr algn="ctr"/>
            <a:r>
              <a:rPr lang="cs-CZ" dirty="0" smtClean="0"/>
              <a:t>Děkuji za pozornost a za spolupráci!</a:t>
            </a:r>
            <a:endParaRPr lang="cs-CZ" dirty="0"/>
          </a:p>
        </p:txBody>
      </p:sp>
      <p:sp>
        <p:nvSpPr>
          <p:cNvPr id="5" name="Zástupný symbol pro text 4"/>
          <p:cNvSpPr>
            <a:spLocks noGrp="1"/>
          </p:cNvSpPr>
          <p:nvPr>
            <p:ph type="body" sz="quarter" idx="10"/>
          </p:nvPr>
        </p:nvSpPr>
        <p:spPr/>
        <p:txBody>
          <a:bodyPr/>
          <a:lstStyle/>
          <a:p>
            <a:endParaRPr lang="cs-CZ"/>
          </a:p>
        </p:txBody>
      </p:sp>
    </p:spTree>
    <p:extLst>
      <p:ext uri="{BB962C8B-B14F-4D97-AF65-F5344CB8AC3E}">
        <p14:creationId xmlns:p14="http://schemas.microsoft.com/office/powerpoint/2010/main" val="3048370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altLang="cs-CZ"/>
              <a:t>Technické rezervy podle zákona č. 277/2009 Sb., o pojišťovnictví</a:t>
            </a:r>
            <a:endParaRPr lang="cs-CZ" dirty="0"/>
          </a:p>
        </p:txBody>
      </p:sp>
      <p:sp>
        <p:nvSpPr>
          <p:cNvPr id="5" name="Zástupný symbol pro obsah 4"/>
          <p:cNvSpPr>
            <a:spLocks noGrp="1"/>
          </p:cNvSpPr>
          <p:nvPr>
            <p:ph sz="quarter" idx="12"/>
          </p:nvPr>
        </p:nvSpPr>
        <p:spPr/>
        <p:txBody>
          <a:bodyPr>
            <a:normAutofit fontScale="92500" lnSpcReduction="10000"/>
          </a:bodyPr>
          <a:lstStyle/>
          <a:p>
            <a:r>
              <a:rPr lang="cs-CZ" sz="2800">
                <a:latin typeface="Arial" panose="020B0604020202020204" pitchFamily="34" charset="0"/>
                <a:cs typeface="Arial" panose="020B0604020202020204" pitchFamily="34" charset="0"/>
              </a:rPr>
              <a:t>Rezerva na nezasloužené pojistné,</a:t>
            </a:r>
            <a:endParaRPr lang="en-US" sz="2800">
              <a:latin typeface="Arial" panose="020B0604020202020204" pitchFamily="34" charset="0"/>
              <a:cs typeface="Arial" panose="020B0604020202020204" pitchFamily="34" charset="0"/>
            </a:endParaRPr>
          </a:p>
          <a:p>
            <a:r>
              <a:rPr lang="cs-CZ" sz="2800">
                <a:latin typeface="Arial" panose="020B0604020202020204" pitchFamily="34" charset="0"/>
                <a:cs typeface="Arial" panose="020B0604020202020204" pitchFamily="34" charset="0"/>
              </a:rPr>
              <a:t>Rezerva na pojistná plnění </a:t>
            </a:r>
            <a:r>
              <a:rPr lang="cs-CZ" sz="2800" i="1">
                <a:solidFill>
                  <a:schemeClr val="bg2">
                    <a:lumMod val="75000"/>
                  </a:schemeClr>
                </a:solidFill>
                <a:latin typeface="Arial" panose="020B0604020202020204" pitchFamily="34" charset="0"/>
                <a:cs typeface="Arial" panose="020B0604020202020204" pitchFamily="34" charset="0"/>
              </a:rPr>
              <a:t>(RBNS a IBNR)</a:t>
            </a:r>
            <a:r>
              <a:rPr lang="cs-CZ" sz="2800">
                <a:latin typeface="Arial" panose="020B0604020202020204" pitchFamily="34" charset="0"/>
                <a:cs typeface="Arial" panose="020B0604020202020204" pitchFamily="34" charset="0"/>
              </a:rPr>
              <a:t>,</a:t>
            </a:r>
            <a:endParaRPr lang="en-US" sz="2800">
              <a:latin typeface="Arial" panose="020B0604020202020204" pitchFamily="34" charset="0"/>
              <a:cs typeface="Arial" panose="020B0604020202020204" pitchFamily="34" charset="0"/>
            </a:endParaRPr>
          </a:p>
          <a:p>
            <a:r>
              <a:rPr lang="cs-CZ" sz="2800">
                <a:solidFill>
                  <a:schemeClr val="bg1">
                    <a:lumMod val="75000"/>
                  </a:schemeClr>
                </a:solidFill>
                <a:latin typeface="Arial" panose="020B0604020202020204" pitchFamily="34" charset="0"/>
                <a:cs typeface="Arial" panose="020B0604020202020204" pitchFamily="34" charset="0"/>
              </a:rPr>
              <a:t>Rezerva pojistného životních pojištění,</a:t>
            </a:r>
            <a:endParaRPr lang="en-US" sz="2800">
              <a:solidFill>
                <a:schemeClr val="bg1">
                  <a:lumMod val="75000"/>
                </a:schemeClr>
              </a:solidFill>
              <a:latin typeface="Arial" panose="020B0604020202020204" pitchFamily="34" charset="0"/>
              <a:cs typeface="Arial" panose="020B0604020202020204" pitchFamily="34" charset="0"/>
            </a:endParaRPr>
          </a:p>
          <a:p>
            <a:r>
              <a:rPr lang="cs-CZ" sz="2800">
                <a:latin typeface="Arial" panose="020B0604020202020204" pitchFamily="34" charset="0"/>
                <a:cs typeface="Arial" panose="020B0604020202020204" pitchFamily="34" charset="0"/>
              </a:rPr>
              <a:t>Rezerva na prémie a slevy,</a:t>
            </a:r>
            <a:endParaRPr lang="en-US" sz="2800">
              <a:latin typeface="Arial" panose="020B0604020202020204" pitchFamily="34" charset="0"/>
              <a:cs typeface="Arial" panose="020B0604020202020204" pitchFamily="34" charset="0"/>
            </a:endParaRPr>
          </a:p>
          <a:p>
            <a:r>
              <a:rPr lang="cs-CZ" sz="2800">
                <a:solidFill>
                  <a:schemeClr val="bg1">
                    <a:lumMod val="75000"/>
                  </a:schemeClr>
                </a:solidFill>
                <a:latin typeface="Arial" panose="020B0604020202020204" pitchFamily="34" charset="0"/>
                <a:cs typeface="Arial" panose="020B0604020202020204" pitchFamily="34" charset="0"/>
              </a:rPr>
              <a:t>Rezerva životních pojištění, je-li nositelem investičního rizika pojistník,</a:t>
            </a:r>
            <a:endParaRPr lang="en-US" sz="2800">
              <a:solidFill>
                <a:schemeClr val="bg1">
                  <a:lumMod val="75000"/>
                </a:schemeClr>
              </a:solidFill>
              <a:latin typeface="Arial" panose="020B0604020202020204" pitchFamily="34" charset="0"/>
              <a:cs typeface="Arial" panose="020B0604020202020204" pitchFamily="34" charset="0"/>
            </a:endParaRPr>
          </a:p>
          <a:p>
            <a:r>
              <a:rPr lang="cs-CZ" sz="2800">
                <a:solidFill>
                  <a:schemeClr val="bg1">
                    <a:lumMod val="75000"/>
                  </a:schemeClr>
                </a:solidFill>
                <a:latin typeface="Arial" panose="020B0604020202020204" pitchFamily="34" charset="0"/>
                <a:cs typeface="Arial" panose="020B0604020202020204" pitchFamily="34" charset="0"/>
              </a:rPr>
              <a:t>Rezerva na splnění závazků z použité technické úrokové míry a ostatních početních parametrů,</a:t>
            </a:r>
            <a:endParaRPr lang="en-US" sz="2800">
              <a:solidFill>
                <a:schemeClr val="bg1">
                  <a:lumMod val="75000"/>
                </a:schemeClr>
              </a:solidFill>
              <a:latin typeface="Arial" panose="020B0604020202020204" pitchFamily="34" charset="0"/>
              <a:cs typeface="Arial" panose="020B0604020202020204" pitchFamily="34" charset="0"/>
            </a:endParaRPr>
          </a:p>
          <a:p>
            <a:r>
              <a:rPr lang="cs-CZ" sz="2800">
                <a:latin typeface="Arial" panose="020B0604020202020204" pitchFamily="34" charset="0"/>
                <a:cs typeface="Arial" panose="020B0604020202020204" pitchFamily="34" charset="0"/>
              </a:rPr>
              <a:t>Rezerva pojistného neživotních pojištění,</a:t>
            </a:r>
            <a:endParaRPr lang="en-US" sz="2800">
              <a:latin typeface="Arial" panose="020B0604020202020204" pitchFamily="34" charset="0"/>
              <a:cs typeface="Arial" panose="020B0604020202020204" pitchFamily="34" charset="0"/>
            </a:endParaRPr>
          </a:p>
          <a:p>
            <a:r>
              <a:rPr lang="cs-CZ" sz="2800">
                <a:latin typeface="Arial" panose="020B0604020202020204" pitchFamily="34" charset="0"/>
                <a:cs typeface="Arial" panose="020B0604020202020204" pitchFamily="34" charset="0"/>
              </a:rPr>
              <a:t>Jiná rezerva (rezerva na závazky ČKP a rezerva na nedostatečnost pojistného)</a:t>
            </a:r>
            <a:r>
              <a:rPr lang="cs-CZ" sz="320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1154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
          <p:cNvSpPr>
            <a:spLocks noGrp="1" noChangeArrowheads="1"/>
          </p:cNvSpPr>
          <p:nvPr>
            <p:ph type="title"/>
          </p:nvPr>
        </p:nvSpPr>
        <p:spPr/>
        <p:txBody>
          <a:bodyPr/>
          <a:lstStyle/>
          <a:p>
            <a:pPr eaLnBrk="1" hangingPunct="1"/>
            <a:r>
              <a:rPr lang="cs-CZ" altLang="cs-CZ" dirty="0" smtClean="0"/>
              <a:t>Rezerva na pojistná plnění - RBNS</a:t>
            </a:r>
            <a:endParaRPr lang="en-US" altLang="cs-CZ" dirty="0" smtClean="0"/>
          </a:p>
        </p:txBody>
      </p:sp>
      <p:sp>
        <p:nvSpPr>
          <p:cNvPr id="2" name="Zástupný symbol pro obsah 1"/>
          <p:cNvSpPr>
            <a:spLocks noGrp="1"/>
          </p:cNvSpPr>
          <p:nvPr>
            <p:ph sz="quarter" idx="10"/>
          </p:nvPr>
        </p:nvSpPr>
        <p:spPr/>
        <p:txBody>
          <a:bodyPr/>
          <a:lstStyle/>
          <a:p>
            <a:endParaRPr lang="cs-CZ"/>
          </a:p>
        </p:txBody>
      </p:sp>
    </p:spTree>
    <p:extLst>
      <p:ext uri="{BB962C8B-B14F-4D97-AF65-F5344CB8AC3E}">
        <p14:creationId xmlns:p14="http://schemas.microsoft.com/office/powerpoint/2010/main" val="90264946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normAutofit/>
          </a:bodyPr>
          <a:lstStyle/>
          <a:p>
            <a:pPr eaLnBrk="1" hangingPunct="1"/>
            <a:r>
              <a:rPr lang="cs-CZ" altLang="cs-CZ" sz="3200" dirty="0" smtClean="0"/>
              <a:t>Rezerva na pojistná plnění</a:t>
            </a:r>
            <a:endParaRPr lang="en-US" altLang="cs-CZ" sz="3200" dirty="0" smtClean="0"/>
          </a:p>
        </p:txBody>
      </p:sp>
      <p:sp>
        <p:nvSpPr>
          <p:cNvPr id="11266" name="Zástupný symbol pro zápatí 4"/>
          <p:cNvSpPr>
            <a:spLocks noGrp="1"/>
          </p:cNvSpPr>
          <p:nvPr>
            <p:ph type="ftr" sz="quarter" idx="10"/>
          </p:nvPr>
        </p:nvSpPr>
        <p:spPr>
          <a:noFill/>
        </p:spPr>
        <p:txBody>
          <a:bodyPr/>
          <a:lstStyle/>
          <a:p>
            <a:r>
              <a:rPr lang="cs-CZ" altLang="cs-CZ" dirty="0" smtClean="0"/>
              <a:t>Seminář z aktuárských věd</a:t>
            </a:r>
          </a:p>
        </p:txBody>
      </p:sp>
      <p:sp>
        <p:nvSpPr>
          <p:cNvPr id="11269" name="Rectangle 5"/>
          <p:cNvSpPr>
            <a:spLocks noGrp="1" noChangeArrowheads="1"/>
          </p:cNvSpPr>
          <p:nvPr>
            <p:ph sz="quarter" idx="12"/>
          </p:nvPr>
        </p:nvSpPr>
        <p:spPr/>
        <p:txBody>
          <a:bodyPr/>
          <a:lstStyle/>
          <a:p>
            <a:r>
              <a:rPr lang="cs-CZ" sz="2800" dirty="0" smtClean="0">
                <a:latin typeface="Arial" panose="020B0604020202020204" pitchFamily="34" charset="0"/>
                <a:cs typeface="Arial" panose="020B0604020202020204" pitchFamily="34" charset="0"/>
              </a:rPr>
              <a:t>RBNS – škody nahlášené a nezlikvidované</a:t>
            </a:r>
          </a:p>
          <a:p>
            <a:pPr lvl="1"/>
            <a:r>
              <a:rPr lang="cs-CZ" sz="2400" dirty="0" smtClean="0">
                <a:latin typeface="Arial" panose="020B0604020202020204" pitchFamily="34" charset="0"/>
                <a:cs typeface="Arial" panose="020B0604020202020204" pitchFamily="34" charset="0"/>
              </a:rPr>
              <a:t>oddělení likvidace</a:t>
            </a:r>
          </a:p>
          <a:p>
            <a:pPr lvl="1"/>
            <a:r>
              <a:rPr lang="cs-CZ" sz="2400" dirty="0" smtClean="0">
                <a:latin typeface="Arial" panose="020B0604020202020204" pitchFamily="34" charset="0"/>
                <a:cs typeface="Arial" panose="020B0604020202020204" pitchFamily="34" charset="0"/>
              </a:rPr>
              <a:t>prohlídka škody, odborný odhad, nastavení rezervy</a:t>
            </a:r>
          </a:p>
          <a:p>
            <a:pPr lvl="1"/>
            <a:r>
              <a:rPr lang="cs-CZ" sz="2400" dirty="0" smtClean="0">
                <a:latin typeface="Arial" panose="020B0604020202020204" pitchFamily="34" charset="0"/>
                <a:cs typeface="Arial" panose="020B0604020202020204" pitchFamily="34" charset="0"/>
              </a:rPr>
              <a:t>kde vstupuje pojistný matematik?</a:t>
            </a:r>
            <a:endParaRPr lang="en-US" sz="2400" dirty="0">
              <a:latin typeface="Arial" panose="020B0604020202020204" pitchFamily="34" charset="0"/>
              <a:cs typeface="Arial" panose="020B0604020202020204" pitchFamily="34" charset="0"/>
            </a:endParaRPr>
          </a:p>
        </p:txBody>
      </p:sp>
      <p:sp>
        <p:nvSpPr>
          <p:cNvPr id="6" name="Rounded Rectangle 5"/>
          <p:cNvSpPr/>
          <p:nvPr/>
        </p:nvSpPr>
        <p:spPr bwMode="auto">
          <a:xfrm>
            <a:off x="532904" y="4437112"/>
            <a:ext cx="2784309" cy="1224136"/>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smtClean="0">
                <a:ln>
                  <a:noFill/>
                </a:ln>
                <a:solidFill>
                  <a:schemeClr val="bg1"/>
                </a:solidFill>
                <a:effectLst/>
                <a:latin typeface="Arial" charset="0"/>
                <a:cs typeface="Arial" charset="0"/>
              </a:rPr>
              <a:t>Nastavení počáteční rezervy</a:t>
            </a:r>
            <a:endParaRPr kumimoji="0" lang="en-US" sz="2400" b="0" i="0" u="none" strike="noStrike" cap="none" normalizeH="0" baseline="0" dirty="0" smtClean="0">
              <a:ln>
                <a:noFill/>
              </a:ln>
              <a:solidFill>
                <a:schemeClr val="bg1"/>
              </a:solidFill>
              <a:effectLst/>
              <a:latin typeface="Arial" charset="0"/>
              <a:cs typeface="Arial" charset="0"/>
            </a:endParaRPr>
          </a:p>
        </p:txBody>
      </p:sp>
      <p:sp>
        <p:nvSpPr>
          <p:cNvPr id="7" name="Rounded Rectangle 6"/>
          <p:cNvSpPr/>
          <p:nvPr/>
        </p:nvSpPr>
        <p:spPr bwMode="auto">
          <a:xfrm>
            <a:off x="4751851" y="4437112"/>
            <a:ext cx="2592288" cy="1296144"/>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dirty="0" smtClean="0">
                <a:ln>
                  <a:noFill/>
                </a:ln>
                <a:solidFill>
                  <a:schemeClr val="bg1"/>
                </a:solidFill>
                <a:effectLst/>
                <a:latin typeface="Arial" charset="0"/>
                <a:cs typeface="Arial" charset="0"/>
              </a:rPr>
              <a:t>Škody na zdraví</a:t>
            </a:r>
            <a:endParaRPr kumimoji="0" lang="en-US" sz="2400" b="0" i="0" u="none" strike="noStrike" cap="none" normalizeH="0" baseline="0" dirty="0" smtClean="0">
              <a:ln>
                <a:noFill/>
              </a:ln>
              <a:solidFill>
                <a:schemeClr val="bg1"/>
              </a:solidFill>
              <a:effectLst/>
              <a:latin typeface="Arial" charset="0"/>
              <a:cs typeface="Arial" charset="0"/>
            </a:endParaRPr>
          </a:p>
        </p:txBody>
      </p:sp>
      <p:sp>
        <p:nvSpPr>
          <p:cNvPr id="8" name="Rounded Rectangle 7"/>
          <p:cNvSpPr/>
          <p:nvPr/>
        </p:nvSpPr>
        <p:spPr bwMode="auto">
          <a:xfrm>
            <a:off x="8496267" y="3573016"/>
            <a:ext cx="3072341" cy="1296144"/>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2400" dirty="0" smtClean="0">
                <a:solidFill>
                  <a:schemeClr val="bg1"/>
                </a:solidFill>
                <a:latin typeface="Arial" charset="0"/>
                <a:cs typeface="Arial" charset="0"/>
              </a:rPr>
              <a:t>Rezerva na rentu</a:t>
            </a:r>
            <a:endParaRPr kumimoji="0" lang="en-US" sz="2400" b="0" i="0" u="none" strike="noStrike" cap="none" normalizeH="0" baseline="0" dirty="0" smtClean="0">
              <a:ln>
                <a:noFill/>
              </a:ln>
              <a:solidFill>
                <a:schemeClr val="bg1"/>
              </a:solidFill>
              <a:effectLst/>
              <a:latin typeface="Arial" charset="0"/>
              <a:cs typeface="Arial" charset="0"/>
            </a:endParaRPr>
          </a:p>
        </p:txBody>
      </p:sp>
      <p:sp>
        <p:nvSpPr>
          <p:cNvPr id="9" name="Rounded Rectangle 8"/>
          <p:cNvSpPr/>
          <p:nvPr/>
        </p:nvSpPr>
        <p:spPr bwMode="auto">
          <a:xfrm>
            <a:off x="8496267" y="5085184"/>
            <a:ext cx="3072341" cy="1296144"/>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smtClean="0">
                <a:ln>
                  <a:noFill/>
                </a:ln>
                <a:solidFill>
                  <a:schemeClr val="bg1"/>
                </a:solidFill>
                <a:effectLst/>
                <a:latin typeface="Arial" charset="0"/>
                <a:cs typeface="Arial" charset="0"/>
              </a:rPr>
              <a:t>Indexace vlastního vrubu zajištění</a:t>
            </a:r>
            <a:endParaRPr kumimoji="0" lang="en-US" sz="2400" b="0" i="0" u="none" strike="noStrike" cap="none" normalizeH="0" baseline="0" dirty="0" smtClean="0">
              <a:ln>
                <a:noFill/>
              </a:ln>
              <a:solidFill>
                <a:schemeClr val="bg1"/>
              </a:solidFill>
              <a:effectLst/>
              <a:latin typeface="Arial" charset="0"/>
              <a:cs typeface="Arial" charset="0"/>
            </a:endParaRPr>
          </a:p>
        </p:txBody>
      </p:sp>
      <p:sp>
        <p:nvSpPr>
          <p:cNvPr id="10" name="Right Arrow 9"/>
          <p:cNvSpPr/>
          <p:nvPr/>
        </p:nvSpPr>
        <p:spPr bwMode="auto">
          <a:xfrm rot="20040978">
            <a:off x="7439077" y="4149557"/>
            <a:ext cx="1034543" cy="504056"/>
          </a:xfrm>
          <a:prstGeom prst="right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 name="Right Arrow 10"/>
          <p:cNvSpPr/>
          <p:nvPr/>
        </p:nvSpPr>
        <p:spPr bwMode="auto">
          <a:xfrm rot="1154329">
            <a:off x="7425978" y="5270950"/>
            <a:ext cx="1034543" cy="504056"/>
          </a:xfrm>
          <a:prstGeom prst="right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96972395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normAutofit/>
          </a:bodyPr>
          <a:lstStyle/>
          <a:p>
            <a:pPr eaLnBrk="1" hangingPunct="1"/>
            <a:r>
              <a:rPr lang="cs-CZ" altLang="cs-CZ" sz="3200" dirty="0" smtClean="0"/>
              <a:t>Škody na zdraví – rezerva na rentu</a:t>
            </a:r>
            <a:endParaRPr lang="en-US" altLang="cs-CZ" sz="3200" dirty="0" smtClean="0"/>
          </a:p>
        </p:txBody>
      </p:sp>
      <p:sp>
        <p:nvSpPr>
          <p:cNvPr id="24" name="Zástupný symbol pro zápatí 4"/>
          <p:cNvSpPr>
            <a:spLocks noGrp="1"/>
          </p:cNvSpPr>
          <p:nvPr>
            <p:ph type="ftr" sz="quarter" idx="10"/>
          </p:nvPr>
        </p:nvSpPr>
        <p:spPr>
          <a:noFill/>
        </p:spPr>
        <p:txBody>
          <a:bodyPr/>
          <a:lstStyle/>
          <a:p>
            <a:r>
              <a:rPr lang="cs-CZ" altLang="cs-CZ" dirty="0" smtClean="0"/>
              <a:t>Seminář z aktuárských věd</a:t>
            </a:r>
          </a:p>
        </p:txBody>
      </p:sp>
      <p:sp>
        <p:nvSpPr>
          <p:cNvPr id="11269" name="Rectangle 5"/>
          <p:cNvSpPr>
            <a:spLocks noGrp="1" noChangeArrowheads="1"/>
          </p:cNvSpPr>
          <p:nvPr>
            <p:ph sz="quarter" idx="12"/>
          </p:nvPr>
        </p:nvSpPr>
        <p:spPr/>
        <p:txBody>
          <a:bodyPr/>
          <a:lstStyle/>
          <a:p>
            <a:r>
              <a:rPr lang="cs-CZ" sz="2800" dirty="0" smtClean="0">
                <a:latin typeface="Arial" panose="020B0604020202020204" pitchFamily="34" charset="0"/>
                <a:cs typeface="Arial" panose="020B0604020202020204" pitchFamily="34" charset="0"/>
              </a:rPr>
              <a:t>Součásti škody</a:t>
            </a:r>
          </a:p>
          <a:p>
            <a:pPr lvl="1"/>
            <a:r>
              <a:rPr lang="cs-CZ" sz="2400" smtClean="0">
                <a:latin typeface="Arial" panose="020B0604020202020204" pitchFamily="34" charset="0"/>
                <a:cs typeface="Arial" panose="020B0604020202020204" pitchFamily="34" charset="0"/>
              </a:rPr>
              <a:t>Podle </a:t>
            </a:r>
            <a:r>
              <a:rPr lang="cs-CZ" sz="2400" dirty="0" smtClean="0">
                <a:latin typeface="Arial" panose="020B0604020202020204" pitchFamily="34" charset="0"/>
                <a:cs typeface="Arial" panose="020B0604020202020204" pitchFamily="34" charset="0"/>
              </a:rPr>
              <a:t>občanského zákoníku</a:t>
            </a:r>
          </a:p>
          <a:p>
            <a:pPr lvl="2"/>
            <a:r>
              <a:rPr lang="cs-CZ" sz="2000" dirty="0">
                <a:latin typeface="Arial" panose="020B0604020202020204" pitchFamily="34" charset="0"/>
                <a:cs typeface="Arial" panose="020B0604020202020204" pitchFamily="34" charset="0"/>
              </a:rPr>
              <a:t>Z</a:t>
            </a:r>
            <a:r>
              <a:rPr lang="cs-CZ" sz="2000" smtClean="0">
                <a:latin typeface="Arial" panose="020B0604020202020204" pitchFamily="34" charset="0"/>
                <a:cs typeface="Arial" panose="020B0604020202020204" pitchFamily="34" charset="0"/>
              </a:rPr>
              <a:t>tížení </a:t>
            </a:r>
            <a:r>
              <a:rPr lang="cs-CZ" sz="2000" dirty="0" smtClean="0">
                <a:latin typeface="Arial" panose="020B0604020202020204" pitchFamily="34" charset="0"/>
                <a:cs typeface="Arial" panose="020B0604020202020204" pitchFamily="34" charset="0"/>
              </a:rPr>
              <a:t>společenského uplatnění, bolestné, </a:t>
            </a:r>
            <a:r>
              <a:rPr lang="cs-CZ" sz="2000" b="1" dirty="0" smtClean="0">
                <a:latin typeface="Arial" panose="020B0604020202020204" pitchFamily="34" charset="0"/>
                <a:cs typeface="Arial" panose="020B0604020202020204" pitchFamily="34" charset="0"/>
              </a:rPr>
              <a:t>náklady léčení, ztráta na výdělku, ztráta na důchodu, výživné, ošetřovné</a:t>
            </a:r>
          </a:p>
          <a:p>
            <a:pPr lvl="2"/>
            <a:r>
              <a:rPr lang="cs-CZ" sz="2000" dirty="0">
                <a:latin typeface="Arial" panose="020B0604020202020204" pitchFamily="34" charset="0"/>
                <a:cs typeface="Arial" panose="020B0604020202020204" pitchFamily="34" charset="0"/>
              </a:rPr>
              <a:t>N</a:t>
            </a:r>
            <a:r>
              <a:rPr lang="cs-CZ" sz="2000" smtClean="0">
                <a:latin typeface="Arial" panose="020B0604020202020204" pitchFamily="34" charset="0"/>
                <a:cs typeface="Arial" panose="020B0604020202020204" pitchFamily="34" charset="0"/>
              </a:rPr>
              <a:t>ově </a:t>
            </a:r>
            <a:r>
              <a:rPr lang="cs-CZ" sz="2000" dirty="0" smtClean="0">
                <a:latin typeface="Arial" panose="020B0604020202020204" pitchFamily="34" charset="0"/>
                <a:cs typeface="Arial" panose="020B0604020202020204" pitchFamily="34" charset="0"/>
              </a:rPr>
              <a:t>– nemateriální újmy</a:t>
            </a:r>
          </a:p>
          <a:p>
            <a:pPr lvl="1"/>
            <a:r>
              <a:rPr lang="cs-CZ" sz="2400" smtClean="0">
                <a:latin typeface="Arial" panose="020B0604020202020204" pitchFamily="34" charset="0"/>
                <a:cs typeface="Arial" panose="020B0604020202020204" pitchFamily="34" charset="0"/>
              </a:rPr>
              <a:t>Příklad </a:t>
            </a:r>
            <a:r>
              <a:rPr lang="cs-CZ" sz="2400" dirty="0" smtClean="0">
                <a:latin typeface="Arial" panose="020B0604020202020204" pitchFamily="34" charset="0"/>
                <a:cs typeface="Arial" panose="020B0604020202020204" pitchFamily="34" charset="0"/>
              </a:rPr>
              <a:t>vývoje ztráty na výdělku</a:t>
            </a:r>
          </a:p>
        </p:txBody>
      </p:sp>
      <p:sp>
        <p:nvSpPr>
          <p:cNvPr id="12" name="Rounded Rectangle 11"/>
          <p:cNvSpPr/>
          <p:nvPr/>
        </p:nvSpPr>
        <p:spPr>
          <a:xfrm>
            <a:off x="2831637" y="5413862"/>
            <a:ext cx="1152128" cy="652050"/>
          </a:xfrm>
          <a:prstGeom prst="roundRect">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r>
              <a:rPr lang="cs-CZ" b="1" dirty="0" smtClean="0"/>
              <a:t>Státní penze</a:t>
            </a:r>
            <a:endParaRPr lang="en-US" b="1" dirty="0"/>
          </a:p>
        </p:txBody>
      </p:sp>
      <p:sp>
        <p:nvSpPr>
          <p:cNvPr id="13" name="Rounded Rectangle 12"/>
          <p:cNvSpPr/>
          <p:nvPr/>
        </p:nvSpPr>
        <p:spPr>
          <a:xfrm>
            <a:off x="1679509" y="4544461"/>
            <a:ext cx="1152128" cy="1521451"/>
          </a:xfrm>
          <a:prstGeom prst="roundRect">
            <a:avLst/>
          </a:prstGeom>
          <a:ln/>
        </p:spPr>
        <p:style>
          <a:lnRef idx="0">
            <a:schemeClr val="accent4"/>
          </a:lnRef>
          <a:fillRef idx="3">
            <a:schemeClr val="accent4"/>
          </a:fillRef>
          <a:effectRef idx="3">
            <a:schemeClr val="accent4"/>
          </a:effectRef>
          <a:fontRef idx="minor">
            <a:schemeClr val="lt1"/>
          </a:fontRef>
        </p:style>
        <p:txBody>
          <a:bodyPr lIns="36000" rIns="36000" rtlCol="0" anchor="ctr"/>
          <a:lstStyle/>
          <a:p>
            <a:pPr algn="ctr"/>
            <a:r>
              <a:rPr lang="cs-CZ" b="1" dirty="0" smtClean="0"/>
              <a:t>Mzda </a:t>
            </a:r>
          </a:p>
          <a:p>
            <a:pPr algn="ctr"/>
            <a:r>
              <a:rPr lang="cs-CZ" b="1" smtClean="0"/>
              <a:t>před nehodou</a:t>
            </a:r>
            <a:endParaRPr lang="en-US" b="1" dirty="0"/>
          </a:p>
        </p:txBody>
      </p:sp>
      <p:sp>
        <p:nvSpPr>
          <p:cNvPr id="14" name="Rounded Rectangle 13"/>
          <p:cNvSpPr/>
          <p:nvPr/>
        </p:nvSpPr>
        <p:spPr>
          <a:xfrm>
            <a:off x="2831637" y="4575824"/>
            <a:ext cx="1152128" cy="869401"/>
          </a:xfrm>
          <a:prstGeom prst="roundRect">
            <a:avLst/>
          </a:prstGeom>
          <a:ln/>
        </p:spPr>
        <p:style>
          <a:lnRef idx="0">
            <a:schemeClr val="accent2"/>
          </a:lnRef>
          <a:fillRef idx="3">
            <a:schemeClr val="accent2"/>
          </a:fillRef>
          <a:effectRef idx="3">
            <a:schemeClr val="accent2"/>
          </a:effectRef>
          <a:fontRef idx="minor">
            <a:schemeClr val="lt1"/>
          </a:fontRef>
        </p:style>
        <p:txBody>
          <a:bodyPr lIns="36000" rIns="36000" rtlCol="0" anchor="ctr"/>
          <a:lstStyle/>
          <a:p>
            <a:pPr algn="ctr"/>
            <a:r>
              <a:rPr lang="cs-CZ" sz="2000" b="1" dirty="0" smtClean="0"/>
              <a:t>Náhrada</a:t>
            </a:r>
            <a:endParaRPr lang="en-US" sz="2000" b="1" dirty="0"/>
          </a:p>
        </p:txBody>
      </p:sp>
      <p:sp>
        <p:nvSpPr>
          <p:cNvPr id="15" name="Rounded Rectangle 14"/>
          <p:cNvSpPr/>
          <p:nvPr/>
        </p:nvSpPr>
        <p:spPr>
          <a:xfrm>
            <a:off x="5327915" y="5305186"/>
            <a:ext cx="1152128" cy="760726"/>
          </a:xfrm>
          <a:prstGeom prst="roundRect">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r>
              <a:rPr lang="cs-CZ" b="1" dirty="0" smtClean="0"/>
              <a:t>Státní penze</a:t>
            </a:r>
            <a:endParaRPr lang="en-US" b="1" dirty="0"/>
          </a:p>
        </p:txBody>
      </p:sp>
      <p:sp>
        <p:nvSpPr>
          <p:cNvPr id="16" name="Rounded Rectangle 15"/>
          <p:cNvSpPr/>
          <p:nvPr/>
        </p:nvSpPr>
        <p:spPr>
          <a:xfrm>
            <a:off x="4175787" y="4381448"/>
            <a:ext cx="1152128" cy="1684464"/>
          </a:xfrm>
          <a:prstGeom prst="roundRect">
            <a:avLst/>
          </a:prstGeom>
          <a:ln/>
        </p:spPr>
        <p:style>
          <a:lnRef idx="0">
            <a:schemeClr val="accent4"/>
          </a:lnRef>
          <a:fillRef idx="3">
            <a:schemeClr val="accent4"/>
          </a:fillRef>
          <a:effectRef idx="3">
            <a:schemeClr val="accent4"/>
          </a:effectRef>
          <a:fontRef idx="minor">
            <a:schemeClr val="lt1"/>
          </a:fontRef>
        </p:style>
        <p:txBody>
          <a:bodyPr lIns="36000" rIns="36000" rtlCol="0" anchor="ctr"/>
          <a:lstStyle/>
          <a:p>
            <a:pPr algn="ctr"/>
            <a:r>
              <a:rPr lang="cs-CZ" b="1" dirty="0" smtClean="0"/>
              <a:t>Mzda </a:t>
            </a:r>
          </a:p>
          <a:p>
            <a:pPr algn="ctr"/>
            <a:r>
              <a:rPr lang="cs-CZ" b="1" smtClean="0"/>
              <a:t>před nehodou</a:t>
            </a:r>
            <a:endParaRPr lang="en-US" b="1" dirty="0"/>
          </a:p>
        </p:txBody>
      </p:sp>
      <p:sp>
        <p:nvSpPr>
          <p:cNvPr id="17" name="Rounded Rectangle 16"/>
          <p:cNvSpPr/>
          <p:nvPr/>
        </p:nvSpPr>
        <p:spPr>
          <a:xfrm>
            <a:off x="5327915" y="4377470"/>
            <a:ext cx="1152128" cy="923738"/>
          </a:xfrm>
          <a:prstGeom prst="roundRect">
            <a:avLst/>
          </a:prstGeom>
          <a:ln/>
        </p:spPr>
        <p:style>
          <a:lnRef idx="0">
            <a:schemeClr val="accent2"/>
          </a:lnRef>
          <a:fillRef idx="3">
            <a:schemeClr val="accent2"/>
          </a:fillRef>
          <a:effectRef idx="3">
            <a:schemeClr val="accent2"/>
          </a:effectRef>
          <a:fontRef idx="minor">
            <a:schemeClr val="lt1"/>
          </a:fontRef>
        </p:style>
        <p:txBody>
          <a:bodyPr lIns="36000" rIns="36000" rtlCol="0" anchor="ctr"/>
          <a:lstStyle/>
          <a:p>
            <a:pPr algn="ctr"/>
            <a:r>
              <a:rPr lang="cs-CZ" sz="2000" b="1" dirty="0" smtClean="0"/>
              <a:t>Náhrada</a:t>
            </a:r>
            <a:endParaRPr lang="en-US" sz="2000" b="1" dirty="0"/>
          </a:p>
        </p:txBody>
      </p:sp>
      <p:sp>
        <p:nvSpPr>
          <p:cNvPr id="18" name="Rounded Rectangle 17"/>
          <p:cNvSpPr/>
          <p:nvPr/>
        </p:nvSpPr>
        <p:spPr>
          <a:xfrm>
            <a:off x="7920203" y="5250849"/>
            <a:ext cx="1152128" cy="815063"/>
          </a:xfrm>
          <a:prstGeom prst="roundRect">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r>
              <a:rPr lang="cs-CZ" b="1" dirty="0" smtClean="0"/>
              <a:t>Státní penze</a:t>
            </a:r>
            <a:endParaRPr lang="en-US" b="1" dirty="0"/>
          </a:p>
        </p:txBody>
      </p:sp>
      <p:sp>
        <p:nvSpPr>
          <p:cNvPr id="19" name="Rounded Rectangle 18"/>
          <p:cNvSpPr/>
          <p:nvPr/>
        </p:nvSpPr>
        <p:spPr>
          <a:xfrm>
            <a:off x="6768075" y="4109761"/>
            <a:ext cx="1152128" cy="1956151"/>
          </a:xfrm>
          <a:prstGeom prst="roundRect">
            <a:avLst/>
          </a:prstGeom>
          <a:ln/>
        </p:spPr>
        <p:style>
          <a:lnRef idx="0">
            <a:schemeClr val="accent4"/>
          </a:lnRef>
          <a:fillRef idx="3">
            <a:schemeClr val="accent4"/>
          </a:fillRef>
          <a:effectRef idx="3">
            <a:schemeClr val="accent4"/>
          </a:effectRef>
          <a:fontRef idx="minor">
            <a:schemeClr val="lt1"/>
          </a:fontRef>
        </p:style>
        <p:txBody>
          <a:bodyPr lIns="36000" rIns="36000" rtlCol="0" anchor="ctr"/>
          <a:lstStyle/>
          <a:p>
            <a:pPr algn="ctr"/>
            <a:r>
              <a:rPr lang="cs-CZ" b="1" dirty="0" smtClean="0"/>
              <a:t>Mzda </a:t>
            </a:r>
          </a:p>
          <a:p>
            <a:pPr algn="ctr"/>
            <a:r>
              <a:rPr lang="cs-CZ" b="1" smtClean="0"/>
              <a:t>před nehodou</a:t>
            </a:r>
            <a:endParaRPr lang="en-US" b="1" dirty="0"/>
          </a:p>
        </p:txBody>
      </p:sp>
      <p:sp>
        <p:nvSpPr>
          <p:cNvPr id="20" name="Rounded Rectangle 19"/>
          <p:cNvSpPr/>
          <p:nvPr/>
        </p:nvSpPr>
        <p:spPr>
          <a:xfrm>
            <a:off x="7920203" y="4077072"/>
            <a:ext cx="1152128" cy="1141088"/>
          </a:xfrm>
          <a:prstGeom prst="roundRect">
            <a:avLst/>
          </a:prstGeom>
          <a:ln/>
        </p:spPr>
        <p:style>
          <a:lnRef idx="0">
            <a:schemeClr val="accent2"/>
          </a:lnRef>
          <a:fillRef idx="3">
            <a:schemeClr val="accent2"/>
          </a:fillRef>
          <a:effectRef idx="3">
            <a:schemeClr val="accent2"/>
          </a:effectRef>
          <a:fontRef idx="minor">
            <a:schemeClr val="lt1"/>
          </a:fontRef>
        </p:style>
        <p:txBody>
          <a:bodyPr lIns="36000" rIns="36000" rtlCol="0" anchor="ctr"/>
          <a:lstStyle/>
          <a:p>
            <a:pPr algn="ctr"/>
            <a:r>
              <a:rPr lang="cs-CZ" sz="2000" b="1" dirty="0" smtClean="0"/>
              <a:t>Náhrada</a:t>
            </a:r>
            <a:endParaRPr lang="en-US" sz="2000" b="1" dirty="0"/>
          </a:p>
        </p:txBody>
      </p:sp>
      <p:sp>
        <p:nvSpPr>
          <p:cNvPr id="21" name="Rounded Rectangle 20"/>
          <p:cNvSpPr/>
          <p:nvPr/>
        </p:nvSpPr>
        <p:spPr>
          <a:xfrm>
            <a:off x="10512491" y="5142174"/>
            <a:ext cx="1152128" cy="923738"/>
          </a:xfrm>
          <a:prstGeom prst="roundRect">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r>
              <a:rPr lang="cs-CZ" b="1" dirty="0" smtClean="0"/>
              <a:t>Státní penze</a:t>
            </a:r>
            <a:endParaRPr lang="en-US" b="1" dirty="0"/>
          </a:p>
        </p:txBody>
      </p:sp>
      <p:sp>
        <p:nvSpPr>
          <p:cNvPr id="22" name="Rounded Rectangle 21"/>
          <p:cNvSpPr/>
          <p:nvPr/>
        </p:nvSpPr>
        <p:spPr>
          <a:xfrm>
            <a:off x="9360363" y="3729398"/>
            <a:ext cx="1152128" cy="2336514"/>
          </a:xfrm>
          <a:prstGeom prst="roundRect">
            <a:avLst/>
          </a:prstGeom>
          <a:ln/>
        </p:spPr>
        <p:style>
          <a:lnRef idx="0">
            <a:schemeClr val="accent4"/>
          </a:lnRef>
          <a:fillRef idx="3">
            <a:schemeClr val="accent4"/>
          </a:fillRef>
          <a:effectRef idx="3">
            <a:schemeClr val="accent4"/>
          </a:effectRef>
          <a:fontRef idx="minor">
            <a:schemeClr val="lt1"/>
          </a:fontRef>
        </p:style>
        <p:txBody>
          <a:bodyPr lIns="36000" rIns="36000" rtlCol="0" anchor="ctr"/>
          <a:lstStyle/>
          <a:p>
            <a:pPr algn="ctr"/>
            <a:r>
              <a:rPr lang="cs-CZ" b="1" dirty="0" smtClean="0"/>
              <a:t>Mzda </a:t>
            </a:r>
          </a:p>
          <a:p>
            <a:pPr algn="ctr"/>
            <a:r>
              <a:rPr lang="cs-CZ" b="1" smtClean="0"/>
              <a:t>před nehodou</a:t>
            </a:r>
            <a:endParaRPr lang="en-US" b="1" dirty="0"/>
          </a:p>
        </p:txBody>
      </p:sp>
      <p:sp>
        <p:nvSpPr>
          <p:cNvPr id="23" name="Rounded Rectangle 22"/>
          <p:cNvSpPr/>
          <p:nvPr/>
        </p:nvSpPr>
        <p:spPr>
          <a:xfrm>
            <a:off x="10512491" y="3717032"/>
            <a:ext cx="1152128" cy="1412776"/>
          </a:xfrm>
          <a:prstGeom prst="roundRect">
            <a:avLst/>
          </a:prstGeom>
          <a:ln/>
        </p:spPr>
        <p:style>
          <a:lnRef idx="0">
            <a:schemeClr val="accent2"/>
          </a:lnRef>
          <a:fillRef idx="3">
            <a:schemeClr val="accent2"/>
          </a:fillRef>
          <a:effectRef idx="3">
            <a:schemeClr val="accent2"/>
          </a:effectRef>
          <a:fontRef idx="minor">
            <a:schemeClr val="lt1"/>
          </a:fontRef>
        </p:style>
        <p:txBody>
          <a:bodyPr lIns="36000" rIns="36000" rtlCol="0" anchor="ctr"/>
          <a:lstStyle/>
          <a:p>
            <a:pPr algn="ctr"/>
            <a:r>
              <a:rPr lang="cs-CZ" sz="2000" b="1" dirty="0" smtClean="0"/>
              <a:t>Náhrada</a:t>
            </a:r>
            <a:endParaRPr lang="en-US" sz="2000" b="1" dirty="0"/>
          </a:p>
        </p:txBody>
      </p:sp>
    </p:spTree>
    <p:extLst>
      <p:ext uri="{BB962C8B-B14F-4D97-AF65-F5344CB8AC3E}">
        <p14:creationId xmlns:p14="http://schemas.microsoft.com/office/powerpoint/2010/main" val="49264295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DV_TOP" val="474.125"/>
  <p:tag name="ADV_LEFT" val="123.5"/>
  <p:tag name="ADV_HEIGHT" val="22.625"/>
  <p:tag name="ADV_WIDTH" val="68"/>
</p:tagLst>
</file>

<file path=ppt/tags/tag10.xml><?xml version="1.0" encoding="utf-8"?>
<p:tagLst xmlns:a="http://schemas.openxmlformats.org/drawingml/2006/main" xmlns:r="http://schemas.openxmlformats.org/officeDocument/2006/relationships" xmlns:p="http://schemas.openxmlformats.org/presentationml/2006/main">
  <p:tag name="FASFONT" val="Univers55"/>
</p:tagLst>
</file>

<file path=ppt/tags/tag11.xml><?xml version="1.0" encoding="utf-8"?>
<p:tagLst xmlns:a="http://schemas.openxmlformats.org/drawingml/2006/main" xmlns:r="http://schemas.openxmlformats.org/officeDocument/2006/relationships" xmlns:p="http://schemas.openxmlformats.org/presentationml/2006/main">
  <p:tag name="FASFONT" val="Univers55"/>
</p:tagLst>
</file>

<file path=ppt/tags/tag12.xml><?xml version="1.0" encoding="utf-8"?>
<p:tagLst xmlns:a="http://schemas.openxmlformats.org/drawingml/2006/main" xmlns:r="http://schemas.openxmlformats.org/officeDocument/2006/relationships" xmlns:p="http://schemas.openxmlformats.org/presentationml/2006/main">
  <p:tag name="FASFONT" val="Univers55"/>
</p:tagLst>
</file>

<file path=ppt/tags/tag13.xml><?xml version="1.0" encoding="utf-8"?>
<p:tagLst xmlns:a="http://schemas.openxmlformats.org/drawingml/2006/main" xmlns:r="http://schemas.openxmlformats.org/officeDocument/2006/relationships" xmlns:p="http://schemas.openxmlformats.org/presentationml/2006/main">
  <p:tag name="FASFONT" val="Univers55"/>
</p:tagLst>
</file>

<file path=ppt/tags/tag14.xml><?xml version="1.0" encoding="utf-8"?>
<p:tagLst xmlns:a="http://schemas.openxmlformats.org/drawingml/2006/main" xmlns:r="http://schemas.openxmlformats.org/officeDocument/2006/relationships" xmlns:p="http://schemas.openxmlformats.org/presentationml/2006/main">
  <p:tag name="FASFONT" val="Univers55"/>
</p:tagLst>
</file>

<file path=ppt/tags/tag15.xml><?xml version="1.0" encoding="utf-8"?>
<p:tagLst xmlns:a="http://schemas.openxmlformats.org/drawingml/2006/main" xmlns:r="http://schemas.openxmlformats.org/officeDocument/2006/relationships" xmlns:p="http://schemas.openxmlformats.org/presentationml/2006/main">
  <p:tag name="FASFONT" val="Univers55"/>
</p:tagLst>
</file>

<file path=ppt/tags/tag16.xml><?xml version="1.0" encoding="utf-8"?>
<p:tagLst xmlns:a="http://schemas.openxmlformats.org/drawingml/2006/main" xmlns:r="http://schemas.openxmlformats.org/officeDocument/2006/relationships" xmlns:p="http://schemas.openxmlformats.org/presentationml/2006/main">
  <p:tag name="FASFONT" val="Univers55"/>
</p:tagLst>
</file>

<file path=ppt/tags/tag17.xml><?xml version="1.0" encoding="utf-8"?>
<p:tagLst xmlns:a="http://schemas.openxmlformats.org/drawingml/2006/main" xmlns:r="http://schemas.openxmlformats.org/officeDocument/2006/relationships" xmlns:p="http://schemas.openxmlformats.org/presentationml/2006/main">
  <p:tag name="FASFONT" val="Univers55"/>
</p:tagLst>
</file>

<file path=ppt/tags/tag18.xml><?xml version="1.0" encoding="utf-8"?>
<p:tagLst xmlns:a="http://schemas.openxmlformats.org/drawingml/2006/main" xmlns:r="http://schemas.openxmlformats.org/officeDocument/2006/relationships" xmlns:p="http://schemas.openxmlformats.org/presentationml/2006/main">
  <p:tag name="FASFONT" val="Univers55"/>
</p:tagLst>
</file>

<file path=ppt/tags/tag19.xml><?xml version="1.0" encoding="utf-8"?>
<p:tagLst xmlns:a="http://schemas.openxmlformats.org/drawingml/2006/main" xmlns:r="http://schemas.openxmlformats.org/officeDocument/2006/relationships" xmlns:p="http://schemas.openxmlformats.org/presentationml/2006/main">
  <p:tag name="FASFONT" val="Univers55"/>
</p:tagLst>
</file>

<file path=ppt/tags/tag2.xml><?xml version="1.0" encoding="utf-8"?>
<p:tagLst xmlns:a="http://schemas.openxmlformats.org/drawingml/2006/main" xmlns:r="http://schemas.openxmlformats.org/officeDocument/2006/relationships" xmlns:p="http://schemas.openxmlformats.org/presentationml/2006/main">
  <p:tag name="FASFONT" val="Univers55"/>
</p:tagLst>
</file>

<file path=ppt/tags/tag20.xml><?xml version="1.0" encoding="utf-8"?>
<p:tagLst xmlns:a="http://schemas.openxmlformats.org/drawingml/2006/main" xmlns:r="http://schemas.openxmlformats.org/officeDocument/2006/relationships" xmlns:p="http://schemas.openxmlformats.org/presentationml/2006/main">
  <p:tag name="FASFONT" val="Univers55"/>
</p:tagLst>
</file>

<file path=ppt/tags/tag21.xml><?xml version="1.0" encoding="utf-8"?>
<p:tagLst xmlns:a="http://schemas.openxmlformats.org/drawingml/2006/main" xmlns:r="http://schemas.openxmlformats.org/officeDocument/2006/relationships" xmlns:p="http://schemas.openxmlformats.org/presentationml/2006/main">
  <p:tag name="FASFONT" val="Univers55"/>
</p:tagLst>
</file>

<file path=ppt/tags/tag22.xml><?xml version="1.0" encoding="utf-8"?>
<p:tagLst xmlns:a="http://schemas.openxmlformats.org/drawingml/2006/main" xmlns:r="http://schemas.openxmlformats.org/officeDocument/2006/relationships" xmlns:p="http://schemas.openxmlformats.org/presentationml/2006/main">
  <p:tag name="FASFONT" val="Univers55"/>
</p:tagLst>
</file>

<file path=ppt/tags/tag23.xml><?xml version="1.0" encoding="utf-8"?>
<p:tagLst xmlns:a="http://schemas.openxmlformats.org/drawingml/2006/main" xmlns:r="http://schemas.openxmlformats.org/officeDocument/2006/relationships" xmlns:p="http://schemas.openxmlformats.org/presentationml/2006/main">
  <p:tag name="FASFONT" val="Univers55"/>
</p:tagLst>
</file>

<file path=ppt/tags/tag24.xml><?xml version="1.0" encoding="utf-8"?>
<p:tagLst xmlns:a="http://schemas.openxmlformats.org/drawingml/2006/main" xmlns:r="http://schemas.openxmlformats.org/officeDocument/2006/relationships" xmlns:p="http://schemas.openxmlformats.org/presentationml/2006/main">
  <p:tag name="FASFONT" val="Univers55"/>
</p:tagLst>
</file>

<file path=ppt/tags/tag25.xml><?xml version="1.0" encoding="utf-8"?>
<p:tagLst xmlns:a="http://schemas.openxmlformats.org/drawingml/2006/main" xmlns:r="http://schemas.openxmlformats.org/officeDocument/2006/relationships" xmlns:p="http://schemas.openxmlformats.org/presentationml/2006/main">
  <p:tag name="FASFONT" val="Univers55"/>
</p:tagLst>
</file>

<file path=ppt/tags/tag26.xml><?xml version="1.0" encoding="utf-8"?>
<p:tagLst xmlns:a="http://schemas.openxmlformats.org/drawingml/2006/main" xmlns:r="http://schemas.openxmlformats.org/officeDocument/2006/relationships" xmlns:p="http://schemas.openxmlformats.org/presentationml/2006/main">
  <p:tag name="FASFONT" val="Univers55"/>
</p:tagLst>
</file>

<file path=ppt/tags/tag27.xml><?xml version="1.0" encoding="utf-8"?>
<p:tagLst xmlns:a="http://schemas.openxmlformats.org/drawingml/2006/main" xmlns:r="http://schemas.openxmlformats.org/officeDocument/2006/relationships" xmlns:p="http://schemas.openxmlformats.org/presentationml/2006/main">
  <p:tag name="FASFONT" val="Univers55"/>
</p:tagLst>
</file>

<file path=ppt/tags/tag28.xml><?xml version="1.0" encoding="utf-8"?>
<p:tagLst xmlns:a="http://schemas.openxmlformats.org/drawingml/2006/main" xmlns:r="http://schemas.openxmlformats.org/officeDocument/2006/relationships" xmlns:p="http://schemas.openxmlformats.org/presentationml/2006/main">
  <p:tag name="FASFONT" val="Univers55"/>
</p:tagLst>
</file>

<file path=ppt/tags/tag29.xml><?xml version="1.0" encoding="utf-8"?>
<p:tagLst xmlns:a="http://schemas.openxmlformats.org/drawingml/2006/main" xmlns:r="http://schemas.openxmlformats.org/officeDocument/2006/relationships" xmlns:p="http://schemas.openxmlformats.org/presentationml/2006/main">
  <p:tag name="FASFONT" val="Univers55"/>
</p:tagLst>
</file>

<file path=ppt/tags/tag3.xml><?xml version="1.0" encoding="utf-8"?>
<p:tagLst xmlns:a="http://schemas.openxmlformats.org/drawingml/2006/main" xmlns:r="http://schemas.openxmlformats.org/officeDocument/2006/relationships" xmlns:p="http://schemas.openxmlformats.org/presentationml/2006/main">
  <p:tag name="FASFONT" val="Univers55"/>
</p:tagLst>
</file>

<file path=ppt/tags/tag30.xml><?xml version="1.0" encoding="utf-8"?>
<p:tagLst xmlns:a="http://schemas.openxmlformats.org/drawingml/2006/main" xmlns:r="http://schemas.openxmlformats.org/officeDocument/2006/relationships" xmlns:p="http://schemas.openxmlformats.org/presentationml/2006/main">
  <p:tag name="FASFONT" val="Univers55"/>
</p:tagLst>
</file>

<file path=ppt/tags/tag31.xml><?xml version="1.0" encoding="utf-8"?>
<p:tagLst xmlns:a="http://schemas.openxmlformats.org/drawingml/2006/main" xmlns:r="http://schemas.openxmlformats.org/officeDocument/2006/relationships" xmlns:p="http://schemas.openxmlformats.org/presentationml/2006/main">
  <p:tag name="FASFONT" val="Univers55"/>
</p:tagLst>
</file>

<file path=ppt/tags/tag32.xml><?xml version="1.0" encoding="utf-8"?>
<p:tagLst xmlns:a="http://schemas.openxmlformats.org/drawingml/2006/main" xmlns:r="http://schemas.openxmlformats.org/officeDocument/2006/relationships" xmlns:p="http://schemas.openxmlformats.org/presentationml/2006/main">
  <p:tag name="FASFONT" val="Univers55"/>
</p:tagLst>
</file>

<file path=ppt/tags/tag33.xml><?xml version="1.0" encoding="utf-8"?>
<p:tagLst xmlns:a="http://schemas.openxmlformats.org/drawingml/2006/main" xmlns:r="http://schemas.openxmlformats.org/officeDocument/2006/relationships" xmlns:p="http://schemas.openxmlformats.org/presentationml/2006/main">
  <p:tag name="FASFONT" val="Univers55"/>
</p:tagLst>
</file>

<file path=ppt/tags/tag34.xml><?xml version="1.0" encoding="utf-8"?>
<p:tagLst xmlns:a="http://schemas.openxmlformats.org/drawingml/2006/main" xmlns:r="http://schemas.openxmlformats.org/officeDocument/2006/relationships" xmlns:p="http://schemas.openxmlformats.org/presentationml/2006/main">
  <p:tag name="FASFONT" val="Univers55"/>
</p:tagLst>
</file>

<file path=ppt/tags/tag35.xml><?xml version="1.0" encoding="utf-8"?>
<p:tagLst xmlns:a="http://schemas.openxmlformats.org/drawingml/2006/main" xmlns:r="http://schemas.openxmlformats.org/officeDocument/2006/relationships" xmlns:p="http://schemas.openxmlformats.org/presentationml/2006/main">
  <p:tag name="FASFONT" val="Univers55"/>
</p:tagLst>
</file>

<file path=ppt/tags/tag36.xml><?xml version="1.0" encoding="utf-8"?>
<p:tagLst xmlns:a="http://schemas.openxmlformats.org/drawingml/2006/main" xmlns:r="http://schemas.openxmlformats.org/officeDocument/2006/relationships" xmlns:p="http://schemas.openxmlformats.org/presentationml/2006/main">
  <p:tag name="FASFONT" val="Univers55"/>
</p:tagLst>
</file>

<file path=ppt/tags/tag37.xml><?xml version="1.0" encoding="utf-8"?>
<p:tagLst xmlns:a="http://schemas.openxmlformats.org/drawingml/2006/main" xmlns:r="http://schemas.openxmlformats.org/officeDocument/2006/relationships" xmlns:p="http://schemas.openxmlformats.org/presentationml/2006/main">
  <p:tag name="FASFONT" val="Univers55"/>
</p:tagLst>
</file>

<file path=ppt/tags/tag38.xml><?xml version="1.0" encoding="utf-8"?>
<p:tagLst xmlns:a="http://schemas.openxmlformats.org/drawingml/2006/main" xmlns:r="http://schemas.openxmlformats.org/officeDocument/2006/relationships" xmlns:p="http://schemas.openxmlformats.org/presentationml/2006/main">
  <p:tag name="FASFONT" val="Univers55"/>
</p:tagLst>
</file>

<file path=ppt/tags/tag39.xml><?xml version="1.0" encoding="utf-8"?>
<p:tagLst xmlns:a="http://schemas.openxmlformats.org/drawingml/2006/main" xmlns:r="http://schemas.openxmlformats.org/officeDocument/2006/relationships" xmlns:p="http://schemas.openxmlformats.org/presentationml/2006/main">
  <p:tag name="FASFONT" val="Univers55"/>
</p:tagLst>
</file>

<file path=ppt/tags/tag4.xml><?xml version="1.0" encoding="utf-8"?>
<p:tagLst xmlns:a="http://schemas.openxmlformats.org/drawingml/2006/main" xmlns:r="http://schemas.openxmlformats.org/officeDocument/2006/relationships" xmlns:p="http://schemas.openxmlformats.org/presentationml/2006/main">
  <p:tag name="FASFONT" val="Univers55"/>
</p:tagLst>
</file>

<file path=ppt/tags/tag40.xml><?xml version="1.0" encoding="utf-8"?>
<p:tagLst xmlns:a="http://schemas.openxmlformats.org/drawingml/2006/main" xmlns:r="http://schemas.openxmlformats.org/officeDocument/2006/relationships" xmlns:p="http://schemas.openxmlformats.org/presentationml/2006/main">
  <p:tag name="FASFONT" val="Univers55"/>
</p:tagLst>
</file>

<file path=ppt/tags/tag41.xml><?xml version="1.0" encoding="utf-8"?>
<p:tagLst xmlns:a="http://schemas.openxmlformats.org/drawingml/2006/main" xmlns:r="http://schemas.openxmlformats.org/officeDocument/2006/relationships" xmlns:p="http://schemas.openxmlformats.org/presentationml/2006/main">
  <p:tag name="FASFONT" val="Univers55"/>
</p:tagLst>
</file>

<file path=ppt/tags/tag5.xml><?xml version="1.0" encoding="utf-8"?>
<p:tagLst xmlns:a="http://schemas.openxmlformats.org/drawingml/2006/main" xmlns:r="http://schemas.openxmlformats.org/officeDocument/2006/relationships" xmlns:p="http://schemas.openxmlformats.org/presentationml/2006/main">
  <p:tag name="FASFONT" val="Univers55"/>
</p:tagLst>
</file>

<file path=ppt/tags/tag6.xml><?xml version="1.0" encoding="utf-8"?>
<p:tagLst xmlns:a="http://schemas.openxmlformats.org/drawingml/2006/main" xmlns:r="http://schemas.openxmlformats.org/officeDocument/2006/relationships" xmlns:p="http://schemas.openxmlformats.org/presentationml/2006/main">
  <p:tag name="FASFONT" val="Univers55"/>
</p:tagLst>
</file>

<file path=ppt/tags/tag7.xml><?xml version="1.0" encoding="utf-8"?>
<p:tagLst xmlns:a="http://schemas.openxmlformats.org/drawingml/2006/main" xmlns:r="http://schemas.openxmlformats.org/officeDocument/2006/relationships" xmlns:p="http://schemas.openxmlformats.org/presentationml/2006/main">
  <p:tag name="FASFONT" val="Univers55"/>
</p:tagLst>
</file>

<file path=ppt/tags/tag8.xml><?xml version="1.0" encoding="utf-8"?>
<p:tagLst xmlns:a="http://schemas.openxmlformats.org/drawingml/2006/main" xmlns:r="http://schemas.openxmlformats.org/officeDocument/2006/relationships" xmlns:p="http://schemas.openxmlformats.org/presentationml/2006/main">
  <p:tag name="FASFONT" val="Univers55"/>
</p:tagLst>
</file>

<file path=ppt/tags/tag9.xml><?xml version="1.0" encoding="utf-8"?>
<p:tagLst xmlns:a="http://schemas.openxmlformats.org/drawingml/2006/main" xmlns:r="http://schemas.openxmlformats.org/officeDocument/2006/relationships" xmlns:p="http://schemas.openxmlformats.org/presentationml/2006/main">
  <p:tag name="FASFONT" val="Univers55"/>
</p:tagLst>
</file>

<file path=ppt/theme/theme1.xml><?xml version="1.0" encoding="utf-8"?>
<a:theme xmlns:a="http://schemas.openxmlformats.org/drawingml/2006/main" name="CSpA_template">
  <a:themeElements>
    <a:clrScheme name="actuaria">
      <a:dk1>
        <a:sysClr val="windowText" lastClr="000000"/>
      </a:dk1>
      <a:lt1>
        <a:sysClr val="window" lastClr="FFFFFF"/>
      </a:lt1>
      <a:dk2>
        <a:srgbClr val="464646"/>
      </a:dk2>
      <a:lt2>
        <a:srgbClr val="2DA2BF"/>
      </a:lt2>
      <a:accent1>
        <a:srgbClr val="0070C0"/>
      </a:accent1>
      <a:accent2>
        <a:srgbClr val="DA1F28"/>
      </a:accent2>
      <a:accent3>
        <a:srgbClr val="EB641B"/>
      </a:accent3>
      <a:accent4>
        <a:srgbClr val="39639D"/>
      </a:accent4>
      <a:accent5>
        <a:srgbClr val="474B78"/>
      </a:accent5>
      <a:accent6>
        <a:srgbClr val="7D3C4A"/>
      </a:accent6>
      <a:hlink>
        <a:srgbClr val="474B78"/>
      </a:hlink>
      <a:folHlink>
        <a:srgbClr val="44B9E8"/>
      </a:folHlink>
    </a:clrScheme>
    <a:fontScheme name="Horizont">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SpA_template">
  <a:themeElements>
    <a:clrScheme name="actuaria">
      <a:dk1>
        <a:sysClr val="windowText" lastClr="000000"/>
      </a:dk1>
      <a:lt1>
        <a:sysClr val="window" lastClr="FFFFFF"/>
      </a:lt1>
      <a:dk2>
        <a:srgbClr val="464646"/>
      </a:dk2>
      <a:lt2>
        <a:srgbClr val="2DA2BF"/>
      </a:lt2>
      <a:accent1>
        <a:srgbClr val="0070C0"/>
      </a:accent1>
      <a:accent2>
        <a:srgbClr val="DA1F28"/>
      </a:accent2>
      <a:accent3>
        <a:srgbClr val="EB641B"/>
      </a:accent3>
      <a:accent4>
        <a:srgbClr val="39639D"/>
      </a:accent4>
      <a:accent5>
        <a:srgbClr val="474B78"/>
      </a:accent5>
      <a:accent6>
        <a:srgbClr val="7D3C4A"/>
      </a:accent6>
      <a:hlink>
        <a:srgbClr val="474B78"/>
      </a:hlink>
      <a:folHlink>
        <a:srgbClr val="44B9E8"/>
      </a:folHlink>
    </a:clrScheme>
    <a:fontScheme name="Horizont">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CSpA_template</Template>
  <TotalTime>2149</TotalTime>
  <Words>3150</Words>
  <Application>Microsoft Office PowerPoint</Application>
  <PresentationFormat>Vlastní</PresentationFormat>
  <Paragraphs>752</Paragraphs>
  <Slides>53</Slides>
  <Notes>30</Notes>
  <HiddenSlides>0</HiddenSlides>
  <MMClips>0</MMClips>
  <ScaleCrop>false</ScaleCrop>
  <HeadingPairs>
    <vt:vector size="6" baseType="variant">
      <vt:variant>
        <vt:lpstr>Motiv</vt:lpstr>
      </vt:variant>
      <vt:variant>
        <vt:i4>2</vt:i4>
      </vt:variant>
      <vt:variant>
        <vt:lpstr>Vložené servery OLE</vt:lpstr>
      </vt:variant>
      <vt:variant>
        <vt:i4>1</vt:i4>
      </vt:variant>
      <vt:variant>
        <vt:lpstr>Nadpisy snímků</vt:lpstr>
      </vt:variant>
      <vt:variant>
        <vt:i4>53</vt:i4>
      </vt:variant>
    </vt:vector>
  </HeadingPairs>
  <TitlesOfParts>
    <vt:vector size="56" baseType="lpstr">
      <vt:lpstr>CSpA_template</vt:lpstr>
      <vt:lpstr>1_CSpA_template</vt:lpstr>
      <vt:lpstr>Binary Worksheet</vt:lpstr>
      <vt:lpstr>Rezervování v neživotním pojištění  z cyklu Pojistný matematik  v praxi</vt:lpstr>
      <vt:lpstr>Agenda</vt:lpstr>
      <vt:lpstr>Pojistný matematik v praxi</vt:lpstr>
      <vt:lpstr>Pojistný matematik v praxi</vt:lpstr>
      <vt:lpstr>Přehled technických rezerv</vt:lpstr>
      <vt:lpstr>Technické rezervy podle zákona č. 277/2009 Sb., o pojišťovnictví</vt:lpstr>
      <vt:lpstr>Rezerva na pojistná plnění - RBNS</vt:lpstr>
      <vt:lpstr>Rezerva na pojistná plnění</vt:lpstr>
      <vt:lpstr>Škody na zdraví – rezerva na rentu</vt:lpstr>
      <vt:lpstr>Škody na zdraví – rezerva na rentu</vt:lpstr>
      <vt:lpstr>Indexace vlastního vrubu zajištění</vt:lpstr>
      <vt:lpstr>Indexace vlastního vrubu zajištění</vt:lpstr>
      <vt:lpstr>Příklad – pevně daný vlastní vrub</vt:lpstr>
      <vt:lpstr>Příklad – indexovaný vlastní vrub</vt:lpstr>
      <vt:lpstr>Rezerva na pojistná plnění - IBNR</vt:lpstr>
      <vt:lpstr>IBNR</vt:lpstr>
      <vt:lpstr>IBNR</vt:lpstr>
      <vt:lpstr>IBNR</vt:lpstr>
      <vt:lpstr>IBNR – zdrojová data</vt:lpstr>
      <vt:lpstr>Trojúhelníky nastalých škod</vt:lpstr>
      <vt:lpstr>Trojúhelníky hlášených škod</vt:lpstr>
      <vt:lpstr>Trojúhelníky vyplacených škod</vt:lpstr>
      <vt:lpstr>IBNR – zdrojová data</vt:lpstr>
      <vt:lpstr>Vztah různých časových období</vt:lpstr>
      <vt:lpstr>Vztah různých časových období</vt:lpstr>
      <vt:lpstr>Další věci k rozmyšlení</vt:lpstr>
      <vt:lpstr>Další věci k rozmyšlení</vt:lpstr>
      <vt:lpstr>Nezapomínat</vt:lpstr>
      <vt:lpstr>Nezapomínat</vt:lpstr>
      <vt:lpstr>Selhání chain ladder</vt:lpstr>
      <vt:lpstr>Krátká historie</vt:lpstr>
      <vt:lpstr>Krátká historie</vt:lpstr>
      <vt:lpstr>Krátká historie</vt:lpstr>
      <vt:lpstr>Velké škody</vt:lpstr>
      <vt:lpstr>Velké škody</vt:lpstr>
      <vt:lpstr>Velké škody</vt:lpstr>
      <vt:lpstr>Velké škody</vt:lpstr>
      <vt:lpstr>Velké škody</vt:lpstr>
      <vt:lpstr>Zpětná kontrola rezervy na pojistná plnění</vt:lpstr>
      <vt:lpstr>Run off RBNS</vt:lpstr>
      <vt:lpstr>Run off IBNR</vt:lpstr>
      <vt:lpstr>Různé typy škodních poměrů pro měření profitability</vt:lpstr>
      <vt:lpstr>Upisovací rok vs. Škodní rok</vt:lpstr>
      <vt:lpstr>Upisovací rok vs. Škodní rok</vt:lpstr>
      <vt:lpstr>Upisovací rok vs. Škodní rok</vt:lpstr>
      <vt:lpstr>Typy škodních poměrů </vt:lpstr>
      <vt:lpstr>Test postačitelnosti rezerv</vt:lpstr>
      <vt:lpstr>Test postačitelnosti rezerv</vt:lpstr>
      <vt:lpstr>Test postačitelnosti rezerv</vt:lpstr>
      <vt:lpstr>Test postačitelnosti rezrev</vt:lpstr>
      <vt:lpstr>Test postačitelnosti rezerv</vt:lpstr>
      <vt:lpstr>Co si zapamatovat</vt:lpstr>
      <vt:lpstr>Děkuji za pozornost a za spolupráci!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Šváb Jan</dc:creator>
  <cp:lastModifiedBy>PC</cp:lastModifiedBy>
  <cp:revision>332</cp:revision>
  <cp:lastPrinted>2016-12-09T15:16:02Z</cp:lastPrinted>
  <dcterms:created xsi:type="dcterms:W3CDTF">2014-12-08T20:12:26Z</dcterms:created>
  <dcterms:modified xsi:type="dcterms:W3CDTF">2018-10-25T19:33:07Z</dcterms:modified>
</cp:coreProperties>
</file>