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1"/>
    <p:sldMasterId id="2147483706" r:id="rId2"/>
  </p:sldMasterIdLst>
  <p:notesMasterIdLst>
    <p:notesMasterId r:id="rId14"/>
  </p:notesMasterIdLst>
  <p:handoutMasterIdLst>
    <p:handoutMasterId r:id="rId15"/>
  </p:handoutMasterIdLst>
  <p:sldIdLst>
    <p:sldId id="259" r:id="rId3"/>
    <p:sldId id="271" r:id="rId4"/>
    <p:sldId id="263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Jusko" initials="MJ" lastIdx="1" clrIdx="0">
    <p:extLst>
      <p:ext uri="{19B8F6BF-5375-455C-9EA6-DF929625EA0E}">
        <p15:presenceInfo xmlns:p15="http://schemas.microsoft.com/office/powerpoint/2012/main" userId="Martin Jus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E34"/>
    <a:srgbClr val="0094BB"/>
    <a:srgbClr val="0C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-49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sta, Mgr. Ph.D. Petr (Allianz pojistovna, a. s.)" userId="52240fd5-e70b-41d0-b52c-dc72f707c231" providerId="ADAL" clId="{1A5B38F8-99FE-4780-A750-5DEAFB604AB4}"/>
    <pc:docChg chg="undo custSel addSld delSld modSld sldOrd">
      <pc:chgData name="Posta, Mgr. Ph.D. Petr (Allianz pojistovna, a. s.)" userId="52240fd5-e70b-41d0-b52c-dc72f707c231" providerId="ADAL" clId="{1A5B38F8-99FE-4780-A750-5DEAFB604AB4}" dt="2022-04-05T15:25:37.011" v="5185" actId="20577"/>
      <pc:docMkLst>
        <pc:docMk/>
      </pc:docMkLst>
      <pc:sldChg chg="modSp">
        <pc:chgData name="Posta, Mgr. Ph.D. Petr (Allianz pojistovna, a. s.)" userId="52240fd5-e70b-41d0-b52c-dc72f707c231" providerId="ADAL" clId="{1A5B38F8-99FE-4780-A750-5DEAFB604AB4}" dt="2022-04-05T15:22:39.873" v="5157" actId="6549"/>
        <pc:sldMkLst>
          <pc:docMk/>
          <pc:sldMk cId="1106744818" sldId="259"/>
        </pc:sldMkLst>
        <pc:spChg chg="mod">
          <ac:chgData name="Posta, Mgr. Ph.D. Petr (Allianz pojistovna, a. s.)" userId="52240fd5-e70b-41d0-b52c-dc72f707c231" providerId="ADAL" clId="{1A5B38F8-99FE-4780-A750-5DEAFB604AB4}" dt="2022-04-05T12:04:02.500" v="41" actId="20577"/>
          <ac:spMkLst>
            <pc:docMk/>
            <pc:sldMk cId="1106744818" sldId="259"/>
            <ac:spMk id="5" creationId="{00000000-0000-0000-0000-000000000000}"/>
          </ac:spMkLst>
        </pc:spChg>
        <pc:spChg chg="mod">
          <ac:chgData name="Posta, Mgr. Ph.D. Petr (Allianz pojistovna, a. s.)" userId="52240fd5-e70b-41d0-b52c-dc72f707c231" providerId="ADAL" clId="{1A5B38F8-99FE-4780-A750-5DEAFB604AB4}" dt="2022-04-05T15:22:39.873" v="5157" actId="6549"/>
          <ac:spMkLst>
            <pc:docMk/>
            <pc:sldMk cId="1106744818" sldId="259"/>
            <ac:spMk id="11" creationId="{00000000-0000-0000-0000-000000000000}"/>
          </ac:spMkLst>
        </pc:spChg>
      </pc:sldChg>
      <pc:sldChg chg="modSp">
        <pc:chgData name="Posta, Mgr. Ph.D. Petr (Allianz pojistovna, a. s.)" userId="52240fd5-e70b-41d0-b52c-dc72f707c231" providerId="ADAL" clId="{1A5B38F8-99FE-4780-A750-5DEAFB604AB4}" dt="2022-04-05T12:27:01.020" v="1694" actId="20577"/>
        <pc:sldMkLst>
          <pc:docMk/>
          <pc:sldMk cId="2997196986" sldId="263"/>
        </pc:sldMkLst>
        <pc:spChg chg="mod">
          <ac:chgData name="Posta, Mgr. Ph.D. Petr (Allianz pojistovna, a. s.)" userId="52240fd5-e70b-41d0-b52c-dc72f707c231" providerId="ADAL" clId="{1A5B38F8-99FE-4780-A750-5DEAFB604AB4}" dt="2022-04-05T12:24:16.455" v="1575" actId="20577"/>
          <ac:spMkLst>
            <pc:docMk/>
            <pc:sldMk cId="2997196986" sldId="263"/>
            <ac:spMk id="2" creationId="{8F7DDE1B-BC44-40C2-A387-AF41CAEB81EE}"/>
          </ac:spMkLst>
        </pc:spChg>
        <pc:spChg chg="mod">
          <ac:chgData name="Posta, Mgr. Ph.D. Petr (Allianz pojistovna, a. s.)" userId="52240fd5-e70b-41d0-b52c-dc72f707c231" providerId="ADAL" clId="{1A5B38F8-99FE-4780-A750-5DEAFB604AB4}" dt="2022-04-05T12:27:01.020" v="1694" actId="20577"/>
          <ac:spMkLst>
            <pc:docMk/>
            <pc:sldMk cId="2997196986" sldId="263"/>
            <ac:spMk id="3" creationId="{5B4D95B1-4886-44DF-9958-493EF94F07B0}"/>
          </ac:spMkLst>
        </pc:spChg>
      </pc:sldChg>
      <pc:sldChg chg="modSp del">
        <pc:chgData name="Posta, Mgr. Ph.D. Petr (Allianz pojistovna, a. s.)" userId="52240fd5-e70b-41d0-b52c-dc72f707c231" providerId="ADAL" clId="{1A5B38F8-99FE-4780-A750-5DEAFB604AB4}" dt="2022-04-05T15:23:46.584" v="5166" actId="2696"/>
        <pc:sldMkLst>
          <pc:docMk/>
          <pc:sldMk cId="2090768607" sldId="268"/>
        </pc:sldMkLst>
        <pc:spChg chg="mod">
          <ac:chgData name="Posta, Mgr. Ph.D. Petr (Allianz pojistovna, a. s.)" userId="52240fd5-e70b-41d0-b52c-dc72f707c231" providerId="ADAL" clId="{1A5B38F8-99FE-4780-A750-5DEAFB604AB4}" dt="2022-04-05T15:23:16.081" v="5161" actId="20577"/>
          <ac:spMkLst>
            <pc:docMk/>
            <pc:sldMk cId="2090768607" sldId="268"/>
            <ac:spMk id="7" creationId="{961E09AC-886E-4226-B77F-3EA4D59565B8}"/>
          </ac:spMkLst>
        </pc:spChg>
        <pc:spChg chg="mod">
          <ac:chgData name="Posta, Mgr. Ph.D. Petr (Allianz pojistovna, a. s.)" userId="52240fd5-e70b-41d0-b52c-dc72f707c231" providerId="ADAL" clId="{1A5B38F8-99FE-4780-A750-5DEAFB604AB4}" dt="2022-04-05T15:23:36.175" v="5163" actId="20577"/>
          <ac:spMkLst>
            <pc:docMk/>
            <pc:sldMk cId="2090768607" sldId="268"/>
            <ac:spMk id="9" creationId="{6CF8BE1A-3CEC-4619-A02C-B2DECBC4FCAE}"/>
          </ac:spMkLst>
        </pc:spChg>
      </pc:sldChg>
      <pc:sldChg chg="del">
        <pc:chgData name="Posta, Mgr. Ph.D. Petr (Allianz pojistovna, a. s.)" userId="52240fd5-e70b-41d0-b52c-dc72f707c231" providerId="ADAL" clId="{1A5B38F8-99FE-4780-A750-5DEAFB604AB4}" dt="2022-04-05T12:27:13.790" v="1696" actId="2696"/>
        <pc:sldMkLst>
          <pc:docMk/>
          <pc:sldMk cId="4074682656" sldId="270"/>
        </pc:sldMkLst>
      </pc:sldChg>
      <pc:sldChg chg="modSp add ord">
        <pc:chgData name="Posta, Mgr. Ph.D. Petr (Allianz pojistovna, a. s.)" userId="52240fd5-e70b-41d0-b52c-dc72f707c231" providerId="ADAL" clId="{1A5B38F8-99FE-4780-A750-5DEAFB604AB4}" dt="2022-04-05T12:27:06.675" v="1695" actId="20577"/>
        <pc:sldMkLst>
          <pc:docMk/>
          <pc:sldMk cId="3227297436" sldId="271"/>
        </pc:sldMkLst>
        <pc:spChg chg="mod">
          <ac:chgData name="Posta, Mgr. Ph.D. Petr (Allianz pojistovna, a. s.)" userId="52240fd5-e70b-41d0-b52c-dc72f707c231" providerId="ADAL" clId="{1A5B38F8-99FE-4780-A750-5DEAFB604AB4}" dt="2022-04-05T12:27:06.675" v="1695" actId="20577"/>
          <ac:spMkLst>
            <pc:docMk/>
            <pc:sldMk cId="3227297436" sldId="271"/>
            <ac:spMk id="3" creationId="{5B4D95B1-4886-44DF-9958-493EF94F07B0}"/>
          </ac:spMkLst>
        </pc:spChg>
      </pc:sldChg>
      <pc:sldChg chg="modSp add">
        <pc:chgData name="Posta, Mgr. Ph.D. Petr (Allianz pojistovna, a. s.)" userId="52240fd5-e70b-41d0-b52c-dc72f707c231" providerId="ADAL" clId="{1A5B38F8-99FE-4780-A750-5DEAFB604AB4}" dt="2022-04-05T12:37:20.719" v="2782" actId="6549"/>
        <pc:sldMkLst>
          <pc:docMk/>
          <pc:sldMk cId="4165701087" sldId="272"/>
        </pc:sldMkLst>
        <pc:spChg chg="mod">
          <ac:chgData name="Posta, Mgr. Ph.D. Petr (Allianz pojistovna, a. s.)" userId="52240fd5-e70b-41d0-b52c-dc72f707c231" providerId="ADAL" clId="{1A5B38F8-99FE-4780-A750-5DEAFB604AB4}" dt="2022-04-05T12:37:20.719" v="2782" actId="6549"/>
          <ac:spMkLst>
            <pc:docMk/>
            <pc:sldMk cId="4165701087" sldId="272"/>
            <ac:spMk id="3" creationId="{5B4D95B1-4886-44DF-9958-493EF94F07B0}"/>
          </ac:spMkLst>
        </pc:spChg>
      </pc:sldChg>
      <pc:sldChg chg="modSp add">
        <pc:chgData name="Posta, Mgr. Ph.D. Petr (Allianz pojistovna, a. s.)" userId="52240fd5-e70b-41d0-b52c-dc72f707c231" providerId="ADAL" clId="{1A5B38F8-99FE-4780-A750-5DEAFB604AB4}" dt="2022-04-05T12:47:22.074" v="3633" actId="5793"/>
        <pc:sldMkLst>
          <pc:docMk/>
          <pc:sldMk cId="568072041" sldId="273"/>
        </pc:sldMkLst>
        <pc:spChg chg="mod">
          <ac:chgData name="Posta, Mgr. Ph.D. Petr (Allianz pojistovna, a. s.)" userId="52240fd5-e70b-41d0-b52c-dc72f707c231" providerId="ADAL" clId="{1A5B38F8-99FE-4780-A750-5DEAFB604AB4}" dt="2022-04-05T12:47:22.074" v="3633" actId="5793"/>
          <ac:spMkLst>
            <pc:docMk/>
            <pc:sldMk cId="568072041" sldId="273"/>
            <ac:spMk id="3" creationId="{5B4D95B1-4886-44DF-9958-493EF94F07B0}"/>
          </ac:spMkLst>
        </pc:spChg>
      </pc:sldChg>
      <pc:sldChg chg="modSp add">
        <pc:chgData name="Posta, Mgr. Ph.D. Petr (Allianz pojistovna, a. s.)" userId="52240fd5-e70b-41d0-b52c-dc72f707c231" providerId="ADAL" clId="{1A5B38F8-99FE-4780-A750-5DEAFB604AB4}" dt="2022-04-05T15:16:41.935" v="4536" actId="20577"/>
        <pc:sldMkLst>
          <pc:docMk/>
          <pc:sldMk cId="660806000" sldId="274"/>
        </pc:sldMkLst>
        <pc:spChg chg="mod">
          <ac:chgData name="Posta, Mgr. Ph.D. Petr (Allianz pojistovna, a. s.)" userId="52240fd5-e70b-41d0-b52c-dc72f707c231" providerId="ADAL" clId="{1A5B38F8-99FE-4780-A750-5DEAFB604AB4}" dt="2022-04-05T15:16:41.935" v="4536" actId="20577"/>
          <ac:spMkLst>
            <pc:docMk/>
            <pc:sldMk cId="660806000" sldId="274"/>
            <ac:spMk id="3" creationId="{5B4D95B1-4886-44DF-9958-493EF94F07B0}"/>
          </ac:spMkLst>
        </pc:spChg>
      </pc:sldChg>
      <pc:sldChg chg="modSp add">
        <pc:chgData name="Posta, Mgr. Ph.D. Petr (Allianz pojistovna, a. s.)" userId="52240fd5-e70b-41d0-b52c-dc72f707c231" providerId="ADAL" clId="{1A5B38F8-99FE-4780-A750-5DEAFB604AB4}" dt="2022-04-05T15:13:03.030" v="4304" actId="20577"/>
        <pc:sldMkLst>
          <pc:docMk/>
          <pc:sldMk cId="869427749" sldId="275"/>
        </pc:sldMkLst>
        <pc:spChg chg="mod">
          <ac:chgData name="Posta, Mgr. Ph.D. Petr (Allianz pojistovna, a. s.)" userId="52240fd5-e70b-41d0-b52c-dc72f707c231" providerId="ADAL" clId="{1A5B38F8-99FE-4780-A750-5DEAFB604AB4}" dt="2022-04-05T12:50:23.199" v="3795"/>
          <ac:spMkLst>
            <pc:docMk/>
            <pc:sldMk cId="869427749" sldId="275"/>
            <ac:spMk id="2" creationId="{8F7DDE1B-BC44-40C2-A387-AF41CAEB81EE}"/>
          </ac:spMkLst>
        </pc:spChg>
        <pc:spChg chg="mod">
          <ac:chgData name="Posta, Mgr. Ph.D. Petr (Allianz pojistovna, a. s.)" userId="52240fd5-e70b-41d0-b52c-dc72f707c231" providerId="ADAL" clId="{1A5B38F8-99FE-4780-A750-5DEAFB604AB4}" dt="2022-04-05T15:13:03.030" v="4304" actId="20577"/>
          <ac:spMkLst>
            <pc:docMk/>
            <pc:sldMk cId="869427749" sldId="275"/>
            <ac:spMk id="3" creationId="{5B4D95B1-4886-44DF-9958-493EF94F07B0}"/>
          </ac:spMkLst>
        </pc:spChg>
      </pc:sldChg>
      <pc:sldChg chg="modSp add">
        <pc:chgData name="Posta, Mgr. Ph.D. Petr (Allianz pojistovna, a. s.)" userId="52240fd5-e70b-41d0-b52c-dc72f707c231" providerId="ADAL" clId="{1A5B38F8-99FE-4780-A750-5DEAFB604AB4}" dt="2022-04-05T15:22:07.720" v="5155" actId="6549"/>
        <pc:sldMkLst>
          <pc:docMk/>
          <pc:sldMk cId="3656824546" sldId="276"/>
        </pc:sldMkLst>
        <pc:spChg chg="mod">
          <ac:chgData name="Posta, Mgr. Ph.D. Petr (Allianz pojistovna, a. s.)" userId="52240fd5-e70b-41d0-b52c-dc72f707c231" providerId="ADAL" clId="{1A5B38F8-99FE-4780-A750-5DEAFB604AB4}" dt="2022-04-05T15:13:37.709" v="4317" actId="20577"/>
          <ac:spMkLst>
            <pc:docMk/>
            <pc:sldMk cId="3656824546" sldId="276"/>
            <ac:spMk id="2" creationId="{E988E8DF-721A-4791-BA11-9EC32069CA16}"/>
          </ac:spMkLst>
        </pc:spChg>
        <pc:spChg chg="mod">
          <ac:chgData name="Posta, Mgr. Ph.D. Petr (Allianz pojistovna, a. s.)" userId="52240fd5-e70b-41d0-b52c-dc72f707c231" providerId="ADAL" clId="{1A5B38F8-99FE-4780-A750-5DEAFB604AB4}" dt="2022-04-05T15:22:07.720" v="5155" actId="6549"/>
          <ac:spMkLst>
            <pc:docMk/>
            <pc:sldMk cId="3656824546" sldId="276"/>
            <ac:spMk id="3" creationId="{F71FF4FD-12A2-4A21-9E84-224ACF8B4087}"/>
          </ac:spMkLst>
        </pc:spChg>
      </pc:sldChg>
      <pc:sldChg chg="modSp add">
        <pc:chgData name="Posta, Mgr. Ph.D. Petr (Allianz pojistovna, a. s.)" userId="52240fd5-e70b-41d0-b52c-dc72f707c231" providerId="ADAL" clId="{1A5B38F8-99FE-4780-A750-5DEAFB604AB4}" dt="2022-04-05T15:25:37.011" v="5185" actId="20577"/>
        <pc:sldMkLst>
          <pc:docMk/>
          <pc:sldMk cId="2313098726" sldId="277"/>
        </pc:sldMkLst>
        <pc:spChg chg="mod">
          <ac:chgData name="Posta, Mgr. Ph.D. Petr (Allianz pojistovna, a. s.)" userId="52240fd5-e70b-41d0-b52c-dc72f707c231" providerId="ADAL" clId="{1A5B38F8-99FE-4780-A750-5DEAFB604AB4}" dt="2022-04-05T15:24:44.762" v="5170"/>
          <ac:spMkLst>
            <pc:docMk/>
            <pc:sldMk cId="2313098726" sldId="277"/>
            <ac:spMk id="2" creationId="{8F7DDE1B-BC44-40C2-A387-AF41CAEB81EE}"/>
          </ac:spMkLst>
        </pc:spChg>
        <pc:spChg chg="mod">
          <ac:chgData name="Posta, Mgr. Ph.D. Petr (Allianz pojistovna, a. s.)" userId="52240fd5-e70b-41d0-b52c-dc72f707c231" providerId="ADAL" clId="{1A5B38F8-99FE-4780-A750-5DEAFB604AB4}" dt="2022-04-05T15:25:37.011" v="5185" actId="20577"/>
          <ac:spMkLst>
            <pc:docMk/>
            <pc:sldMk cId="2313098726" sldId="277"/>
            <ac:spMk id="3" creationId="{5B4D95B1-4886-44DF-9958-493EF94F07B0}"/>
          </ac:spMkLst>
        </pc:spChg>
      </pc:sldChg>
      <pc:sldChg chg="add del">
        <pc:chgData name="Posta, Mgr. Ph.D. Petr (Allianz pojistovna, a. s.)" userId="52240fd5-e70b-41d0-b52c-dc72f707c231" providerId="ADAL" clId="{1A5B38F8-99FE-4780-A750-5DEAFB604AB4}" dt="2022-04-05T15:23:52.671" v="5168" actId="2696"/>
        <pc:sldMkLst>
          <pc:docMk/>
          <pc:sldMk cId="2573691970" sldId="277"/>
        </pc:sldMkLst>
      </pc:sldChg>
      <pc:sldChg chg="add del">
        <pc:chgData name="Posta, Mgr. Ph.D. Petr (Allianz pojistovna, a. s.)" userId="52240fd5-e70b-41d0-b52c-dc72f707c231" providerId="ADAL" clId="{1A5B38F8-99FE-4780-A750-5DEAFB604AB4}" dt="2022-04-05T15:23:50.407" v="5167" actId="2696"/>
        <pc:sldMkLst>
          <pc:docMk/>
          <pc:sldMk cId="684454370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013B-2E18-6A49-9BCA-8CD79FD60B5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8AF71-1D3F-6946-BDD4-099803EB2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8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A754F-7CC0-CF43-BA6B-8E9E84A487E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D1745-304A-A045-88DD-A9DC3D4CF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9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278063" y="2305050"/>
            <a:ext cx="6865937" cy="161925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6" name="Text Placeholder 2"/>
          <p:cNvSpPr>
            <a:spLocks noGrp="1"/>
          </p:cNvSpPr>
          <p:nvPr>
            <p:ph idx="4294967295" hasCustomPrompt="1"/>
          </p:nvPr>
        </p:nvSpPr>
        <p:spPr>
          <a:xfrm>
            <a:off x="2278063" y="4171950"/>
            <a:ext cx="6865937" cy="143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94BB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endParaRPr lang="cs-CZ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d vel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d vel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5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5334" y="4630999"/>
            <a:ext cx="60476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/>
              <a:t>Jméno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55334" y="5237125"/>
            <a:ext cx="60476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/>
              <a:t>Email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0" name="Rectangle 9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tx1"/>
                </a:solidFill>
              </a:rPr>
              <a:t>www.actuaria.cz</a:t>
            </a:r>
          </a:p>
        </p:txBody>
      </p:sp>
      <p:pic>
        <p:nvPicPr>
          <p:cNvPr id="3" name="Picture 2" descr="Actuaria logo 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/>
              <a:t>Česká společnost aktuárů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tx1"/>
                </a:solidFill>
              </a:rPr>
              <a:t>www.actuaria.cz</a:t>
            </a:r>
          </a:p>
        </p:txBody>
      </p:sp>
      <p:pic>
        <p:nvPicPr>
          <p:cNvPr id="12" name="Picture 11" descr="Actuaria logo 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/>
              <a:t>Česká společnost aktuárů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tx1"/>
                </a:solidFill>
              </a:rPr>
              <a:t>www.actuaria.cz</a:t>
            </a:r>
          </a:p>
        </p:txBody>
      </p:sp>
      <p:pic>
        <p:nvPicPr>
          <p:cNvPr id="17" name="Picture 16" descr="Actuaria logo W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/>
              <a:t>Česká společnost aktuárů</a:t>
            </a:r>
          </a:p>
        </p:txBody>
      </p:sp>
    </p:spTree>
    <p:extLst>
      <p:ext uri="{BB962C8B-B14F-4D97-AF65-F5344CB8AC3E}">
        <p14:creationId xmlns:p14="http://schemas.microsoft.com/office/powerpoint/2010/main" val="80710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278063" y="2305050"/>
            <a:ext cx="6865937" cy="161925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6" name="Text Placeholder 2"/>
          <p:cNvSpPr>
            <a:spLocks noGrp="1"/>
          </p:cNvSpPr>
          <p:nvPr>
            <p:ph idx="4294967295" hasCustomPrompt="1"/>
          </p:nvPr>
        </p:nvSpPr>
        <p:spPr>
          <a:xfrm>
            <a:off x="2278063" y="4171950"/>
            <a:ext cx="6865937" cy="143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94BB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cs-CZ" dirty="0"/>
              <a:t>text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29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noProof="0" dirty="0"/>
              <a:t>Agenda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51428" y="1600200"/>
            <a:ext cx="6132286" cy="4525963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5404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67257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30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23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noProof="0" dirty="0"/>
              <a:t>Agenda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51428" y="1600200"/>
            <a:ext cx="6132286" cy="4525963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E6C16C-5607-B240-B9EC-AA2EBB69D1B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52" y="1417638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2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9552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5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955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d vel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98952"/>
            <a:ext cx="3048000" cy="304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07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1"/>
            <a:ext cx="38100" cy="630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1413" y="5214862"/>
            <a:ext cx="1917700" cy="2159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08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7" name="Rectangle 16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55334" y="4630999"/>
            <a:ext cx="60476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0" dirty="0"/>
              <a:t>Jméno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55334" y="5237125"/>
            <a:ext cx="60476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dirty="0"/>
              <a:t>Email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55334" y="2382233"/>
            <a:ext cx="6170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l"/>
            <a:r>
              <a:rPr lang="cs-CZ" sz="3200" dirty="0">
                <a:solidFill>
                  <a:schemeClr val="bg1"/>
                </a:solidFill>
              </a:rPr>
              <a:t>Děkuji Vám za pozornost.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76" y="373743"/>
            <a:ext cx="14478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7" y="-784296"/>
            <a:ext cx="38100" cy="6302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1413" y="4430565"/>
            <a:ext cx="191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88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7" name="Rectangle 16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44334" y="5924853"/>
            <a:ext cx="2675466" cy="43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1200" dirty="0">
                <a:solidFill>
                  <a:schemeClr val="bg1"/>
                </a:solidFill>
              </a:rPr>
              <a:t>www.actuaria.cz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3" y="2431143"/>
            <a:ext cx="2343150" cy="19812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669420" y="5261429"/>
            <a:ext cx="4025294" cy="69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pPr algn="ctr"/>
            <a:r>
              <a:rPr lang="cs-CZ" sz="2000" dirty="0">
                <a:solidFill>
                  <a:schemeClr val="bg1"/>
                </a:solidFill>
              </a:rPr>
              <a:t>Česká společnost aktuárů</a:t>
            </a:r>
          </a:p>
        </p:txBody>
      </p:sp>
    </p:spTree>
    <p:extLst>
      <p:ext uri="{BB962C8B-B14F-4D97-AF65-F5344CB8AC3E}">
        <p14:creationId xmlns:p14="http://schemas.microsoft.com/office/powerpoint/2010/main" val="184379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777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</a:t>
            </a:r>
            <a:r>
              <a:rPr lang="cs-CZ" noProof="0" dirty="0"/>
              <a:t>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3851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/>
              <a:t>Click to edit title</a:t>
            </a:r>
            <a:endParaRPr lang="cs-CZ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cs-C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898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/>
              <a:t>Click to edit title</a:t>
            </a:r>
            <a:endParaRPr lang="cs-CZ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35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977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634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4E6C16C-5607-B240-B9EC-AA2EBB69D1B4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cs-CZ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428" y="1600200"/>
            <a:ext cx="7235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0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Source Sans Pro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cs-CZ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428" y="1600200"/>
            <a:ext cx="7235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Source Sans Pro"/>
                <a:cs typeface="Source Sans Pro"/>
              </a:defRPr>
            </a:lvl1pPr>
          </a:lstStyle>
          <a:p>
            <a:fld id="{0FB56013-B943-42BA-886F-6F9D4EB85E9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82782"/>
            <a:ext cx="86868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30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Source Sans Pro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ource Sans Pro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ource Sans Pro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Source Sans Pro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Source Sans Pro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Source Sans Pro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7" y="0"/>
            <a:ext cx="38100" cy="504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38" y="2477103"/>
            <a:ext cx="1447800" cy="1447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947332" y="2305050"/>
            <a:ext cx="6866467" cy="1619853"/>
          </a:xfrm>
        </p:spPr>
        <p:txBody>
          <a:bodyPr>
            <a:normAutofit fontScale="90000"/>
          </a:bodyPr>
          <a:lstStyle>
            <a:lvl1pPr>
              <a:defRPr sz="4800"/>
            </a:lvl1pPr>
          </a:lstStyle>
          <a:p>
            <a:r>
              <a:rPr lang="cs-CZ" dirty="0"/>
              <a:t>AAE </a:t>
            </a:r>
            <a:r>
              <a:rPr lang="cs-CZ" dirty="0" err="1"/>
              <a:t>Spring</a:t>
            </a:r>
            <a:r>
              <a:rPr lang="cs-CZ" dirty="0"/>
              <a:t> </a:t>
            </a:r>
            <a:r>
              <a:rPr lang="cs-CZ" dirty="0" err="1"/>
              <a:t>Meetings</a:t>
            </a:r>
            <a:r>
              <a:rPr lang="cs-CZ" dirty="0"/>
              <a:t> 2022</a:t>
            </a:r>
            <a:br>
              <a:rPr lang="cs-CZ" dirty="0"/>
            </a:br>
            <a:r>
              <a:rPr lang="cs-CZ" dirty="0"/>
              <a:t>Risk management </a:t>
            </a:r>
            <a:r>
              <a:rPr lang="cs-CZ" dirty="0" err="1"/>
              <a:t>Committee</a:t>
            </a:r>
            <a:br>
              <a:rPr lang="cs-CZ" dirty="0"/>
            </a:br>
            <a:r>
              <a:rPr lang="cs-CZ" dirty="0" err="1"/>
              <a:t>Insurance</a:t>
            </a:r>
            <a:r>
              <a:rPr lang="cs-CZ" dirty="0"/>
              <a:t> </a:t>
            </a:r>
            <a:r>
              <a:rPr lang="cs-CZ" dirty="0" err="1"/>
              <a:t>Committee</a:t>
            </a: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5708952"/>
            <a:ext cx="9144000" cy="1149048"/>
          </a:xfrm>
          <a:prstGeom prst="rect">
            <a:avLst/>
          </a:prstGeom>
          <a:solidFill>
            <a:srgbClr val="002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91" y="6235700"/>
            <a:ext cx="1917700" cy="2159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4294967295"/>
          </p:nvPr>
        </p:nvSpPr>
        <p:spPr>
          <a:xfrm>
            <a:off x="1947332" y="4171950"/>
            <a:ext cx="6866467" cy="144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94BB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Aktuárská</a:t>
            </a:r>
            <a:r>
              <a:rPr lang="cs-CZ" dirty="0"/>
              <a:t> pracovní skupina</a:t>
            </a:r>
          </a:p>
          <a:p>
            <a:pPr marL="0" lvl="0" indent="0">
              <a:buNone/>
            </a:pPr>
            <a:r>
              <a:rPr lang="cs-CZ" dirty="0"/>
              <a:t>8. 4. 2022</a:t>
            </a:r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74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E8DF-721A-4791-BA11-9EC32069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témata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FF4FD-12A2-4A21-9E84-224ACF8B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334278"/>
            <a:ext cx="8145623" cy="4791885"/>
          </a:xfrm>
        </p:spPr>
        <p:txBody>
          <a:bodyPr>
            <a:normAutofit/>
          </a:bodyPr>
          <a:lstStyle/>
          <a:p>
            <a:r>
              <a:rPr lang="cs-CZ" dirty="0"/>
              <a:t>IFRS17 pracovní skupina</a:t>
            </a:r>
          </a:p>
          <a:p>
            <a:pPr lvl="1"/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AAE prosazuje do EU legislativy možnost, aby pojišťovny nemusely aplikovat roční kohorty u smluv s profit-</a:t>
            </a:r>
            <a:r>
              <a:rPr lang="cs-CZ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participation</a:t>
            </a:r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nebo </a:t>
            </a:r>
            <a:r>
              <a:rPr lang="cs-CZ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discretionary</a:t>
            </a:r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cs-CZ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benefits</a:t>
            </a:r>
            <a:endParaRPr lang="cs-CZ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pracovní skupina zvažuje přípravu EAN obsahující doplnění IAN100 o evropská specifika (mělo by být hotové v září)</a:t>
            </a:r>
          </a:p>
          <a:p>
            <a:pPr marL="457200" lvl="1" indent="0">
              <a:buNone/>
            </a:pPr>
            <a:endParaRPr lang="cs-CZ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cs-CZ" dirty="0"/>
              <a:t>Neživotní pracovní skupina</a:t>
            </a:r>
          </a:p>
          <a:p>
            <a:pPr lvl="1"/>
            <a:r>
              <a:rPr lang="cs-CZ" dirty="0"/>
              <a:t>plán otevřít nový </a:t>
            </a:r>
            <a:r>
              <a:rPr lang="cs-CZ" dirty="0" err="1"/>
              <a:t>workstream</a:t>
            </a:r>
            <a:r>
              <a:rPr lang="cs-CZ" dirty="0"/>
              <a:t> k tématu inflace při rezervování a </a:t>
            </a:r>
            <a:r>
              <a:rPr lang="cs-CZ" dirty="0" err="1"/>
              <a:t>sazbování</a:t>
            </a:r>
            <a:endParaRPr lang="cs-CZ" dirty="0"/>
          </a:p>
          <a:p>
            <a:pPr lvl="1"/>
            <a:r>
              <a:rPr lang="cs-CZ" dirty="0"/>
              <a:t>rádi by měli více členů, aby zahájili práci na dalších tématech: </a:t>
            </a:r>
            <a:r>
              <a:rPr lang="cs-CZ" dirty="0" err="1"/>
              <a:t>private</a:t>
            </a:r>
            <a:r>
              <a:rPr lang="cs-CZ" dirty="0"/>
              <a:t>-public </a:t>
            </a:r>
            <a:r>
              <a:rPr lang="cs-CZ" dirty="0" err="1"/>
              <a:t>partnership</a:t>
            </a:r>
            <a:r>
              <a:rPr lang="cs-CZ" dirty="0"/>
              <a:t> v pojišťovnictví, telematika v </a:t>
            </a:r>
            <a:r>
              <a:rPr lang="cs-CZ" dirty="0" err="1"/>
              <a:t>sazbování</a:t>
            </a:r>
            <a:r>
              <a:rPr lang="cs-CZ" dirty="0"/>
              <a:t>, příspěvek </a:t>
            </a:r>
            <a:r>
              <a:rPr lang="cs-CZ" dirty="0" err="1"/>
              <a:t>aktuárů</a:t>
            </a:r>
            <a:r>
              <a:rPr lang="cs-CZ" dirty="0"/>
              <a:t> k udržitelnosti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08011-89F2-4624-A683-C4A5E7F7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78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D15465C-9D6F-49A4-BE4E-0A9031A6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noProof="0" smtClean="0"/>
              <a:t>11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75618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DDE1B-BC44-40C2-A387-AF41CAE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Solvency</a:t>
            </a:r>
            <a:r>
              <a:rPr lang="cs-CZ" dirty="0"/>
              <a:t> II </a:t>
            </a:r>
            <a:r>
              <a:rPr lang="cs-CZ" dirty="0" err="1"/>
              <a:t>Working</a:t>
            </a:r>
            <a:r>
              <a:rPr lang="cs-CZ" dirty="0"/>
              <a:t> Group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D95B1-4886-44DF-9958-493EF94F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89" y="1207008"/>
            <a:ext cx="8133243" cy="506577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cs-CZ" sz="2200" dirty="0">
                <a:solidFill>
                  <a:srgbClr val="FFFFFF"/>
                </a:solidFill>
                <a:latin typeface="Calibri" panose="020F0502020204030204" pitchFamily="34" charset="0"/>
              </a:rPr>
              <a:t>Společná pracovní skupina s </a:t>
            </a:r>
            <a:r>
              <a:rPr lang="cs-CZ" sz="2200" dirty="0" err="1">
                <a:solidFill>
                  <a:srgbClr val="FFFFFF"/>
                </a:solidFill>
                <a:latin typeface="Calibri" panose="020F0502020204030204" pitchFamily="34" charset="0"/>
              </a:rPr>
              <a:t>Insurance</a:t>
            </a:r>
            <a:r>
              <a:rPr lang="cs-CZ" sz="22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2200" dirty="0" err="1">
                <a:solidFill>
                  <a:srgbClr val="FFFFFF"/>
                </a:solidFill>
                <a:latin typeface="Calibri" panose="020F0502020204030204" pitchFamily="34" charset="0"/>
              </a:rPr>
              <a:t>Committee</a:t>
            </a:r>
            <a:endParaRPr lang="cs-CZ" sz="2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endParaRPr lang="cs-CZ" sz="2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Shrnutí stávajícího stavu </a:t>
            </a:r>
            <a:r>
              <a:rPr lang="cs-CZ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Solvency</a:t>
            </a:r>
            <a:r>
              <a:rPr lang="cs-CZ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II </a:t>
            </a:r>
            <a:r>
              <a:rPr lang="cs-CZ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Review</a:t>
            </a:r>
            <a:r>
              <a:rPr lang="cs-CZ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a navržených změn Komisí EU v rámci SII direktivy (2009/138) a </a:t>
            </a:r>
            <a:r>
              <a:rPr lang="cs-CZ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Insurance</a:t>
            </a:r>
            <a:r>
              <a:rPr lang="cs-CZ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Resolution</a:t>
            </a:r>
            <a:r>
              <a:rPr lang="cs-CZ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&amp; </a:t>
            </a:r>
            <a:r>
              <a:rPr lang="cs-CZ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Recovery</a:t>
            </a:r>
            <a:r>
              <a:rPr lang="cs-CZ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direktivy</a:t>
            </a:r>
          </a:p>
          <a:p>
            <a:pPr marL="400050" lvl="1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aktuálně se projednává v hospodářském výboru Evropského parlamentu, pak začne trialog (parlament, komise, rada)</a:t>
            </a:r>
            <a:endParaRPr lang="cs-CZ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Stávající očekávání vstupu v platnost nejdříve </a:t>
            </a:r>
            <a:r>
              <a:rPr lang="cs-CZ" b="1" dirty="0">
                <a:solidFill>
                  <a:srgbClr val="FFFFFF"/>
                </a:solidFill>
                <a:latin typeface="Calibri" panose="020F0502020204030204" pitchFamily="34" charset="0"/>
              </a:rPr>
              <a:t>2024</a:t>
            </a: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 (realističtěji 2025)</a:t>
            </a:r>
          </a:p>
          <a:p>
            <a:pPr marL="400050" lvl="1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Komise si od návrhu slibuje uvolnění až 90 miliard EUR kapitálu pro podporu </a:t>
            </a:r>
            <a:r>
              <a:rPr lang="cs-CZ" dirty="0" err="1">
                <a:solidFill>
                  <a:srgbClr val="FFFFFF"/>
                </a:solidFill>
                <a:latin typeface="Calibri" panose="020F0502020204030204" pitchFamily="34" charset="0"/>
              </a:rPr>
              <a:t>postpandemického</a:t>
            </a: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 oživení, ale výpočet je dle AAE nejasný</a:t>
            </a:r>
          </a:p>
          <a:p>
            <a:pPr marL="400050" lvl="1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Stručný výčet změn diskutovaných v rámci jednání AAE:</a:t>
            </a:r>
          </a:p>
          <a:p>
            <a:pPr marL="0" indent="0">
              <a:spcBef>
                <a:spcPts val="0"/>
              </a:spcBef>
              <a:buNone/>
            </a:pPr>
            <a:endParaRPr lang="cs-CZ" sz="2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52CABF-EE3B-4625-93A4-330C0B69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29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DDE1B-BC44-40C2-A387-AF41CAE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Solvency</a:t>
            </a:r>
            <a:r>
              <a:rPr lang="cs-CZ" dirty="0"/>
              <a:t> II </a:t>
            </a:r>
            <a:r>
              <a:rPr lang="cs-CZ" dirty="0" err="1"/>
              <a:t>Working</a:t>
            </a:r>
            <a:r>
              <a:rPr lang="cs-CZ" dirty="0"/>
              <a:t> Group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D95B1-4886-44DF-9958-493EF94F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89" y="1207008"/>
            <a:ext cx="8133243" cy="506577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Změny v rámci Pilíře 1</a:t>
            </a:r>
          </a:p>
          <a:p>
            <a:pPr marL="400050" lvl="1">
              <a:spcBef>
                <a:spcPts val="0"/>
              </a:spcBef>
            </a:pPr>
            <a:endParaRPr lang="cs-CZ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LTG </a:t>
            </a:r>
            <a:r>
              <a:rPr lang="cs-CZ" dirty="0" err="1">
                <a:solidFill>
                  <a:srgbClr val="FFFFFF"/>
                </a:solidFill>
                <a:latin typeface="Calibri" panose="020F0502020204030204" pitchFamily="34" charset="0"/>
              </a:rPr>
              <a:t>measures</a:t>
            </a:r>
            <a:endParaRPr lang="cs-CZ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800100" lvl="2">
              <a:spcBef>
                <a:spcPts val="0"/>
              </a:spcBef>
            </a:pP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Extrapolation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of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RFR (návrh komise odlišný od EIOPA,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phasing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-in do roku 2032)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Volatility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adjustment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(návrh komise zjednodušen oproti EIOPA)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Symmetric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adjustment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to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equity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capital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charge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(rozšíření na +/- 17% oproti +/- 10%)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Extension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of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recovery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period (změna v SII direktivě vypadá na první pohled kosmeticky, ale v kombinaci s IRRD mohou mít lokální regulátoři významně silnější pravomoci)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Duration-based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equity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risk sub-module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Transitional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measures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on RFR and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Technical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Provisions</a:t>
            </a:r>
            <a:endParaRPr lang="cs-CZ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Drobné změny v korelacích</a:t>
            </a: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Změny ve výpočtu risk-</a:t>
            </a:r>
            <a:r>
              <a:rPr lang="cs-CZ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margin</a:t>
            </a: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 (Komise navrhuje snížení </a:t>
            </a:r>
            <a:r>
              <a:rPr lang="cs-CZ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CoC</a:t>
            </a: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 na 5%, redukce lambda faktorem bez spodní limitace oproti návrhu EIOPA)</a:t>
            </a: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Úrokové riziko (Komise navrhuje stres dle finálního návrhu EIOPA, nicméně pouze po první bod extrapolace + separátní stres na UFR)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52CABF-EE3B-4625-93A4-330C0B69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19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DDE1B-BC44-40C2-A387-AF41CAE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Solvency</a:t>
            </a:r>
            <a:r>
              <a:rPr lang="cs-CZ" dirty="0"/>
              <a:t> II </a:t>
            </a:r>
            <a:r>
              <a:rPr lang="cs-CZ" dirty="0" err="1"/>
              <a:t>Working</a:t>
            </a:r>
            <a:r>
              <a:rPr lang="cs-CZ" dirty="0"/>
              <a:t> Group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D95B1-4886-44DF-9958-493EF94F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89" y="1207008"/>
            <a:ext cx="8133243" cy="506577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Změny v rámci Pilíře 2</a:t>
            </a:r>
          </a:p>
          <a:p>
            <a:pPr marL="400050" lvl="1">
              <a:spcBef>
                <a:spcPts val="0"/>
              </a:spcBef>
            </a:pPr>
            <a:endParaRPr lang="cs-CZ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Je-li používán volatility </a:t>
            </a:r>
            <a:r>
              <a:rPr lang="cs-CZ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adjustment</a:t>
            </a:r>
            <a:endParaRPr lang="cs-CZ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800100" lvl="2">
              <a:spcBef>
                <a:spcPts val="0"/>
              </a:spcBef>
            </a:pP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Písemná koncepce řízení rizik jej bude muset vzít explicitně v úvahu, včetně případných omezení na straně řízení likvidity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V rámci ORSA bude povinné posouzení významnosti odchylek rizikového profilu od předpokladů pro výpočet VA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V rámci ALM nutnost testovat senzitivitu technických rezerv a vlastních zdrojů na změnu ekonomických podmínek ovlivňujících risk-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corrected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spready</a:t>
            </a:r>
            <a:endParaRPr lang="cs-CZ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800100" lvl="2">
              <a:spcBef>
                <a:spcPts val="0"/>
              </a:spcBef>
            </a:pPr>
            <a:endParaRPr lang="cs-CZ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Povinná analýza dopadů klimatických změn v rámci ORSA (</a:t>
            </a:r>
            <a:r>
              <a:rPr lang="cs-CZ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materialita</a:t>
            </a: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 dopadů, dva scénáře podle oteplení pod či nad dvěma stupni Celsia)</a:t>
            </a:r>
          </a:p>
          <a:p>
            <a:pPr marL="400050" lvl="1">
              <a:spcBef>
                <a:spcPts val="0"/>
              </a:spcBef>
            </a:pPr>
            <a:endParaRPr lang="cs-CZ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Povinná analýza celkové makroekonomické situace a vývojů finančních trhů s ohledem na možný rozvoj systemického rizika</a:t>
            </a:r>
          </a:p>
          <a:p>
            <a:pPr marL="400050" lvl="1">
              <a:spcBef>
                <a:spcPts val="0"/>
              </a:spcBef>
            </a:pPr>
            <a:endParaRPr lang="cs-CZ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52CABF-EE3B-4625-93A4-330C0B69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0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DDE1B-BC44-40C2-A387-AF41CAE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Solvency</a:t>
            </a:r>
            <a:r>
              <a:rPr lang="cs-CZ" dirty="0"/>
              <a:t> II </a:t>
            </a:r>
            <a:r>
              <a:rPr lang="cs-CZ" dirty="0" err="1"/>
              <a:t>Working</a:t>
            </a:r>
            <a:r>
              <a:rPr lang="cs-CZ" dirty="0"/>
              <a:t> Group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D95B1-4886-44DF-9958-493EF94F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89" y="1207008"/>
            <a:ext cx="8133243" cy="506577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Změny v rámci Pilíře 3</a:t>
            </a:r>
          </a:p>
          <a:p>
            <a:pPr marL="400050" lvl="1">
              <a:spcBef>
                <a:spcPts val="0"/>
              </a:spcBef>
            </a:pPr>
            <a:endParaRPr lang="cs-CZ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Změna SFCR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Část zaměřená na pojistníky (business performance, stručně rizikový profil a management kapitálu)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Část zaměřená na další účastníky trhu (systém řízení a kontroly, valuace, řízení kapitálu, rizikový profil apod.)</a:t>
            </a:r>
          </a:p>
          <a:p>
            <a:pPr marL="400050" lvl="1">
              <a:spcBef>
                <a:spcPts val="0"/>
              </a:spcBef>
            </a:pPr>
            <a:endParaRPr lang="cs-CZ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Povinný audit SII bilance</a:t>
            </a:r>
          </a:p>
          <a:p>
            <a:pPr marL="400050" lvl="1">
              <a:spcBef>
                <a:spcPts val="0"/>
              </a:spcBef>
            </a:pPr>
            <a:endParaRPr lang="cs-CZ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cs-CZ" sz="2200" dirty="0">
                <a:solidFill>
                  <a:srgbClr val="FFFFFF"/>
                </a:solidFill>
                <a:latin typeface="Calibri" panose="020F0502020204030204" pitchFamily="34" charset="0"/>
              </a:rPr>
              <a:t>Další témata</a:t>
            </a: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Kritéria pro long-term </a:t>
            </a:r>
            <a:r>
              <a:rPr lang="cs-CZ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equity</a:t>
            </a:r>
            <a:endParaRPr lang="cs-CZ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Riziko udržitelnosti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EIOPA studie do poloviny roku 2023 z pohledu orgánů dohledu</a:t>
            </a:r>
          </a:p>
          <a:p>
            <a:pPr marL="800100" lvl="2">
              <a:spcBef>
                <a:spcPts val="0"/>
              </a:spcBef>
            </a:pP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Pravidelná tříletá revize parametrů </a:t>
            </a:r>
            <a:r>
              <a:rPr lang="cs-CZ" sz="1600" dirty="0" err="1">
                <a:solidFill>
                  <a:srgbClr val="FFFFFF"/>
                </a:solidFill>
                <a:latin typeface="Calibri" panose="020F0502020204030204" pitchFamily="34" charset="0"/>
              </a:rPr>
              <a:t>Nat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CAT ve standardní formuli</a:t>
            </a: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Nové </a:t>
            </a:r>
            <a:r>
              <a:rPr lang="cs-CZ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makroprudenční</a:t>
            </a: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 nástroje (řízení likvidity, šoky na finančních trzích)</a:t>
            </a:r>
          </a:p>
          <a:p>
            <a:pPr marL="400050" lvl="1">
              <a:spcBef>
                <a:spcPts val="0"/>
              </a:spcBef>
            </a:pP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Proporcionalita (zvýšení hranic, </a:t>
            </a:r>
            <a:r>
              <a:rPr lang="cs-CZ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low</a:t>
            </a: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 risk profile </a:t>
            </a:r>
            <a:r>
              <a:rPr lang="cs-CZ" sz="1800" dirty="0" err="1">
                <a:solidFill>
                  <a:srgbClr val="FFFFFF"/>
                </a:solidFill>
                <a:latin typeface="Calibri" panose="020F0502020204030204" pitchFamily="34" charset="0"/>
              </a:rPr>
              <a:t>undertakings</a:t>
            </a:r>
            <a:r>
              <a:rPr lang="cs-CZ" sz="180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  <a:p>
            <a:pPr marL="114300" lvl="1" indent="0">
              <a:spcBef>
                <a:spcPts val="0"/>
              </a:spcBef>
              <a:buNone/>
            </a:pPr>
            <a:endParaRPr lang="cs-CZ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52CABF-EE3B-4625-93A4-330C0B69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07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DDE1B-BC44-40C2-A387-AF41CAE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Solvency</a:t>
            </a:r>
            <a:r>
              <a:rPr lang="cs-CZ" dirty="0"/>
              <a:t> II </a:t>
            </a:r>
            <a:r>
              <a:rPr lang="cs-CZ" dirty="0" err="1"/>
              <a:t>Working</a:t>
            </a:r>
            <a:r>
              <a:rPr lang="cs-CZ" dirty="0"/>
              <a:t> Group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D95B1-4886-44DF-9958-493EF94F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89" y="1207008"/>
            <a:ext cx="8133243" cy="506577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Nedávné konzultace EIOPA</a:t>
            </a:r>
          </a:p>
          <a:p>
            <a:pPr marL="400050" lvl="1">
              <a:spcBef>
                <a:spcPts val="0"/>
              </a:spcBef>
            </a:pPr>
            <a:endParaRPr lang="cs-CZ" sz="1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Consultation on Application guidance on running climate change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materiality assessment and using climate change scenarios in the ORSA</a:t>
            </a:r>
            <a:endParaRPr lang="cs-CZ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Consultation on the revision of the Guidelines on valuation of technical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provisions</a:t>
            </a:r>
            <a:endParaRPr lang="cs-CZ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Consultation paper on the revision of the Guidelines on Contract</a:t>
            </a: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Boundaries</a:t>
            </a:r>
            <a:endParaRPr lang="cs-CZ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800100" lvl="2">
              <a:spcBef>
                <a:spcPts val="0"/>
              </a:spcBef>
            </a:pPr>
            <a:r>
              <a:rPr lang="cs-CZ" sz="1400" dirty="0">
                <a:solidFill>
                  <a:srgbClr val="FFFFFF"/>
                </a:solidFill>
                <a:latin typeface="Calibri" panose="020F0502020204030204" pitchFamily="34" charset="0"/>
              </a:rPr>
              <a:t>Na příštím zasedání bude rozbor nových </a:t>
            </a:r>
            <a:r>
              <a:rPr lang="cs-CZ" sz="1400" dirty="0" err="1">
                <a:solidFill>
                  <a:srgbClr val="FFFFFF"/>
                </a:solidFill>
                <a:latin typeface="Calibri" panose="020F0502020204030204" pitchFamily="34" charset="0"/>
              </a:rPr>
              <a:t>guidelines</a:t>
            </a:r>
            <a:r>
              <a:rPr lang="cs-CZ" sz="1400" dirty="0">
                <a:solidFill>
                  <a:srgbClr val="FFFFFF"/>
                </a:solidFill>
                <a:latin typeface="Calibri" panose="020F0502020204030204" pitchFamily="34" charset="0"/>
              </a:rPr>
              <a:t> k CB včetně příkladů z evropských trhů</a:t>
            </a:r>
          </a:p>
          <a:p>
            <a:pPr marL="400050" lvl="1">
              <a:spcBef>
                <a:spcPts val="0"/>
              </a:spcBef>
            </a:pPr>
            <a:endParaRPr lang="cs-CZ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14300" lvl="1" indent="0">
              <a:spcBef>
                <a:spcPts val="0"/>
              </a:spcBef>
              <a:buNone/>
            </a:pPr>
            <a:r>
              <a:rPr lang="cs-CZ" sz="1600" dirty="0">
                <a:solidFill>
                  <a:srgbClr val="FFFFFF"/>
                </a:solidFill>
                <a:latin typeface="Calibri" panose="020F0502020204030204" pitchFamily="34" charset="0"/>
              </a:rPr>
              <a:t>V průběhu roku 2022 se očekává zohlednění připomínek a publikace finálních zpráv.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52CABF-EE3B-4625-93A4-330C0B69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80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DDE1B-BC44-40C2-A387-AF41CAEB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and Climate Related Risks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Group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D95B1-4886-44DF-9958-493EF94F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89" y="1207008"/>
            <a:ext cx="8133243" cy="5065776"/>
          </a:xfrm>
        </p:spPr>
        <p:txBody>
          <a:bodyPr>
            <a:normAutofit/>
          </a:bodyPr>
          <a:lstStyle/>
          <a:p>
            <a:pPr marL="400050" lvl="1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Dokument o reputačním riziku spjatém s klimatickými změnami: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Sustainability issues and reputational risk for insurance</a:t>
            </a:r>
            <a:r>
              <a:rPr lang="cs-CZ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companies and pension fund</a:t>
            </a:r>
            <a:r>
              <a:rPr lang="cs-CZ" b="1" dirty="0">
                <a:solidFill>
                  <a:srgbClr val="FFFFFF"/>
                </a:solidFill>
                <a:latin typeface="Calibri" panose="020F0502020204030204" pitchFamily="34" charset="0"/>
              </a:rPr>
              <a:t>s </a:t>
            </a: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(spoluautor Jana Zelinková)</a:t>
            </a:r>
            <a:endParaRPr lang="cs-CZ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00050" lvl="1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Ve fázi finální revize</a:t>
            </a:r>
          </a:p>
          <a:p>
            <a:pPr marL="400050" lvl="1">
              <a:spcBef>
                <a:spcPts val="0"/>
              </a:spcBef>
            </a:pP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Stručný obsah:</a:t>
            </a:r>
          </a:p>
          <a:p>
            <a:pPr marL="800100" lvl="2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Reputational Risks for listed companies and effect on capital</a:t>
            </a:r>
            <a:r>
              <a:rPr lang="cs-CZ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market</a:t>
            </a:r>
            <a:endParaRPr lang="cs-CZ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800100" lvl="2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Reputational Risks for provided products and consumer attractivity</a:t>
            </a:r>
            <a:endParaRPr lang="cs-CZ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800100" lvl="2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Examples from other industries</a:t>
            </a:r>
            <a:endParaRPr lang="cs-CZ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800100" lvl="2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Insurability, affordability, and post disaster claims service</a:t>
            </a:r>
            <a:endParaRPr lang="cs-CZ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52CABF-EE3B-4625-93A4-330C0B69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42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E8DF-721A-4791-BA11-9EC32069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témata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FF4FD-12A2-4A21-9E84-224ACF8B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334278"/>
            <a:ext cx="8145623" cy="4791885"/>
          </a:xfrm>
        </p:spPr>
        <p:txBody>
          <a:bodyPr>
            <a:normAutofit/>
          </a:bodyPr>
          <a:lstStyle/>
          <a:p>
            <a:r>
              <a:rPr lang="cs-CZ" dirty="0"/>
              <a:t>Digitalizace / ERM mimo finanční sektor</a:t>
            </a:r>
          </a:p>
          <a:p>
            <a:pPr lvl="1"/>
            <a:r>
              <a:rPr lang="cs-CZ" dirty="0"/>
              <a:t>Fin/</a:t>
            </a:r>
            <a:r>
              <a:rPr lang="cs-CZ" dirty="0" err="1"/>
              <a:t>Insurtech</a:t>
            </a:r>
            <a:r>
              <a:rPr lang="cs-CZ" dirty="0"/>
              <a:t> zatím nevyvíjí významný tlak na pojišťovací sektor (výjimkou Čína?)</a:t>
            </a:r>
          </a:p>
          <a:p>
            <a:pPr lvl="1"/>
            <a:r>
              <a:rPr lang="cs-CZ" dirty="0" err="1"/>
              <a:t>Cyber</a:t>
            </a:r>
            <a:r>
              <a:rPr lang="cs-CZ" dirty="0"/>
              <a:t> představuje výzvu i pro zajistitele kvůli vysoké akumulaci rizika při nově objevené zranitelnosti HW/SW</a:t>
            </a:r>
          </a:p>
          <a:p>
            <a:r>
              <a:rPr lang="cs-CZ" dirty="0"/>
              <a:t>Řízení rizik v oblasti penzí (IORP)</a:t>
            </a:r>
          </a:p>
          <a:p>
            <a:pPr lvl="1"/>
            <a:r>
              <a:rPr lang="cs-CZ" dirty="0"/>
              <a:t>Vypracováno porovnání RM v pojišťovnách a penzijních  spol.</a:t>
            </a:r>
          </a:p>
          <a:p>
            <a:pPr lvl="1"/>
            <a:r>
              <a:rPr lang="cs-CZ" dirty="0"/>
              <a:t>Bude průzkum, kolik </a:t>
            </a:r>
            <a:r>
              <a:rPr lang="cs-CZ" dirty="0" err="1"/>
              <a:t>aktuárů</a:t>
            </a:r>
            <a:r>
              <a:rPr lang="cs-CZ" dirty="0"/>
              <a:t> pracuje v této oblasti</a:t>
            </a:r>
          </a:p>
          <a:p>
            <a:r>
              <a:rPr lang="cs-CZ" dirty="0"/>
              <a:t>Systemické riziko</a:t>
            </a:r>
          </a:p>
          <a:p>
            <a:pPr lvl="1"/>
            <a:r>
              <a:rPr lang="cs-CZ" dirty="0"/>
              <a:t>Registruje se zvýšený zájem regulátorů protlačit téma do ORSA</a:t>
            </a:r>
          </a:p>
          <a:p>
            <a:r>
              <a:rPr lang="cs-CZ" dirty="0" err="1"/>
              <a:t>Resolution</a:t>
            </a:r>
            <a:r>
              <a:rPr lang="cs-CZ" dirty="0"/>
              <a:t> and </a:t>
            </a:r>
            <a:r>
              <a:rPr lang="cs-CZ" dirty="0" err="1"/>
              <a:t>Recovery</a:t>
            </a:r>
            <a:endParaRPr lang="cs-CZ" dirty="0"/>
          </a:p>
          <a:p>
            <a:pPr lvl="1"/>
            <a:r>
              <a:rPr lang="cs-CZ" dirty="0"/>
              <a:t>RMC AAE uvítá podněty k chystané IRRD direktivě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08011-89F2-4624-A683-C4A5E7F7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82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E8DF-721A-4791-BA11-9EC32069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témata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FF4FD-12A2-4A21-9E84-224ACF8B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334278"/>
            <a:ext cx="8145623" cy="479188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Aspekty implementace pojistného garančního schématu</a:t>
            </a:r>
          </a:p>
          <a:p>
            <a:pPr lvl="1"/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Souhrn myšlenek k možnému nastavení </a:t>
            </a:r>
            <a:r>
              <a:rPr lang="cs-CZ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insurance</a:t>
            </a:r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cs-CZ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guarantee</a:t>
            </a:r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cs-CZ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scheme</a:t>
            </a:r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cs-CZ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recovery&amp;resolution</a:t>
            </a:r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cs-CZ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plan</a:t>
            </a:r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ve Finsku, od Finské společnosti </a:t>
            </a:r>
            <a:r>
              <a:rPr lang="cs-CZ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aktuárů</a:t>
            </a:r>
            <a:endParaRPr lang="cs-C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cs-CZ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Cílem je zajistit, že v případě krachu pojišťoven zůstane klientům sjednané pojistné krytí</a:t>
            </a:r>
          </a:p>
          <a:p>
            <a:pPr marL="457200" lvl="1" indent="0">
              <a:buNone/>
            </a:pPr>
            <a:endParaRPr lang="cs-CZ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cs-CZ" dirty="0"/>
              <a:t>Výzvy při modelování projekcí v penzijních fondech po zavedení IORP II</a:t>
            </a:r>
          </a:p>
          <a:p>
            <a:pPr lvl="1"/>
            <a:r>
              <a:rPr lang="cs-CZ" dirty="0"/>
              <a:t>Každému účastníkovi penzijního fondu se ročně posílá tzv. Pension Benefit </a:t>
            </a:r>
            <a:r>
              <a:rPr lang="cs-CZ" dirty="0" err="1"/>
              <a:t>Statement</a:t>
            </a:r>
            <a:r>
              <a:rPr lang="cs-CZ" dirty="0"/>
              <a:t>, s projekcí stavu jeho penzijního účtu a očekávanou výší důchodu ve výplatní fázi, a to minimálně na dvou ekonomických scénářích -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estimate</a:t>
            </a:r>
            <a:r>
              <a:rPr lang="cs-CZ" dirty="0"/>
              <a:t> a nepříznivý scénář</a:t>
            </a:r>
          </a:p>
          <a:p>
            <a:pPr lvl="1"/>
            <a:r>
              <a:rPr lang="cs-CZ" dirty="0"/>
              <a:t>Z toho plyne řada úkolů a otázek pro penzijní fondy: implementovat tvorbu těchto projekcí do systémů, nastavit předpoklady, definovat nepříznivý scénář, zda do výkazu uvést i příznivý scénář, jak udělat report pro klienta srozumitelný.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08011-89F2-4624-A683-C4A5E7F7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749180"/>
      </p:ext>
    </p:extLst>
  </p:cSld>
  <p:clrMapOvr>
    <a:masterClrMapping/>
  </p:clrMapOvr>
</p:sld>
</file>

<file path=ppt/theme/theme1.xml><?xml version="1.0" encoding="utf-8"?>
<a:theme xmlns:a="http://schemas.openxmlformats.org/drawingml/2006/main" name="Actuaria-tmavá">
  <a:themeElements>
    <a:clrScheme name="CSpA">
      <a:dk1>
        <a:srgbClr val="002E34"/>
      </a:dk1>
      <a:lt1>
        <a:srgbClr val="FFFFFF"/>
      </a:lt1>
      <a:dk2>
        <a:srgbClr val="008576"/>
      </a:dk2>
      <a:lt2>
        <a:srgbClr val="00AFDB"/>
      </a:lt2>
      <a:accent1>
        <a:srgbClr val="4555A5"/>
      </a:accent1>
      <a:accent2>
        <a:srgbClr val="973F98"/>
      </a:accent2>
      <a:accent3>
        <a:srgbClr val="F2652A"/>
      </a:accent3>
      <a:accent4>
        <a:srgbClr val="FBBF13"/>
      </a:accent4>
      <a:accent5>
        <a:srgbClr val="CDDC35"/>
      </a:accent5>
      <a:accent6>
        <a:srgbClr val="51B04C"/>
      </a:accent6>
      <a:hlink>
        <a:srgbClr val="4555A5"/>
      </a:hlink>
      <a:folHlink>
        <a:srgbClr val="478E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uaria" id="{F57FF8AD-FCF6-45CD-8710-16C843A6C711}" vid="{CA4E5CDB-231F-428D-9FAA-CFB1758BD6AB}"/>
    </a:ext>
  </a:extLst>
</a:theme>
</file>

<file path=ppt/theme/theme2.xml><?xml version="1.0" encoding="utf-8"?>
<a:theme xmlns:a="http://schemas.openxmlformats.org/drawingml/2006/main" name="Actuaria-světlá">
  <a:themeElements>
    <a:clrScheme name="Custom 3">
      <a:dk1>
        <a:srgbClr val="002E34"/>
      </a:dk1>
      <a:lt1>
        <a:sysClr val="window" lastClr="FFFFFF"/>
      </a:lt1>
      <a:dk2>
        <a:srgbClr val="00AFDB"/>
      </a:dk2>
      <a:lt2>
        <a:srgbClr val="008576"/>
      </a:lt2>
      <a:accent1>
        <a:srgbClr val="51B04C"/>
      </a:accent1>
      <a:accent2>
        <a:srgbClr val="CDDC35"/>
      </a:accent2>
      <a:accent3>
        <a:srgbClr val="FBBF13"/>
      </a:accent3>
      <a:accent4>
        <a:srgbClr val="F2652A"/>
      </a:accent4>
      <a:accent5>
        <a:srgbClr val="E82063"/>
      </a:accent5>
      <a:accent6>
        <a:srgbClr val="973F98"/>
      </a:accent6>
      <a:hlink>
        <a:srgbClr val="00BBFF"/>
      </a:hlink>
      <a:folHlink>
        <a:srgbClr val="5395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</TotalTime>
  <Words>918</Words>
  <Application>Microsoft Office PowerPoint</Application>
  <PresentationFormat>Předvádění na obrazovce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Source Sans Pro</vt:lpstr>
      <vt:lpstr>Source Sans Pro Light</vt:lpstr>
      <vt:lpstr>Actuaria-tmavá</vt:lpstr>
      <vt:lpstr>Actuaria-světlá</vt:lpstr>
      <vt:lpstr>AAE Spring Meetings 2022 Risk management Committee Insurance Committee</vt:lpstr>
      <vt:lpstr>Solvency II Working Group</vt:lpstr>
      <vt:lpstr>Solvency II Working Group</vt:lpstr>
      <vt:lpstr>Solvency II Working Group</vt:lpstr>
      <vt:lpstr>Solvency II Working Group</vt:lpstr>
      <vt:lpstr>Solvency II Working Group</vt:lpstr>
      <vt:lpstr>Sustainability and Climate Related Risks Working Group</vt:lpstr>
      <vt:lpstr>Další témata</vt:lpstr>
      <vt:lpstr>Další témata</vt:lpstr>
      <vt:lpstr>Další témata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Jusko Martin</cp:lastModifiedBy>
  <cp:revision>109</cp:revision>
  <dcterms:created xsi:type="dcterms:W3CDTF">2017-09-25T14:26:00Z</dcterms:created>
  <dcterms:modified xsi:type="dcterms:W3CDTF">2022-04-07T13:25:33Z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5f591a-3248-43e9-9b70-1ad50135772d_Enabled">
    <vt:lpwstr>true</vt:lpwstr>
  </property>
  <property fmtid="{D5CDD505-2E9C-101B-9397-08002B2CF9AE}" pid="3" name="MSIP_Label_ce5f591a-3248-43e9-9b70-1ad50135772d_SetDate">
    <vt:lpwstr>2022-04-05T12:03:34Z</vt:lpwstr>
  </property>
  <property fmtid="{D5CDD505-2E9C-101B-9397-08002B2CF9AE}" pid="4" name="MSIP_Label_ce5f591a-3248-43e9-9b70-1ad50135772d_Method">
    <vt:lpwstr>Privileged</vt:lpwstr>
  </property>
  <property fmtid="{D5CDD505-2E9C-101B-9397-08002B2CF9AE}" pid="5" name="MSIP_Label_ce5f591a-3248-43e9-9b70-1ad50135772d_Name">
    <vt:lpwstr>ce5f591a-3248-43e9-9b70-1ad50135772d</vt:lpwstr>
  </property>
  <property fmtid="{D5CDD505-2E9C-101B-9397-08002B2CF9AE}" pid="6" name="MSIP_Label_ce5f591a-3248-43e9-9b70-1ad50135772d_SiteId">
    <vt:lpwstr>6e06e42d-6925-47c6-b9e7-9581c7ca302a</vt:lpwstr>
  </property>
  <property fmtid="{D5CDD505-2E9C-101B-9397-08002B2CF9AE}" pid="7" name="MSIP_Label_ce5f591a-3248-43e9-9b70-1ad50135772d_ActionId">
    <vt:lpwstr>edd48f53-c258-454f-ba4d-2155f62d1903</vt:lpwstr>
  </property>
  <property fmtid="{D5CDD505-2E9C-101B-9397-08002B2CF9AE}" pid="8" name="MSIP_Label_ce5f591a-3248-43e9-9b70-1ad50135772d_ContentBits">
    <vt:lpwstr>0</vt:lpwstr>
  </property>
  <property fmtid="{D5CDD505-2E9C-101B-9397-08002B2CF9AE}" pid="9" name="_AdHocReviewCycleID">
    <vt:i4>224123426</vt:i4>
  </property>
  <property fmtid="{D5CDD505-2E9C-101B-9397-08002B2CF9AE}" pid="10" name="_NewReviewCycle">
    <vt:lpwstr/>
  </property>
  <property fmtid="{D5CDD505-2E9C-101B-9397-08002B2CF9AE}" pid="11" name="_EmailSubject">
    <vt:lpwstr>Akt PS</vt:lpwstr>
  </property>
  <property fmtid="{D5CDD505-2E9C-101B-9397-08002B2CF9AE}" pid="12" name="_AuthorEmail">
    <vt:lpwstr>petr.posta@allianz.cz</vt:lpwstr>
  </property>
  <property fmtid="{D5CDD505-2E9C-101B-9397-08002B2CF9AE}" pid="13" name="_AuthorEmailDisplayName">
    <vt:lpwstr>Posta Petr</vt:lpwstr>
  </property>
</Properties>
</file>