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  <p:sldMasterId id="2147483706" r:id="rId2"/>
  </p:sldMasterIdLst>
  <p:notesMasterIdLst>
    <p:notesMasterId r:id="rId8"/>
  </p:notesMasterIdLst>
  <p:handoutMasterIdLst>
    <p:handoutMasterId r:id="rId9"/>
  </p:handoutMasterIdLst>
  <p:sldIdLst>
    <p:sldId id="259" r:id="rId3"/>
    <p:sldId id="263" r:id="rId4"/>
    <p:sldId id="270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usko" initials="MJ" lastIdx="1" clrIdx="0">
    <p:extLst>
      <p:ext uri="{19B8F6BF-5375-455C-9EA6-DF929625EA0E}">
        <p15:presenceInfo xmlns:p15="http://schemas.microsoft.com/office/powerpoint/2012/main" userId="Martin Jus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E34"/>
    <a:srgbClr val="0094BB"/>
    <a:srgbClr val="0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-49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013B-2E18-6A49-9BCA-8CD79FD60B5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8AF71-1D3F-6946-BDD4-099803EB2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8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A754F-7CC0-CF43-BA6B-8E9E84A487E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1745-304A-A045-88DD-A9DC3D4C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9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278063" y="2305050"/>
            <a:ext cx="6865937" cy="161925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idx="4294967295" hasCustomPrompt="1"/>
          </p:nvPr>
        </p:nvSpPr>
        <p:spPr>
          <a:xfrm>
            <a:off x="2278063" y="4171950"/>
            <a:ext cx="6865937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endParaRPr lang="cs-CZ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d 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d ve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/>
              <a:t>Jméno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/>
              <a:t>Email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0" name="Rectangle 9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3" name="Picture 2" descr="Actuaria logo 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12" name="Picture 11" descr="Actuaria logo 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17" name="Picture 16" descr="Actuaria logo W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</p:spTree>
    <p:extLst>
      <p:ext uri="{BB962C8B-B14F-4D97-AF65-F5344CB8AC3E}">
        <p14:creationId xmlns:p14="http://schemas.microsoft.com/office/powerpoint/2010/main" val="80710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278063" y="2305050"/>
            <a:ext cx="6865937" cy="161925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idx="4294967295" hasCustomPrompt="1"/>
          </p:nvPr>
        </p:nvSpPr>
        <p:spPr>
          <a:xfrm>
            <a:off x="2278063" y="4171950"/>
            <a:ext cx="6865937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cs-CZ" dirty="0"/>
              <a:t>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29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/>
              <a:t>Agenda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5404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6725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3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23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/>
              <a:t>Agenda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E6C16C-5607-B240-B9EC-AA2EBB69D1B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55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5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55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d 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07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0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/>
              <a:t>Jméno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/>
              <a:t>Email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55334" y="2382233"/>
            <a:ext cx="617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</a:rPr>
              <a:t>Děkuji Vám za pozornost.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8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bg1"/>
                </a:solidFill>
              </a:rPr>
              <a:t>www.actuaria.cz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bg1"/>
                </a:solidFill>
              </a:rPr>
              <a:t>Česká společnost aktuárů</a:t>
            </a:r>
          </a:p>
        </p:txBody>
      </p:sp>
    </p:spTree>
    <p:extLst>
      <p:ext uri="{BB962C8B-B14F-4D97-AF65-F5344CB8AC3E}">
        <p14:creationId xmlns:p14="http://schemas.microsoft.com/office/powerpoint/2010/main" val="184379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777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851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89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3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977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634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0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tuary.eu/aae-responds-to-esas-targeted-consultation-on-the-supervisory-convergence-and-the-single-rulebook/" TargetMode="External"/><Relationship Id="rId2" Type="http://schemas.openxmlformats.org/officeDocument/2006/relationships/hyperlink" Target="https://actuary.eu/aae-responds-to-esas-consult-on-taxonomy-related-product-disclosur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tuary.eu/aae-responds-to-eiopas-consultation-on-framework-to-address-value-for-money-risk-in-the-european-unit-linked-mark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tuary.eu/aae-responds-to-eiopas-discussion-paper-on-blockchain-and-smart-contracts-in-insurance/" TargetMode="External"/><Relationship Id="rId2" Type="http://schemas.openxmlformats.org/officeDocument/2006/relationships/hyperlink" Target="https://actuary.eu/aae-responds-to-eiopas-consultation-on-interbank-offered-rate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947332" y="2305050"/>
            <a:ext cx="6866467" cy="1619853"/>
          </a:xfr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lang="cs-CZ" dirty="0"/>
              <a:t>AAE </a:t>
            </a:r>
            <a:r>
              <a:rPr lang="cs-CZ" dirty="0" err="1"/>
              <a:t>Autumn</a:t>
            </a:r>
            <a:r>
              <a:rPr lang="cs-CZ" dirty="0"/>
              <a:t> </a:t>
            </a:r>
            <a:r>
              <a:rPr lang="cs-CZ" dirty="0" err="1"/>
              <a:t>Meetings</a:t>
            </a:r>
            <a:r>
              <a:rPr lang="cs-CZ" dirty="0"/>
              <a:t> 2021</a:t>
            </a:r>
            <a:br>
              <a:rPr lang="cs-CZ" dirty="0"/>
            </a:br>
            <a:r>
              <a:rPr lang="cs-CZ" dirty="0"/>
              <a:t>Vybraná témata</a:t>
            </a:r>
            <a:br>
              <a:rPr lang="cs-CZ" dirty="0"/>
            </a:b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4294967295"/>
          </p:nvPr>
        </p:nvSpPr>
        <p:spPr>
          <a:xfrm>
            <a:off x="1947332" y="4171950"/>
            <a:ext cx="6866467" cy="144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Aktuárská</a:t>
            </a:r>
            <a:r>
              <a:rPr lang="cs-CZ" dirty="0"/>
              <a:t> pracovní skupina</a:t>
            </a:r>
          </a:p>
          <a:p>
            <a:pPr marL="0" lvl="0" indent="0">
              <a:buNone/>
            </a:pPr>
            <a:r>
              <a:rPr lang="cs-CZ" dirty="0"/>
              <a:t>21. 6. 2021</a:t>
            </a:r>
          </a:p>
          <a:p>
            <a:pPr marL="0" lvl="0" indent="0">
              <a:buNone/>
            </a:pPr>
            <a:r>
              <a:rPr lang="cs-CZ" dirty="0"/>
              <a:t>Martin Jusko</a:t>
            </a:r>
          </a:p>
        </p:txBody>
      </p:sp>
    </p:spTree>
    <p:extLst>
      <p:ext uri="{BB962C8B-B14F-4D97-AF65-F5344CB8AC3E}">
        <p14:creationId xmlns:p14="http://schemas.microsoft.com/office/powerpoint/2010/main" val="11067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AAE do konzultací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ESAs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Taxonomy–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related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disclosures</a:t>
            </a: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součást příprav </a:t>
            </a:r>
            <a:r>
              <a:rPr lang="cs-CZ" sz="18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regulatorních 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technických standardů k předsmluvním i pravidelným informacím ohledně dopadů finančních a pojistných produktů na životní prostředí</a:t>
            </a:r>
            <a:endParaRPr lang="cs-CZ" sz="18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Targeted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consultation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supervisory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convergence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single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rulebook</a:t>
            </a: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snaha získat 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pohled trhu na konzistenci praxe dohledů nad kapitálovými trhy, bankami, pojišťovnami a penzijními fondy</a:t>
            </a:r>
            <a:endParaRPr lang="cs-CZ" sz="18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Consultation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framework to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money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risk in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unit-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market</a:t>
            </a: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součást přípravy rámce pro posouzení, zda IŽP produkt přináší zákazníkovi rozumnou hodnotu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cílem EIOPA je nejen ochrana spotřebitele, ale také zvýšení důvěry v IŽP, jež může pomoci k rozvoji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Capital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Markets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 Union (jednotného kapitálového trhu napříč EU)</a:t>
            </a:r>
            <a:endParaRPr lang="cs-CZ" sz="18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19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AAE do konzultací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Consultation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interbank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offered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rates</a:t>
            </a: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navazuje na diskusní materiál z roku 2020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řeší dopady náhrady zanikajících IBOR sazeb jinými zdroji tržních dat při stanovení EIOPA RFR křivky pro Solventnost II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EIOPA navrhuje „přepnout“ na nový typ tržních dat (</a:t>
            </a:r>
            <a:r>
              <a:rPr lang="cs-CZ" sz="1800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over</a:t>
            </a:r>
            <a:r>
              <a:rPr lang="cs-CZ" sz="18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-night index swap), když bude u konkrétní měny splněna podmínka dostatečné likvidity a zároveň blízkosti hodnot z obou zdrojů, aby změna neměla výrazné dopady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Discussion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blockchain and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contracts</a:t>
            </a:r>
            <a:r>
              <a:rPr lang="cs-CZ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s-CZ" sz="2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insurance</a:t>
            </a: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zajímavý materiál popisující principy blockchainu a krypto aktiv, </a:t>
            </a:r>
            <a:r>
              <a:rPr lang="cs-CZ" sz="18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včetně praktických příkladů </a:t>
            </a:r>
            <a:r>
              <a:rPr lang="cs-CZ" sz="18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využití v pojišťovnictví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cs-CZ" sz="2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68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0905B1-3EF8-4962-99DD-9C4B1B78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4</a:t>
            </a:fld>
            <a:endParaRPr lang="cs-CZ" noProof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11AF7E9-F0E6-471C-B5C6-4637AA991CFC}"/>
              </a:ext>
            </a:extLst>
          </p:cNvPr>
          <p:cNvSpPr txBox="1">
            <a:spLocks/>
          </p:cNvSpPr>
          <p:nvPr/>
        </p:nvSpPr>
        <p:spPr>
          <a:xfrm>
            <a:off x="5131478" y="4631949"/>
            <a:ext cx="604761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cs-CZ" dirty="0"/>
              <a:t>Martin Jusko</a:t>
            </a: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B0391194-0893-454A-AE1E-5A52CAB137FD}"/>
              </a:ext>
            </a:extLst>
          </p:cNvPr>
          <p:cNvSpPr txBox="1">
            <a:spLocks/>
          </p:cNvSpPr>
          <p:nvPr/>
        </p:nvSpPr>
        <p:spPr>
          <a:xfrm>
            <a:off x="5131478" y="5240676"/>
            <a:ext cx="6047618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Source Sans Pro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Source Sans Pro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Source Sans Pro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Source Sans Pro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Source Sans Pro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martin.jusko@vig.cz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61E09AC-886E-4226-B77F-3EA4D59565B8}"/>
              </a:ext>
            </a:extLst>
          </p:cNvPr>
          <p:cNvSpPr txBox="1">
            <a:spLocks/>
          </p:cNvSpPr>
          <p:nvPr/>
        </p:nvSpPr>
        <p:spPr>
          <a:xfrm>
            <a:off x="2455334" y="1726163"/>
            <a:ext cx="6047618" cy="2862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cs-CZ" sz="2400" dirty="0"/>
              <a:t>V případě dotazů nebo zájmu o materiály ke zmíněným tématům mě neváhejte kontaktovat.</a:t>
            </a:r>
          </a:p>
          <a:p>
            <a:endParaRPr lang="cs-CZ" sz="2400" dirty="0"/>
          </a:p>
          <a:p>
            <a:r>
              <a:rPr lang="cs-CZ" sz="2400" dirty="0"/>
              <a:t>Členové s osvědčením mohou získat přístup do interní části webu AAE, kde jsou všechny materiály uloženy.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CF8BE1A-3CEC-4619-A02C-B2DECBC4F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0650A2E2-75D8-4575-8095-FCC564AC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76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15465C-9D6F-49A4-BE4E-0A9031A6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756184833"/>
      </p:ext>
    </p:extLst>
  </p:cSld>
  <p:clrMapOvr>
    <a:masterClrMapping/>
  </p:clrMapOvr>
</p:sld>
</file>

<file path=ppt/theme/theme1.xml><?xml version="1.0" encoding="utf-8"?>
<a:theme xmlns:a="http://schemas.openxmlformats.org/drawingml/2006/main" name="Actuaria-tmavá">
  <a:themeElements>
    <a:clrScheme name="CSpA">
      <a:dk1>
        <a:srgbClr val="002E34"/>
      </a:dk1>
      <a:lt1>
        <a:srgbClr val="FFFFFF"/>
      </a:lt1>
      <a:dk2>
        <a:srgbClr val="008576"/>
      </a:dk2>
      <a:lt2>
        <a:srgbClr val="00AFDB"/>
      </a:lt2>
      <a:accent1>
        <a:srgbClr val="4555A5"/>
      </a:accent1>
      <a:accent2>
        <a:srgbClr val="973F98"/>
      </a:accent2>
      <a:accent3>
        <a:srgbClr val="F2652A"/>
      </a:accent3>
      <a:accent4>
        <a:srgbClr val="FBBF13"/>
      </a:accent4>
      <a:accent5>
        <a:srgbClr val="CDDC35"/>
      </a:accent5>
      <a:accent6>
        <a:srgbClr val="51B04C"/>
      </a:accent6>
      <a:hlink>
        <a:srgbClr val="4555A5"/>
      </a:hlink>
      <a:folHlink>
        <a:srgbClr val="478E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uaria" id="{F57FF8AD-FCF6-45CD-8710-16C843A6C711}" vid="{CA4E5CDB-231F-428D-9FAA-CFB1758BD6AB}"/>
    </a:ext>
  </a:extLst>
</a:theme>
</file>

<file path=ppt/theme/theme2.xml><?xml version="1.0" encoding="utf-8"?>
<a:theme xmlns:a="http://schemas.openxmlformats.org/drawingml/2006/main" name="Actuaria-světlá">
  <a:themeElements>
    <a:clrScheme name="Custom 3">
      <a:dk1>
        <a:srgbClr val="002E34"/>
      </a:dk1>
      <a:lt1>
        <a:sysClr val="window" lastClr="FFFFFF"/>
      </a:lt1>
      <a:dk2>
        <a:srgbClr val="00AFDB"/>
      </a:dk2>
      <a:lt2>
        <a:srgbClr val="008576"/>
      </a:lt2>
      <a:accent1>
        <a:srgbClr val="51B04C"/>
      </a:accent1>
      <a:accent2>
        <a:srgbClr val="CDDC35"/>
      </a:accent2>
      <a:accent3>
        <a:srgbClr val="FBBF13"/>
      </a:accent3>
      <a:accent4>
        <a:srgbClr val="F2652A"/>
      </a:accent4>
      <a:accent5>
        <a:srgbClr val="E82063"/>
      </a:accent5>
      <a:accent6>
        <a:srgbClr val="973F98"/>
      </a:accent6>
      <a:hlink>
        <a:srgbClr val="00BBFF"/>
      </a:hlink>
      <a:folHlink>
        <a:srgbClr val="5395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3242</TotalTime>
  <Words>281</Words>
  <Application>Microsoft Office PowerPoint</Application>
  <PresentationFormat>Předvádění na obrazovce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Source Sans Pro</vt:lpstr>
      <vt:lpstr>Source Sans Pro Light</vt:lpstr>
      <vt:lpstr>Actuaria-tmavá</vt:lpstr>
      <vt:lpstr>Actuaria-světlá</vt:lpstr>
      <vt:lpstr>AAE Autumn Meetings 2021 Vybraná témata </vt:lpstr>
      <vt:lpstr>Zapojení Insurance Committee AAE do konzultací v EU</vt:lpstr>
      <vt:lpstr>Zapojení Insurance Committee AAE do konzultací v EU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Martin Jusko</cp:lastModifiedBy>
  <cp:revision>100</cp:revision>
  <dcterms:created xsi:type="dcterms:W3CDTF">2017-09-25T14:26:00Z</dcterms:created>
  <dcterms:modified xsi:type="dcterms:W3CDTF">2021-10-06T10:40:23Z</dcterms:modified>
</cp:coreProperties>
</file>