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9" r:id="rId2"/>
  </p:sldMasterIdLst>
  <p:notesMasterIdLst>
    <p:notesMasterId r:id="rId12"/>
  </p:notesMasterIdLst>
  <p:handoutMasterIdLst>
    <p:handoutMasterId r:id="rId13"/>
  </p:handoutMasterIdLst>
  <p:sldIdLst>
    <p:sldId id="262" r:id="rId3"/>
    <p:sldId id="264" r:id="rId4"/>
    <p:sldId id="265" r:id="rId5"/>
    <p:sldId id="263" r:id="rId6"/>
    <p:sldId id="270" r:id="rId7"/>
    <p:sldId id="266" r:id="rId8"/>
    <p:sldId id="267" r:id="rId9"/>
    <p:sldId id="268" r:id="rId10"/>
    <p:sldId id="26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34"/>
    <a:srgbClr val="0094BB"/>
    <a:srgbClr val="0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3" d="100"/>
          <a:sy n="123" d="100"/>
        </p:scale>
        <p:origin x="-12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-49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013B-2E18-6A49-9BCA-8CD79FD60B5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8AF71-1D3F-6946-BDD4-099803EB2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8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754F-7CC0-CF43-BA6B-8E9E84A487E9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1745-304A-A045-88DD-A9DC3D4C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1745-304A-A045-88DD-A9DC3D4CFF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7698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Drag picture to placeholder or click icon to add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/>
              <a:t>Děkuji Vám za pozornost.</a:t>
            </a:r>
            <a:endParaRPr lang="cs-CZ" sz="32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smtClean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27094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www.actuaria.cz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3" name="Picture 2" descr="Actuaria logo W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 smtClean="0"/>
              <a:t>Česká společnost aktuárů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407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70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d ve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92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81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 smtClean="0"/>
              <a:t>Agenda</a:t>
            </a:r>
            <a:endParaRPr lang="cs-CZ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27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029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7984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d ve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0407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13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68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Drag picture to placeholder or click icon to add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46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smtClean="0"/>
              <a:t>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>
                <a:solidFill>
                  <a:schemeClr val="bg1"/>
                </a:solidFill>
              </a:rPr>
              <a:t>Děkuji Vám za pozornost.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www.actuaria.cz</a:t>
            </a:r>
            <a:endParaRPr lang="cs-CZ" sz="12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Česká společnost aktuárů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7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353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 smtClean="0"/>
              <a:t>Agenda</a:t>
            </a:r>
            <a:endParaRPr lang="cs-CZ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6C16C-5607-B240-B9EC-AA2EBB69D1B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6C16C-5607-B240-B9EC-AA2EBB69D1B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70" r:id="rId3"/>
    <p:sldLayoutId id="2147483649" r:id="rId4"/>
    <p:sldLayoutId id="2147483650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72" r:id="rId11"/>
    <p:sldLayoutId id="214748367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7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3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pravidel CPD </a:t>
            </a:r>
            <a:r>
              <a:rPr lang="cs-CZ" smtClean="0"/>
              <a:t>– </a:t>
            </a:r>
            <a:r>
              <a:rPr lang="cs-CZ" smtClean="0"/>
              <a:t>Cíle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Sladění přístupů s ostatními asociacemi</a:t>
            </a:r>
          </a:p>
          <a:p>
            <a:pPr lvl="1"/>
            <a:r>
              <a:rPr lang="cs-CZ" dirty="0" smtClean="0"/>
              <a:t>Chtěli </a:t>
            </a:r>
            <a:r>
              <a:rPr lang="cs-CZ" dirty="0"/>
              <a:t>jsme sladit dotaci CPD bodů pro jednotlivé akce se systémy nejčastěji používanými v Evropě, které jsou založeny na hodinové dotaci jednotlivých akcí. </a:t>
            </a:r>
          </a:p>
          <a:p>
            <a:r>
              <a:rPr lang="cs-CZ" dirty="0" smtClean="0"/>
              <a:t>Respektovaný odborník</a:t>
            </a:r>
          </a:p>
          <a:p>
            <a:pPr lvl="1"/>
            <a:r>
              <a:rPr lang="cs-CZ" dirty="0" smtClean="0"/>
              <a:t>Naším </a:t>
            </a:r>
            <a:r>
              <a:rPr lang="cs-CZ" dirty="0"/>
              <a:t>cílem bylo revizí pravidel posílit pozici jak držitelů osvědčení tak ČSpA jako respektovaného odborníka ve vztahu k jiným institucím (ČAP, ČNB, …) </a:t>
            </a:r>
            <a:r>
              <a:rPr lang="cs-CZ" dirty="0" smtClean="0"/>
              <a:t>i</a:t>
            </a:r>
            <a:r>
              <a:rPr lang="cs-CZ" dirty="0" smtClean="0">
                <a:latin typeface="Calibri"/>
              </a:rPr>
              <a:t> </a:t>
            </a:r>
            <a:r>
              <a:rPr lang="cs-CZ" dirty="0" smtClean="0"/>
              <a:t>vůči </a:t>
            </a:r>
            <a:r>
              <a:rPr lang="cs-CZ" dirty="0"/>
              <a:t>jednotlivým zaměstnavatelům. </a:t>
            </a:r>
          </a:p>
          <a:p>
            <a:r>
              <a:rPr lang="cs-CZ" dirty="0" smtClean="0"/>
              <a:t>Podpora aktivních členů</a:t>
            </a:r>
          </a:p>
          <a:p>
            <a:pPr lvl="1"/>
            <a:r>
              <a:rPr lang="cs-CZ" dirty="0" smtClean="0"/>
              <a:t>Zároveň </a:t>
            </a:r>
            <a:r>
              <a:rPr lang="cs-CZ" dirty="0"/>
              <a:t>jsme sledovali možnost zvýšení podpory pro aktivní členy, kteří se podílejí na sdílení znalostí v rámci společnosti a odborné práci pro společnost.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59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pravidel CPD </a:t>
            </a:r>
            <a:r>
              <a:rPr lang="cs-CZ" dirty="0" smtClean="0"/>
              <a:t>– </a:t>
            </a:r>
            <a:r>
              <a:rPr lang="cs-CZ" dirty="0" smtClean="0"/>
              <a:t>Předkládané </a:t>
            </a:r>
            <a:r>
              <a:rPr lang="cs-CZ" dirty="0" smtClean="0"/>
              <a:t>dokumenty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Pravidla celoživotního </a:t>
            </a:r>
            <a:r>
              <a:rPr lang="cs-CZ" smtClean="0"/>
              <a:t>vzdělávání („Pravidla“)</a:t>
            </a:r>
            <a:endParaRPr lang="cs-CZ" dirty="0" smtClean="0"/>
          </a:p>
          <a:p>
            <a:pPr lvl="1"/>
            <a:r>
              <a:rPr lang="cs-CZ" dirty="0" smtClean="0"/>
              <a:t>Ke schválení</a:t>
            </a:r>
          </a:p>
          <a:p>
            <a:pPr lvl="1"/>
            <a:endParaRPr lang="cs-CZ" dirty="0" smtClean="0"/>
          </a:p>
          <a:p>
            <a:r>
              <a:rPr lang="cs-CZ" dirty="0"/>
              <a:t>Úprava </a:t>
            </a:r>
            <a:r>
              <a:rPr lang="cs-CZ" dirty="0" smtClean="0"/>
              <a:t>Pravidel a podmínek k vydání osvědčení o způsobilosti vykonávat aktuárskou činnost</a:t>
            </a:r>
          </a:p>
          <a:p>
            <a:pPr lvl="1"/>
            <a:r>
              <a:rPr lang="cs-CZ" dirty="0" smtClean="0"/>
              <a:t>Ke schválení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Pravidla celoživotního vzdělávání – podklady pro závěry diskutované během změn provedených s účinností od 1.1.2020 - </a:t>
            </a:r>
            <a:r>
              <a:rPr lang="cs-CZ" b="1" dirty="0" smtClean="0"/>
              <a:t>(„BC“)</a:t>
            </a:r>
            <a:endParaRPr lang="cs-CZ" b="1" dirty="0"/>
          </a:p>
          <a:p>
            <a:pPr lvl="1"/>
            <a:r>
              <a:rPr lang="cs-CZ" dirty="0" smtClean="0"/>
              <a:t>Pouze doplňkový a vysvětlující dokument </a:t>
            </a:r>
          </a:p>
          <a:p>
            <a:pPr lvl="1"/>
            <a:r>
              <a:rPr lang="cs-CZ" dirty="0" smtClean="0"/>
              <a:t>Není součástí schválení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93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pravidel CPD </a:t>
            </a:r>
            <a:r>
              <a:rPr lang="cs-CZ" dirty="0" smtClean="0"/>
              <a:t>– další kroky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Implementace systému pro evidenci bodů</a:t>
            </a:r>
          </a:p>
          <a:p>
            <a:pPr lvl="1"/>
            <a:r>
              <a:rPr lang="cs-CZ" dirty="0" smtClean="0"/>
              <a:t>Dobrovolníci na testování (druhá polovina 2020)</a:t>
            </a:r>
          </a:p>
          <a:p>
            <a:endParaRPr lang="cs-CZ" dirty="0" smtClean="0"/>
          </a:p>
          <a:p>
            <a:r>
              <a:rPr lang="cs-CZ" dirty="0" smtClean="0"/>
              <a:t>Sledování systému a případná </a:t>
            </a:r>
            <a:r>
              <a:rPr lang="cs-CZ" dirty="0" err="1" smtClean="0"/>
              <a:t>rekalibrace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55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CPD – </a:t>
            </a:r>
            <a:r>
              <a:rPr lang="cs-CZ" dirty="0" smtClean="0"/>
              <a:t>Základní </a:t>
            </a:r>
            <a:r>
              <a:rPr lang="cs-CZ" dirty="0" smtClean="0"/>
              <a:t>principy </a:t>
            </a:r>
            <a:r>
              <a:rPr lang="cs-CZ" dirty="0"/>
              <a:t>(bod 2.1-2.3)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51428" y="1600200"/>
            <a:ext cx="7235371" cy="475615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Rozdělení </a:t>
            </a:r>
            <a:r>
              <a:rPr lang="cs-CZ" smtClean="0"/>
              <a:t>požadavku </a:t>
            </a:r>
          </a:p>
          <a:p>
            <a:pPr lvl="1"/>
            <a:r>
              <a:rPr lang="cs-CZ" smtClean="0"/>
              <a:t>základní </a:t>
            </a:r>
            <a:r>
              <a:rPr lang="cs-CZ" dirty="0" smtClean="0"/>
              <a:t>(„akreditovanou“) a doplňkovou část </a:t>
            </a:r>
          </a:p>
          <a:p>
            <a:r>
              <a:rPr lang="cs-CZ" smtClean="0"/>
              <a:t>Rozsah požadavku</a:t>
            </a:r>
          </a:p>
          <a:p>
            <a:pPr lvl="1"/>
            <a:r>
              <a:rPr lang="cs-CZ" smtClean="0"/>
              <a:t>Změna </a:t>
            </a:r>
            <a:r>
              <a:rPr lang="cs-CZ" dirty="0" smtClean="0"/>
              <a:t>z 6 bodů na 20 hodin, z toho 12 hodin základní</a:t>
            </a:r>
          </a:p>
          <a:p>
            <a:pPr lvl="1"/>
            <a:r>
              <a:rPr lang="cs-CZ" smtClean="0"/>
              <a:t>1 hodina profesionalismu (základní část)</a:t>
            </a:r>
            <a:endParaRPr lang="cs-CZ" dirty="0" smtClean="0"/>
          </a:p>
          <a:p>
            <a:pPr lvl="1"/>
            <a:r>
              <a:rPr lang="cs-CZ" smtClean="0"/>
              <a:t>Nezvyšuje reálný rozsah požadavku </a:t>
            </a:r>
          </a:p>
          <a:p>
            <a:pPr lvl="2"/>
            <a:r>
              <a:rPr lang="cs-CZ" smtClean="0"/>
              <a:t>Detailně </a:t>
            </a:r>
            <a:r>
              <a:rPr lang="cs-CZ" dirty="0" smtClean="0"/>
              <a:t>viz tabulka </a:t>
            </a:r>
            <a:r>
              <a:rPr lang="cs-CZ" smtClean="0"/>
              <a:t>v BC a příklady na následující straně</a:t>
            </a:r>
            <a:endParaRPr lang="cs-CZ" dirty="0" smtClean="0"/>
          </a:p>
          <a:p>
            <a:pPr lvl="2"/>
            <a:r>
              <a:rPr lang="cs-CZ" dirty="0"/>
              <a:t>Rozšíření možností získání hodin základní části</a:t>
            </a:r>
          </a:p>
          <a:p>
            <a:pPr lvl="2"/>
            <a:r>
              <a:rPr lang="cs-CZ" dirty="0"/>
              <a:t>Výrazně </a:t>
            </a:r>
            <a:r>
              <a:rPr lang="cs-CZ"/>
              <a:t>širší </a:t>
            </a:r>
            <a:r>
              <a:rPr lang="cs-CZ" smtClean="0"/>
              <a:t>možnosti získání hodin doplňkové části bez nutnosti žádat aprobační komisi o schválení aktivity</a:t>
            </a:r>
          </a:p>
          <a:p>
            <a:r>
              <a:rPr lang="cs-CZ"/>
              <a:t>Způsob kontroly </a:t>
            </a:r>
          </a:p>
          <a:p>
            <a:pPr lvl="1"/>
            <a:r>
              <a:rPr lang="cs-CZ" smtClean="0"/>
              <a:t>Roční </a:t>
            </a:r>
            <a:r>
              <a:rPr lang="cs-CZ"/>
              <a:t>průměr za tři roky zpětně</a:t>
            </a:r>
          </a:p>
          <a:p>
            <a:pPr lvl="1"/>
            <a:r>
              <a:rPr lang="cs-CZ"/>
              <a:t>V letech 2020-2022 předpokládán postupný </a:t>
            </a:r>
            <a:r>
              <a:rPr lang="cs-CZ" smtClean="0"/>
              <a:t>náběh (bod 5 Pravidel)</a:t>
            </a:r>
            <a:endParaRPr lang="cs-CZ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13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CPD – základní </a:t>
            </a:r>
            <a:r>
              <a:rPr lang="cs-CZ" smtClean="0"/>
              <a:t>principy </a:t>
            </a:r>
            <a:r>
              <a:rPr lang="cs-CZ"/>
              <a:t>(</a:t>
            </a:r>
            <a:r>
              <a:rPr lang="cs-CZ" smtClean="0"/>
              <a:t>bod 2.1-2.3)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51428" y="1600200"/>
            <a:ext cx="7235371" cy="475615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Příklady</a:t>
            </a:r>
          </a:p>
          <a:p>
            <a:pPr lvl="1"/>
            <a:r>
              <a:rPr lang="cs-CZ" dirty="0" smtClean="0"/>
              <a:t>JAS nyní 3 body, nově cca 11 hodin</a:t>
            </a:r>
          </a:p>
          <a:p>
            <a:pPr lvl="1"/>
            <a:r>
              <a:rPr lang="cs-CZ" dirty="0" smtClean="0"/>
              <a:t>Aktuárský seminář 1 bod, nově 1,5 hodiny</a:t>
            </a:r>
          </a:p>
          <a:p>
            <a:pPr lvl="1"/>
            <a:r>
              <a:rPr lang="cs-CZ" dirty="0" smtClean="0"/>
              <a:t>Specializované jedno a vícedenní semináře – 2 body, nyní dle délky</a:t>
            </a:r>
          </a:p>
          <a:p>
            <a:pPr lvl="1"/>
            <a:r>
              <a:rPr lang="cs-CZ" dirty="0" smtClean="0"/>
              <a:t>Započtení odborných aktivit pro společnost </a:t>
            </a:r>
          </a:p>
          <a:p>
            <a:pPr lvl="2"/>
            <a:r>
              <a:rPr lang="cs-CZ" dirty="0" smtClean="0"/>
              <a:t>Příprava přednášky na </a:t>
            </a:r>
            <a:r>
              <a:rPr lang="cs-CZ" dirty="0" err="1" smtClean="0"/>
              <a:t>aktuárský</a:t>
            </a:r>
            <a:r>
              <a:rPr lang="cs-CZ" dirty="0" smtClean="0"/>
              <a:t> seminář – dříve 1 bod, nyní až 6 hodin</a:t>
            </a:r>
          </a:p>
          <a:p>
            <a:pPr lvl="2"/>
            <a:r>
              <a:rPr lang="cs-CZ" dirty="0" smtClean="0"/>
              <a:t>Příprava výstupu pracovní skupiny – až 6 hodin</a:t>
            </a:r>
          </a:p>
          <a:p>
            <a:pPr lvl="2"/>
            <a:r>
              <a:rPr lang="cs-CZ" dirty="0" smtClean="0"/>
              <a:t>Přednáška pojistného matematika v praxi – </a:t>
            </a:r>
            <a:r>
              <a:rPr lang="cs-CZ" dirty="0" smtClean="0"/>
              <a:t>1,5 </a:t>
            </a:r>
            <a:r>
              <a:rPr lang="cs-CZ" dirty="0" smtClean="0"/>
              <a:t>hodiny</a:t>
            </a:r>
          </a:p>
          <a:p>
            <a:pPr lvl="1"/>
            <a:r>
              <a:rPr lang="cs-CZ" dirty="0" smtClean="0"/>
              <a:t>Doplňkově hodiny podle skutečné délky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amostudium </a:t>
            </a:r>
          </a:p>
          <a:p>
            <a:pPr lvl="2"/>
            <a:r>
              <a:rPr lang="cs-CZ" dirty="0"/>
              <a:t>I</a:t>
            </a:r>
            <a:r>
              <a:rPr lang="cs-CZ" dirty="0" smtClean="0"/>
              <a:t>nterní vzdělávání</a:t>
            </a:r>
          </a:p>
          <a:p>
            <a:pPr lvl="2"/>
            <a:r>
              <a:rPr lang="cs-CZ" dirty="0" smtClean="0"/>
              <a:t>Práce v pracovní skupině</a:t>
            </a:r>
          </a:p>
          <a:p>
            <a:pPr lvl="2"/>
            <a:r>
              <a:rPr lang="cs-CZ" dirty="0" smtClean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98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CPD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část (bod 2.4)</a:t>
            </a:r>
          </a:p>
          <a:p>
            <a:pPr lvl="1"/>
            <a:r>
              <a:rPr lang="cs-CZ" dirty="0" smtClean="0"/>
              <a:t>Vzdělávací akce (spolu)organizovaná ČSpA a jinou aktuárskou asociací, univerzitou / VŠ případně jiným poskytovatelem aktuárského vzdělávání (EAA, konzultační společnosti, …) </a:t>
            </a:r>
          </a:p>
          <a:p>
            <a:pPr lvl="2"/>
            <a:r>
              <a:rPr lang="cs-CZ" dirty="0" smtClean="0"/>
              <a:t>Nutné schválení aprobační </a:t>
            </a:r>
            <a:r>
              <a:rPr lang="cs-CZ" dirty="0" smtClean="0"/>
              <a:t>komisí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Přednáška </a:t>
            </a:r>
            <a:r>
              <a:rPr lang="cs-CZ" dirty="0" smtClean="0"/>
              <a:t>na uvedené akci včetně přípravy</a:t>
            </a:r>
          </a:p>
          <a:p>
            <a:pPr lvl="1"/>
            <a:r>
              <a:rPr lang="cs-CZ" dirty="0" smtClean="0"/>
              <a:t>Relevantní přednáška na VŠ</a:t>
            </a:r>
          </a:p>
          <a:p>
            <a:pPr lvl="1"/>
            <a:r>
              <a:rPr lang="cs-CZ" dirty="0" smtClean="0"/>
              <a:t>Práce na výstupu pracovní skupiny</a:t>
            </a:r>
          </a:p>
          <a:p>
            <a:pPr lvl="2"/>
            <a:r>
              <a:rPr lang="cs-CZ" dirty="0" smtClean="0"/>
              <a:t>Uvedenými aktivitami lze pokrýt polovinu požadavku základní části</a:t>
            </a:r>
          </a:p>
          <a:p>
            <a:pPr lvl="2"/>
            <a:r>
              <a:rPr lang="cs-CZ" dirty="0" smtClean="0"/>
              <a:t>Hodiny za práci pro PS navrhuje předseda PS / výbor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77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CPD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Doplňková část (bod 2.5)</a:t>
            </a:r>
          </a:p>
          <a:p>
            <a:pPr lvl="1"/>
            <a:r>
              <a:rPr lang="cs-CZ" dirty="0" smtClean="0"/>
              <a:t>Jiná </a:t>
            </a:r>
            <a:r>
              <a:rPr lang="cs-CZ" dirty="0"/>
              <a:t>odborná školení včetně interních školení pořádaných </a:t>
            </a:r>
            <a:r>
              <a:rPr lang="cs-CZ" dirty="0" smtClean="0"/>
              <a:t>zaměstnavateli</a:t>
            </a:r>
            <a:endParaRPr lang="cs-CZ" dirty="0"/>
          </a:p>
          <a:p>
            <a:pPr lvl="1"/>
            <a:r>
              <a:rPr lang="cs-CZ" dirty="0" smtClean="0"/>
              <a:t>Příprava </a:t>
            </a:r>
            <a:r>
              <a:rPr lang="cs-CZ" dirty="0"/>
              <a:t>odborných článků nebo knih nezahrnutých </a:t>
            </a:r>
            <a:r>
              <a:rPr lang="cs-CZ" dirty="0" smtClean="0"/>
              <a:t>do základní části </a:t>
            </a:r>
          </a:p>
          <a:p>
            <a:pPr lvl="1"/>
            <a:r>
              <a:rPr lang="cs-CZ" dirty="0" smtClean="0"/>
              <a:t>Přednášková </a:t>
            </a:r>
            <a:r>
              <a:rPr lang="cs-CZ" dirty="0"/>
              <a:t>činnost včetně přípravy nespadající do základní </a:t>
            </a:r>
            <a:r>
              <a:rPr lang="cs-CZ" dirty="0" smtClean="0"/>
              <a:t>části</a:t>
            </a:r>
            <a:endParaRPr lang="cs-CZ" dirty="0"/>
          </a:p>
          <a:p>
            <a:pPr lvl="1"/>
            <a:r>
              <a:rPr lang="cs-CZ" dirty="0" smtClean="0"/>
              <a:t>Účast </a:t>
            </a:r>
            <a:r>
              <a:rPr lang="cs-CZ" dirty="0"/>
              <a:t>na pracovních skupinách ČSpA nebo mezinárodních </a:t>
            </a:r>
            <a:r>
              <a:rPr lang="cs-CZ" dirty="0" err="1"/>
              <a:t>aktuárských</a:t>
            </a:r>
            <a:r>
              <a:rPr lang="cs-CZ" dirty="0"/>
              <a:t> asociací, kterých je ČSpA </a:t>
            </a:r>
            <a:r>
              <a:rPr lang="cs-CZ" dirty="0" smtClean="0"/>
              <a:t>členem</a:t>
            </a:r>
            <a:endParaRPr lang="cs-CZ" dirty="0"/>
          </a:p>
          <a:p>
            <a:pPr lvl="1"/>
            <a:r>
              <a:rPr lang="cs-CZ" dirty="0" smtClean="0"/>
              <a:t>Samostudium </a:t>
            </a:r>
            <a:r>
              <a:rPr lang="cs-CZ" dirty="0"/>
              <a:t>včetně přípravy na odborné </a:t>
            </a:r>
            <a:r>
              <a:rPr lang="cs-CZ" dirty="0" smtClean="0"/>
              <a:t>zkoušky</a:t>
            </a:r>
            <a:endParaRPr lang="cs-CZ" dirty="0"/>
          </a:p>
          <a:p>
            <a:pPr lvl="1"/>
            <a:r>
              <a:rPr lang="cs-CZ" dirty="0" smtClean="0"/>
              <a:t>Soft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smtClean="0"/>
              <a:t>tréninky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69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CPD – </a:t>
            </a:r>
            <a:r>
              <a:rPr lang="cs-CZ" dirty="0" smtClean="0"/>
              <a:t>Výjimky </a:t>
            </a:r>
            <a:r>
              <a:rPr lang="cs-CZ" dirty="0" smtClean="0"/>
              <a:t>ze splnění požadavků CPD (bod 3)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Dlouhodobé překážky výkonu aktuárské činnosti</a:t>
            </a:r>
          </a:p>
          <a:p>
            <a:pPr lvl="1"/>
            <a:r>
              <a:rPr lang="cs-CZ" dirty="0" smtClean="0"/>
              <a:t>Zdravotní důvody, rodičovská (a mateřská) dovolená, případně jiné</a:t>
            </a:r>
          </a:p>
          <a:p>
            <a:pPr lvl="1"/>
            <a:r>
              <a:rPr lang="cs-CZ" dirty="0" smtClean="0"/>
              <a:t>Žádost na komisi a její individuální posouzení</a:t>
            </a:r>
          </a:p>
          <a:p>
            <a:pPr lvl="1"/>
            <a:r>
              <a:rPr lang="cs-CZ" dirty="0" smtClean="0"/>
              <a:t>Překážkami nejsou jiné pracovní zařazení nebo zkrácený pracovní úvazek</a:t>
            </a:r>
          </a:p>
          <a:p>
            <a:endParaRPr lang="cs-CZ" smtClean="0"/>
          </a:p>
          <a:p>
            <a:r>
              <a:rPr lang="cs-CZ" smtClean="0"/>
              <a:t>Aktuáři </a:t>
            </a:r>
            <a:r>
              <a:rPr lang="cs-CZ" dirty="0" smtClean="0"/>
              <a:t>působící v zahraničí </a:t>
            </a:r>
          </a:p>
          <a:p>
            <a:pPr lvl="1"/>
            <a:r>
              <a:rPr lang="cs-CZ" dirty="0" smtClean="0"/>
              <a:t>Mohou prokázat splnění CPD podle pravidel aktuárské asociace, jejíž jsou členy v místě svého hlavního působení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60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CPD – Kontrola splnění (bod 4)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Aprobační komise </a:t>
            </a:r>
          </a:p>
          <a:p>
            <a:pPr lvl="1"/>
            <a:r>
              <a:rPr lang="cs-CZ" dirty="0" smtClean="0"/>
              <a:t>Rozhodování o výjimkách</a:t>
            </a:r>
            <a:endParaRPr lang="cs-CZ" dirty="0" smtClean="0"/>
          </a:p>
          <a:p>
            <a:pPr lvl="1"/>
            <a:r>
              <a:rPr lang="cs-CZ" dirty="0" smtClean="0"/>
              <a:t>Návrhy </a:t>
            </a:r>
            <a:r>
              <a:rPr lang="cs-CZ" dirty="0" err="1" smtClean="0"/>
              <a:t>rekalibrace</a:t>
            </a:r>
            <a:r>
              <a:rPr lang="cs-CZ" dirty="0" smtClean="0"/>
              <a:t> systému</a:t>
            </a:r>
          </a:p>
          <a:p>
            <a:pPr lvl="1"/>
            <a:r>
              <a:rPr lang="cs-CZ" dirty="0" smtClean="0"/>
              <a:t>Kontrola splnění požadavků</a:t>
            </a:r>
          </a:p>
          <a:p>
            <a:pPr lvl="2"/>
            <a:r>
              <a:rPr lang="cs-CZ" dirty="0" smtClean="0"/>
              <a:t>Doplnění </a:t>
            </a:r>
            <a:r>
              <a:rPr lang="cs-CZ" dirty="0"/>
              <a:t>podkladů v případě nesplnění požadavků / zjištění </a:t>
            </a:r>
            <a:r>
              <a:rPr lang="cs-CZ" dirty="0" smtClean="0"/>
              <a:t>nesrovnalostí</a:t>
            </a:r>
            <a:endParaRPr lang="cs-CZ" dirty="0"/>
          </a:p>
          <a:p>
            <a:pPr lvl="2"/>
            <a:r>
              <a:rPr lang="cs-CZ" dirty="0" smtClean="0"/>
              <a:t>Plán </a:t>
            </a:r>
            <a:r>
              <a:rPr lang="cs-CZ" dirty="0" smtClean="0"/>
              <a:t>k doplnění </a:t>
            </a:r>
            <a:r>
              <a:rPr lang="cs-CZ" dirty="0" smtClean="0"/>
              <a:t>CPD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16C-5607-B240-B9EC-AA2EBB69D1B4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33391"/>
      </p:ext>
    </p:extLst>
  </p:cSld>
  <p:clrMapOvr>
    <a:masterClrMapping/>
  </p:clrMapOvr>
</p:sld>
</file>

<file path=ppt/theme/theme1.xml><?xml version="1.0" encoding="utf-8"?>
<a:theme xmlns:a="http://schemas.openxmlformats.org/drawingml/2006/main" name="Tmavá">
  <a:themeElements>
    <a:clrScheme name="CSpA">
      <a:dk1>
        <a:srgbClr val="002E34"/>
      </a:dk1>
      <a:lt1>
        <a:srgbClr val="FFFFFF"/>
      </a:lt1>
      <a:dk2>
        <a:srgbClr val="008576"/>
      </a:dk2>
      <a:lt2>
        <a:srgbClr val="00AFDB"/>
      </a:lt2>
      <a:accent1>
        <a:srgbClr val="4555A5"/>
      </a:accent1>
      <a:accent2>
        <a:srgbClr val="973F98"/>
      </a:accent2>
      <a:accent3>
        <a:srgbClr val="F2652A"/>
      </a:accent3>
      <a:accent4>
        <a:srgbClr val="FBBF13"/>
      </a:accent4>
      <a:accent5>
        <a:srgbClr val="CDDC35"/>
      </a:accent5>
      <a:accent6>
        <a:srgbClr val="51B04C"/>
      </a:accent6>
      <a:hlink>
        <a:srgbClr val="4555A5"/>
      </a:hlink>
      <a:folHlink>
        <a:srgbClr val="478E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ílá">
  <a:themeElements>
    <a:clrScheme name="Custom 3">
      <a:dk1>
        <a:srgbClr val="002E34"/>
      </a:dk1>
      <a:lt1>
        <a:sysClr val="window" lastClr="FFFFFF"/>
      </a:lt1>
      <a:dk2>
        <a:srgbClr val="00AFDB"/>
      </a:dk2>
      <a:lt2>
        <a:srgbClr val="008576"/>
      </a:lt2>
      <a:accent1>
        <a:srgbClr val="51B04C"/>
      </a:accent1>
      <a:accent2>
        <a:srgbClr val="CDDC35"/>
      </a:accent2>
      <a:accent3>
        <a:srgbClr val="FBBF13"/>
      </a:accent3>
      <a:accent4>
        <a:srgbClr val="F2652A"/>
      </a:accent4>
      <a:accent5>
        <a:srgbClr val="E82063"/>
      </a:accent5>
      <a:accent6>
        <a:srgbClr val="973F98"/>
      </a:accent6>
      <a:hlink>
        <a:srgbClr val="00BBFF"/>
      </a:hlink>
      <a:folHlink>
        <a:srgbClr val="5395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274</TotalTime>
  <Words>566</Words>
  <Application>Microsoft Office PowerPoint</Application>
  <PresentationFormat>Předvádění na obrazovce (4:3)</PresentationFormat>
  <Paragraphs>99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Tmavá</vt:lpstr>
      <vt:lpstr>Bílá</vt:lpstr>
      <vt:lpstr>Úprava pravidel CPD – Cíle</vt:lpstr>
      <vt:lpstr>Úprava pravidel CPD – Předkládané dokumenty </vt:lpstr>
      <vt:lpstr>Úprava pravidel CPD – další kroky</vt:lpstr>
      <vt:lpstr>Pravidla CPD – Základní principy (bod 2.1-2.3)</vt:lpstr>
      <vt:lpstr>Pravidla CPD – základní principy (bod 2.1-2.3)</vt:lpstr>
      <vt:lpstr>Pravidla CPD</vt:lpstr>
      <vt:lpstr>Pravidla CPD</vt:lpstr>
      <vt:lpstr>Pravidla CPD – Výjimky ze splnění požadavků CPD (bod 3)</vt:lpstr>
      <vt:lpstr>Pravidla CPD – Kontrola splnění (bod 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PC</cp:lastModifiedBy>
  <cp:revision>44</cp:revision>
  <cp:lastPrinted>2019-11-06T07:45:06Z</cp:lastPrinted>
  <dcterms:created xsi:type="dcterms:W3CDTF">2017-09-25T14:26:00Z</dcterms:created>
  <dcterms:modified xsi:type="dcterms:W3CDTF">2019-11-17T15:46:55Z</dcterms:modified>
</cp:coreProperties>
</file>