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2" r:id="rId1"/>
    <p:sldMasterId id="2147483706" r:id="rId2"/>
  </p:sldMasterIdLst>
  <p:notesMasterIdLst>
    <p:notesMasterId r:id="rId17"/>
  </p:notesMasterIdLst>
  <p:handoutMasterIdLst>
    <p:handoutMasterId r:id="rId18"/>
  </p:handoutMasterIdLst>
  <p:sldIdLst>
    <p:sldId id="259" r:id="rId3"/>
    <p:sldId id="261" r:id="rId4"/>
    <p:sldId id="272" r:id="rId5"/>
    <p:sldId id="277" r:id="rId6"/>
    <p:sldId id="278" r:id="rId7"/>
    <p:sldId id="274" r:id="rId8"/>
    <p:sldId id="268" r:id="rId9"/>
    <p:sldId id="262" r:id="rId10"/>
    <p:sldId id="281" r:id="rId11"/>
    <p:sldId id="282" r:id="rId12"/>
    <p:sldId id="269" r:id="rId13"/>
    <p:sldId id="283" r:id="rId14"/>
    <p:sldId id="285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34"/>
    <a:srgbClr val="0094BB"/>
    <a:srgbClr val="0C1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D7AC4-A943-4178-ADF1-21E7C93A55E6}" v="143" dt="2020-06-02T15:06:31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41" autoAdjust="0"/>
  </p:normalViewPr>
  <p:slideViewPr>
    <p:cSldViewPr snapToGrid="0" snapToObjects="1">
      <p:cViewPr varScale="1">
        <p:scale>
          <a:sx n="91" d="100"/>
          <a:sy n="91" d="100"/>
        </p:scale>
        <p:origin x="21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57" d="100"/>
          <a:sy n="157" d="100"/>
        </p:scale>
        <p:origin x="-499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Šváb" userId="8b8fe6a79352dc26" providerId="LiveId" clId="{6E7D7AC4-A943-4178-ADF1-21E7C93A55E6}"/>
    <pc:docChg chg="undo redo custSel addSld delSld modSld sldOrd">
      <pc:chgData name="Jan Šváb" userId="8b8fe6a79352dc26" providerId="LiveId" clId="{6E7D7AC4-A943-4178-ADF1-21E7C93A55E6}" dt="2020-06-02T15:08:01.312" v="1706" actId="207"/>
      <pc:docMkLst>
        <pc:docMk/>
      </pc:docMkLst>
      <pc:sldChg chg="delSp modSp mod">
        <pc:chgData name="Jan Šváb" userId="8b8fe6a79352dc26" providerId="LiveId" clId="{6E7D7AC4-A943-4178-ADF1-21E7C93A55E6}" dt="2020-06-02T08:09:40.264" v="91" actId="478"/>
        <pc:sldMkLst>
          <pc:docMk/>
          <pc:sldMk cId="1106744818" sldId="259"/>
        </pc:sldMkLst>
        <pc:spChg chg="mod">
          <ac:chgData name="Jan Šváb" userId="8b8fe6a79352dc26" providerId="LiveId" clId="{6E7D7AC4-A943-4178-ADF1-21E7C93A55E6}" dt="2020-06-02T08:08:49.471" v="34" actId="20577"/>
          <ac:spMkLst>
            <pc:docMk/>
            <pc:sldMk cId="1106744818" sldId="259"/>
            <ac:spMk id="5" creationId="{00000000-0000-0000-0000-000000000000}"/>
          </ac:spMkLst>
        </pc:spChg>
        <pc:spChg chg="del">
          <ac:chgData name="Jan Šváb" userId="8b8fe6a79352dc26" providerId="LiveId" clId="{6E7D7AC4-A943-4178-ADF1-21E7C93A55E6}" dt="2020-06-02T08:09:40.264" v="91" actId="478"/>
          <ac:spMkLst>
            <pc:docMk/>
            <pc:sldMk cId="1106744818" sldId="259"/>
            <ac:spMk id="8" creationId="{00000000-0000-0000-0000-000000000000}"/>
          </ac:spMkLst>
        </pc:spChg>
        <pc:spChg chg="mod">
          <ac:chgData name="Jan Šváb" userId="8b8fe6a79352dc26" providerId="LiveId" clId="{6E7D7AC4-A943-4178-ADF1-21E7C93A55E6}" dt="2020-06-02T08:09:36.890" v="90" actId="20577"/>
          <ac:spMkLst>
            <pc:docMk/>
            <pc:sldMk cId="1106744818" sldId="259"/>
            <ac:spMk id="11" creationId="{00000000-0000-0000-0000-000000000000}"/>
          </ac:spMkLst>
        </pc:spChg>
      </pc:sldChg>
      <pc:sldChg chg="addSp delSp modSp mod">
        <pc:chgData name="Jan Šváb" userId="8b8fe6a79352dc26" providerId="LiveId" clId="{6E7D7AC4-A943-4178-ADF1-21E7C93A55E6}" dt="2020-06-02T08:10:37.267" v="195" actId="20577"/>
        <pc:sldMkLst>
          <pc:docMk/>
          <pc:sldMk cId="3375024012" sldId="261"/>
        </pc:sldMkLst>
        <pc:spChg chg="add mod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" creationId="{98AE99D2-800D-4E90-9EEE-4A2289887009}"/>
          </ac:spMkLst>
        </pc:spChg>
        <pc:spChg chg="add mod">
          <ac:chgData name="Jan Šváb" userId="8b8fe6a79352dc26" providerId="LiveId" clId="{6E7D7AC4-A943-4178-ADF1-21E7C93A55E6}" dt="2020-06-02T08:10:37.267" v="195" actId="20577"/>
          <ac:spMkLst>
            <pc:docMk/>
            <pc:sldMk cId="3375024012" sldId="261"/>
            <ac:spMk id="3" creationId="{87B1436F-FA4A-4137-BE52-0B759D59AB48}"/>
          </ac:spMkLst>
        </pc:spChg>
        <pc:spChg chg="del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1" creationId="{00000000-0000-0000-0000-000000000000}"/>
          </ac:spMkLst>
        </pc:spChg>
        <pc:spChg chg="del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2" creationId="{00000000-0000-0000-0000-000000000000}"/>
          </ac:spMkLst>
        </pc:spChg>
      </pc:sldChg>
      <pc:sldChg chg="addSp delSp modSp new mod modNotesTx">
        <pc:chgData name="Jan Šváb" userId="8b8fe6a79352dc26" providerId="LiveId" clId="{6E7D7AC4-A943-4178-ADF1-21E7C93A55E6}" dt="2020-06-02T09:15:55.257" v="1671" actId="20577"/>
        <pc:sldMkLst>
          <pc:docMk/>
          <pc:sldMk cId="2821955743" sldId="262"/>
        </pc:sldMkLst>
        <pc:spChg chg="del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3" creationId="{B34F4D85-27E3-4B4C-9694-4014205D1EED}"/>
          </ac:spMkLst>
        </pc:spChg>
        <pc:spChg chg="del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4" creationId="{2315B6AB-FCEA-4934-9B33-BBAF10C4A194}"/>
          </ac:spMkLst>
        </pc:spChg>
        <pc:spChg chg="add mod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5" creationId="{FF42D606-EA57-4D69-AD72-1E467F3583F3}"/>
          </ac:spMkLst>
        </pc:spChg>
        <pc:spChg chg="add mod">
          <ac:chgData name="Jan Šváb" userId="8b8fe6a79352dc26" providerId="LiveId" clId="{6E7D7AC4-A943-4178-ADF1-21E7C93A55E6}" dt="2020-06-02T08:28:14.477" v="671" actId="27636"/>
          <ac:spMkLst>
            <pc:docMk/>
            <pc:sldMk cId="2821955743" sldId="262"/>
            <ac:spMk id="6" creationId="{EAA5A59E-B493-42BF-903B-3E8600C280A0}"/>
          </ac:spMkLst>
        </pc:spChg>
      </pc:sldChg>
      <pc:sldChg chg="modSp new mod">
        <pc:chgData name="Jan Šváb" userId="8b8fe6a79352dc26" providerId="LiveId" clId="{6E7D7AC4-A943-4178-ADF1-21E7C93A55E6}" dt="2020-06-02T08:21:39.573" v="479" actId="20577"/>
        <pc:sldMkLst>
          <pc:docMk/>
          <pc:sldMk cId="1483432329" sldId="263"/>
        </pc:sldMkLst>
        <pc:spChg chg="mod">
          <ac:chgData name="Jan Šváb" userId="8b8fe6a79352dc26" providerId="LiveId" clId="{6E7D7AC4-A943-4178-ADF1-21E7C93A55E6}" dt="2020-06-02T08:21:39.573" v="479" actId="20577"/>
          <ac:spMkLst>
            <pc:docMk/>
            <pc:sldMk cId="1483432329" sldId="263"/>
            <ac:spMk id="3" creationId="{E16F04A6-B9ED-4AF9-A63F-42E1AD1C1E98}"/>
          </ac:spMkLst>
        </pc:spChg>
      </pc:sldChg>
      <pc:sldChg chg="modSp new mod">
        <pc:chgData name="Jan Šváb" userId="8b8fe6a79352dc26" providerId="LiveId" clId="{6E7D7AC4-A943-4178-ADF1-21E7C93A55E6}" dt="2020-06-02T08:24:03.796" v="632" actId="313"/>
        <pc:sldMkLst>
          <pc:docMk/>
          <pc:sldMk cId="854449872" sldId="264"/>
        </pc:sldMkLst>
        <pc:spChg chg="mod">
          <ac:chgData name="Jan Šváb" userId="8b8fe6a79352dc26" providerId="LiveId" clId="{6E7D7AC4-A943-4178-ADF1-21E7C93A55E6}" dt="2020-06-02T08:23:02.523" v="487" actId="20577"/>
          <ac:spMkLst>
            <pc:docMk/>
            <pc:sldMk cId="854449872" sldId="264"/>
            <ac:spMk id="2" creationId="{E8D2E6B9-E954-44D3-A9A7-FDC5800078AF}"/>
          </ac:spMkLst>
        </pc:spChg>
        <pc:spChg chg="mod">
          <ac:chgData name="Jan Šváb" userId="8b8fe6a79352dc26" providerId="LiveId" clId="{6E7D7AC4-A943-4178-ADF1-21E7C93A55E6}" dt="2020-06-02T08:24:03.796" v="632" actId="313"/>
          <ac:spMkLst>
            <pc:docMk/>
            <pc:sldMk cId="854449872" sldId="264"/>
            <ac:spMk id="3" creationId="{83873755-F343-4541-932A-1569193CCE91}"/>
          </ac:spMkLst>
        </pc:spChg>
      </pc:sldChg>
      <pc:sldChg chg="modSp new mod">
        <pc:chgData name="Jan Šváb" userId="8b8fe6a79352dc26" providerId="LiveId" clId="{6E7D7AC4-A943-4178-ADF1-21E7C93A55E6}" dt="2020-06-02T08:38:28.271" v="784" actId="27636"/>
        <pc:sldMkLst>
          <pc:docMk/>
          <pc:sldMk cId="3758704210" sldId="265"/>
        </pc:sldMkLst>
        <pc:spChg chg="mod">
          <ac:chgData name="Jan Šváb" userId="8b8fe6a79352dc26" providerId="LiveId" clId="{6E7D7AC4-A943-4178-ADF1-21E7C93A55E6}" dt="2020-06-02T08:37:53.734" v="777" actId="20577"/>
          <ac:spMkLst>
            <pc:docMk/>
            <pc:sldMk cId="3758704210" sldId="265"/>
            <ac:spMk id="2" creationId="{61DA159F-E41C-43F5-B456-EA5894B28838}"/>
          </ac:spMkLst>
        </pc:spChg>
        <pc:spChg chg="mod">
          <ac:chgData name="Jan Šváb" userId="8b8fe6a79352dc26" providerId="LiveId" clId="{6E7D7AC4-A943-4178-ADF1-21E7C93A55E6}" dt="2020-06-02T08:38:28.271" v="784" actId="27636"/>
          <ac:spMkLst>
            <pc:docMk/>
            <pc:sldMk cId="3758704210" sldId="265"/>
            <ac:spMk id="3" creationId="{E31E32DE-C8A7-4ABB-973E-CE5BEE069133}"/>
          </ac:spMkLst>
        </pc:spChg>
      </pc:sldChg>
      <pc:sldChg chg="addSp delSp modSp new del mod modNotesTx">
        <pc:chgData name="Jan Šváb" userId="8b8fe6a79352dc26" providerId="LiveId" clId="{6E7D7AC4-A943-4178-ADF1-21E7C93A55E6}" dt="2020-06-02T09:02:29.750" v="1619" actId="47"/>
        <pc:sldMkLst>
          <pc:docMk/>
          <pc:sldMk cId="1234373297" sldId="266"/>
        </pc:sldMkLst>
        <pc:spChg chg="mod">
          <ac:chgData name="Jan Šváb" userId="8b8fe6a79352dc26" providerId="LiveId" clId="{6E7D7AC4-A943-4178-ADF1-21E7C93A55E6}" dt="2020-06-02T08:55:50.779" v="1480" actId="20577"/>
          <ac:spMkLst>
            <pc:docMk/>
            <pc:sldMk cId="1234373297" sldId="266"/>
            <ac:spMk id="2" creationId="{05864178-42DC-4223-9915-0DBDCCB5C049}"/>
          </ac:spMkLst>
        </pc:spChg>
        <pc:spChg chg="mod">
          <ac:chgData name="Jan Šváb" userId="8b8fe6a79352dc26" providerId="LiveId" clId="{6E7D7AC4-A943-4178-ADF1-21E7C93A55E6}" dt="2020-06-02T09:01:26.926" v="1610" actId="27636"/>
          <ac:spMkLst>
            <pc:docMk/>
            <pc:sldMk cId="1234373297" sldId="266"/>
            <ac:spMk id="3" creationId="{0F3BA498-E524-492F-9A1D-B50B5142BA69}"/>
          </ac:spMkLst>
        </pc:spChg>
        <pc:spChg chg="add mod">
          <ac:chgData name="Jan Šváb" userId="8b8fe6a79352dc26" providerId="LiveId" clId="{6E7D7AC4-A943-4178-ADF1-21E7C93A55E6}" dt="2020-06-02T09:01:26.928" v="1611" actId="27636"/>
          <ac:spMkLst>
            <pc:docMk/>
            <pc:sldMk cId="1234373297" sldId="266"/>
            <ac:spMk id="7" creationId="{137E9DC8-BB19-4911-8C95-87733754E062}"/>
          </ac:spMkLst>
        </pc:spChg>
        <pc:graphicFrameChg chg="add del">
          <ac:chgData name="Jan Šváb" userId="8b8fe6a79352dc26" providerId="LiveId" clId="{6E7D7AC4-A943-4178-ADF1-21E7C93A55E6}" dt="2020-06-02T08:51:11.268" v="1335" actId="3680"/>
          <ac:graphicFrameMkLst>
            <pc:docMk/>
            <pc:sldMk cId="1234373297" sldId="266"/>
            <ac:graphicFrameMk id="5" creationId="{4BBF68FC-8CA5-4FB5-8AB1-BEFBA736E12F}"/>
          </ac:graphicFrameMkLst>
        </pc:graphicFrameChg>
        <pc:cxnChg chg="add del mod">
          <ac:chgData name="Jan Šváb" userId="8b8fe6a79352dc26" providerId="LiveId" clId="{6E7D7AC4-A943-4178-ADF1-21E7C93A55E6}" dt="2020-06-02T09:00:33.050" v="1591" actId="478"/>
          <ac:cxnSpMkLst>
            <pc:docMk/>
            <pc:sldMk cId="1234373297" sldId="266"/>
            <ac:cxnSpMk id="9" creationId="{A969895E-DE47-4CDB-8144-28230C386131}"/>
          </ac:cxnSpMkLst>
        </pc:cxnChg>
      </pc:sldChg>
      <pc:sldChg chg="modSp new">
        <pc:chgData name="Jan Šváb" userId="8b8fe6a79352dc26" providerId="LiveId" clId="{6E7D7AC4-A943-4178-ADF1-21E7C93A55E6}" dt="2020-06-02T09:00:00.285" v="1584"/>
        <pc:sldMkLst>
          <pc:docMk/>
          <pc:sldMk cId="1343507064" sldId="267"/>
        </pc:sldMkLst>
        <pc:spChg chg="mod">
          <ac:chgData name="Jan Šváb" userId="8b8fe6a79352dc26" providerId="LiveId" clId="{6E7D7AC4-A943-4178-ADF1-21E7C93A55E6}" dt="2020-06-02T09:00:00.285" v="1584"/>
          <ac:spMkLst>
            <pc:docMk/>
            <pc:sldMk cId="1343507064" sldId="267"/>
            <ac:spMk id="3" creationId="{ED083494-6454-4648-99D7-747BC17F6241}"/>
          </ac:spMkLst>
        </pc:spChg>
      </pc:sldChg>
      <pc:sldChg chg="addSp delSp modSp new mod ord">
        <pc:chgData name="Jan Šváb" userId="8b8fe6a79352dc26" providerId="LiveId" clId="{6E7D7AC4-A943-4178-ADF1-21E7C93A55E6}" dt="2020-06-02T15:08:01.312" v="1706" actId="207"/>
        <pc:sldMkLst>
          <pc:docMk/>
          <pc:sldMk cId="3729037353" sldId="268"/>
        </pc:sldMkLst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2" creationId="{B350EBD2-DBD9-48A3-8B7D-078F6CE4E31C}"/>
          </ac:spMkLst>
        </pc:spChg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3" creationId="{6CBCFB95-A84B-4A45-8B8C-8B1E3566A20D}"/>
          </ac:spMkLst>
        </pc:spChg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4" creationId="{1DCF450C-2D1A-4B05-9115-1A8C79F4A64F}"/>
          </ac:spMkLst>
        </pc:spChg>
        <pc:spChg chg="add mod">
          <ac:chgData name="Jan Šváb" userId="8b8fe6a79352dc26" providerId="LiveId" clId="{6E7D7AC4-A943-4178-ADF1-21E7C93A55E6}" dt="2020-06-02T09:02:27.860" v="1618"/>
          <ac:spMkLst>
            <pc:docMk/>
            <pc:sldMk cId="3729037353" sldId="268"/>
            <ac:spMk id="6" creationId="{42AF7C70-5BA8-49CD-A613-E53F5818C98E}"/>
          </ac:spMkLst>
        </pc:spChg>
        <pc:spChg chg="add del mod">
          <ac:chgData name="Jan Šváb" userId="8b8fe6a79352dc26" providerId="LiveId" clId="{6E7D7AC4-A943-4178-ADF1-21E7C93A55E6}" dt="2020-06-02T09:00:46.948" v="1596" actId="3680"/>
          <ac:spMkLst>
            <pc:docMk/>
            <pc:sldMk cId="3729037353" sldId="268"/>
            <ac:spMk id="7" creationId="{A437565B-489D-4598-8509-568718B4E374}"/>
          </ac:spMkLst>
        </pc:spChg>
        <pc:graphicFrameChg chg="add mod ord modGraphic">
          <ac:chgData name="Jan Šváb" userId="8b8fe6a79352dc26" providerId="LiveId" clId="{6E7D7AC4-A943-4178-ADF1-21E7C93A55E6}" dt="2020-06-02T15:08:01.312" v="1706" actId="207"/>
          <ac:graphicFrameMkLst>
            <pc:docMk/>
            <pc:sldMk cId="3729037353" sldId="268"/>
            <ac:graphicFrameMk id="8" creationId="{4690651C-F37D-45EF-B8FC-46EEF45E0503}"/>
          </ac:graphicFrameMkLst>
        </pc:graphicFrameChg>
        <pc:graphicFrameChg chg="add del mod">
          <ac:chgData name="Jan Šváb" userId="8b8fe6a79352dc26" providerId="LiveId" clId="{6E7D7AC4-A943-4178-ADF1-21E7C93A55E6}" dt="2020-06-02T09:04:38.564" v="1642"/>
          <ac:graphicFrameMkLst>
            <pc:docMk/>
            <pc:sldMk cId="3729037353" sldId="268"/>
            <ac:graphicFrameMk id="10" creationId="{2E6AA95E-FA7D-40CD-9D2F-6C7F8867EC81}"/>
          </ac:graphicFrameMkLst>
        </pc:graphicFrameChg>
        <pc:graphicFrameChg chg="add del mod">
          <ac:chgData name="Jan Šváb" userId="8b8fe6a79352dc26" providerId="LiveId" clId="{6E7D7AC4-A943-4178-ADF1-21E7C93A55E6}" dt="2020-06-02T09:05:00.932" v="1645"/>
          <ac:graphicFrameMkLst>
            <pc:docMk/>
            <pc:sldMk cId="3729037353" sldId="268"/>
            <ac:graphicFrameMk id="11" creationId="{6C4EB853-32EF-4CE8-A110-89DDE3747128}"/>
          </ac:graphicFrameMkLst>
        </pc:graphicFrameChg>
        <pc:graphicFrameChg chg="add del mod">
          <ac:chgData name="Jan Šváb" userId="8b8fe6a79352dc26" providerId="LiveId" clId="{6E7D7AC4-A943-4178-ADF1-21E7C93A55E6}" dt="2020-06-02T09:05:13.625" v="1649"/>
          <ac:graphicFrameMkLst>
            <pc:docMk/>
            <pc:sldMk cId="3729037353" sldId="268"/>
            <ac:graphicFrameMk id="12" creationId="{DBDD0A4E-0799-42A8-B0D7-1F8C9634BA4F}"/>
          </ac:graphicFrameMkLst>
        </pc:graphicFrameChg>
      </pc:sldChg>
      <pc:sldChg chg="modSp new mod">
        <pc:chgData name="Jan Šváb" userId="8b8fe6a79352dc26" providerId="LiveId" clId="{6E7D7AC4-A943-4178-ADF1-21E7C93A55E6}" dt="2020-06-02T09:17:25.525" v="1680" actId="20577"/>
        <pc:sldMkLst>
          <pc:docMk/>
          <pc:sldMk cId="106172254" sldId="269"/>
        </pc:sldMkLst>
        <pc:spChg chg="mod">
          <ac:chgData name="Jan Šváb" userId="8b8fe6a79352dc26" providerId="LiveId" clId="{6E7D7AC4-A943-4178-ADF1-21E7C93A55E6}" dt="2020-06-02T09:17:25.525" v="1680" actId="20577"/>
          <ac:spMkLst>
            <pc:docMk/>
            <pc:sldMk cId="106172254" sldId="269"/>
            <ac:spMk id="3" creationId="{258D231A-22F1-45FF-8FB6-8B2360513DE6}"/>
          </ac:spMkLst>
        </pc:spChg>
      </pc:sldChg>
      <pc:sldChg chg="modSp new mod">
        <pc:chgData name="Jan Šváb" userId="8b8fe6a79352dc26" providerId="LiveId" clId="{6E7D7AC4-A943-4178-ADF1-21E7C93A55E6}" dt="2020-06-02T09:17:50.344" v="1683" actId="27636"/>
        <pc:sldMkLst>
          <pc:docMk/>
          <pc:sldMk cId="3892988153" sldId="270"/>
        </pc:sldMkLst>
        <pc:spChg chg="mod">
          <ac:chgData name="Jan Šváb" userId="8b8fe6a79352dc26" providerId="LiveId" clId="{6E7D7AC4-A943-4178-ADF1-21E7C93A55E6}" dt="2020-06-02T09:17:50.344" v="1683" actId="27636"/>
          <ac:spMkLst>
            <pc:docMk/>
            <pc:sldMk cId="3892988153" sldId="270"/>
            <ac:spMk id="3" creationId="{00AE0DF7-8357-4A97-A3FA-EC88BD56461C}"/>
          </ac:spMkLst>
        </pc:spChg>
      </pc:sldChg>
      <pc:sldChg chg="modSp new mod">
        <pc:chgData name="Jan Šváb" userId="8b8fe6a79352dc26" providerId="LiveId" clId="{6E7D7AC4-A943-4178-ADF1-21E7C93A55E6}" dt="2020-06-02T15:05:33.678" v="1689"/>
        <pc:sldMkLst>
          <pc:docMk/>
          <pc:sldMk cId="993699740" sldId="271"/>
        </pc:sldMkLst>
        <pc:spChg chg="mod">
          <ac:chgData name="Jan Šváb" userId="8b8fe6a79352dc26" providerId="LiveId" clId="{6E7D7AC4-A943-4178-ADF1-21E7C93A55E6}" dt="2020-06-02T15:05:32.828" v="1688"/>
          <ac:spMkLst>
            <pc:docMk/>
            <pc:sldMk cId="993699740" sldId="271"/>
            <ac:spMk id="2" creationId="{E1872330-96AC-4D23-A773-D7EB8F8CF26A}"/>
          </ac:spMkLst>
        </pc:spChg>
        <pc:spChg chg="mod">
          <ac:chgData name="Jan Šváb" userId="8b8fe6a79352dc26" providerId="LiveId" clId="{6E7D7AC4-A943-4178-ADF1-21E7C93A55E6}" dt="2020-06-02T15:05:33.678" v="1689"/>
          <ac:spMkLst>
            <pc:docMk/>
            <pc:sldMk cId="993699740" sldId="271"/>
            <ac:spMk id="3" creationId="{4979FA09-3FD1-46A8-B5DD-C64061EE2505}"/>
          </ac:spMkLst>
        </pc:spChg>
      </pc:sldChg>
      <pc:sldChg chg="modSp new ord">
        <pc:chgData name="Jan Šváb" userId="8b8fe6a79352dc26" providerId="LiveId" clId="{6E7D7AC4-A943-4178-ADF1-21E7C93A55E6}" dt="2020-06-02T15:06:19.116" v="1693"/>
        <pc:sldMkLst>
          <pc:docMk/>
          <pc:sldMk cId="79015407" sldId="272"/>
        </pc:sldMkLst>
        <pc:spChg chg="mod">
          <ac:chgData name="Jan Šváb" userId="8b8fe6a79352dc26" providerId="LiveId" clId="{6E7D7AC4-A943-4178-ADF1-21E7C93A55E6}" dt="2020-06-02T15:06:19.116" v="1693"/>
          <ac:spMkLst>
            <pc:docMk/>
            <pc:sldMk cId="79015407" sldId="272"/>
            <ac:spMk id="3" creationId="{4E9F025E-A4A9-49FA-AB39-0E30F16A247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3013B-2E18-6A49-9BCA-8CD79FD60B54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8AF71-1D3F-6946-BDD4-099803EB2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88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A754F-7CC0-CF43-BA6B-8E9E84A487E9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D1745-304A-A045-88DD-A9DC3D4CF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399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3"/>
            <a:r>
              <a:rPr lang="cs-CZ" dirty="0"/>
              <a:t>BEL		Karel Goossens </a:t>
            </a:r>
          </a:p>
          <a:p>
            <a:pPr lvl="3"/>
            <a:r>
              <a:rPr lang="cs-CZ" dirty="0"/>
              <a:t>CZE		Jan Svab</a:t>
            </a:r>
          </a:p>
          <a:p>
            <a:pPr lvl="3"/>
            <a:r>
              <a:rPr lang="pt-BR" dirty="0"/>
              <a:t>ESP		Luis Sáez de Jáuregui </a:t>
            </a:r>
          </a:p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FRA, LUX	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Romain Durand</a:t>
            </a:r>
          </a:p>
          <a:p>
            <a:pPr lvl="3"/>
            <a:r>
              <a:rPr lang="cs-CZ" dirty="0"/>
              <a:t>HRV		Ksenija Sanjkovic</a:t>
            </a:r>
          </a:p>
          <a:p>
            <a:pPr lvl="3"/>
            <a:r>
              <a:rPr lang="cs-CZ" dirty="0"/>
              <a:t>HUN		</a:t>
            </a:r>
            <a:r>
              <a:rPr lang="cs-CZ" dirty="0" err="1"/>
              <a:t>Gabor</a:t>
            </a:r>
            <a:r>
              <a:rPr lang="cs-CZ" dirty="0"/>
              <a:t> </a:t>
            </a:r>
            <a:r>
              <a:rPr lang="cs-CZ" dirty="0" err="1"/>
              <a:t>Hanak</a:t>
            </a:r>
            <a:endParaRPr lang="cs-CZ" dirty="0"/>
          </a:p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PRT		Jose Manuel Mendinhos</a:t>
            </a:r>
          </a:p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SWZ?		Christophe Heck</a:t>
            </a:r>
          </a:p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?		</a:t>
            </a:r>
            <a:r>
              <a:rPr lang="en-US" dirty="0"/>
              <a:t>Cecilia Thorn</a:t>
            </a:r>
            <a:endParaRPr lang="nl-BE" dirty="0"/>
          </a:p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D1745-304A-A045-88DD-A9DC3D4CFF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0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u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idx="4294967295" hasCustomPrompt="1"/>
          </p:nvPr>
        </p:nvSpPr>
        <p:spPr>
          <a:xfrm>
            <a:off x="2278063" y="2305050"/>
            <a:ext cx="6865937" cy="161925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cs-CZ" dirty="0"/>
          </a:p>
        </p:txBody>
      </p:sp>
      <p:sp>
        <p:nvSpPr>
          <p:cNvPr id="6" name="Text Placeholder 2"/>
          <p:cNvSpPr>
            <a:spLocks noGrp="1"/>
          </p:cNvSpPr>
          <p:nvPr>
            <p:ph idx="4294967295" hasCustomPrompt="1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cs-C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Sans Pro"/>
                <a:cs typeface="Source Sans Pro"/>
              </a:defRPr>
            </a:lvl1pPr>
          </a:lstStyle>
          <a:p>
            <a:endParaRPr lang="cs-CZ" noProof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9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noProof="0" dirty="0"/>
              <a:t>Agenda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51428" y="1600200"/>
            <a:ext cx="6132286" cy="4525963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E6C16C-5607-B240-B9EC-AA2EBB69D1B4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3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87779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3851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96898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0635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9773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5634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plně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6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od velk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d velk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5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8" name="Rectangle 7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17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55334" y="4630999"/>
            <a:ext cx="604761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/>
              <a:t>Jméno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/>
              <a:t>Děkuji Vám za pozornost.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55334" y="5237125"/>
            <a:ext cx="604761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/>
              <a:t>Email</a:t>
            </a:r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/>
              <a:t>Děkuji Vám za pozornost.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50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le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0" name="Rectangle 9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3" name="Picture 2" descr="Actuaria logo 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12" name="Picture 11" descr="Actuaria logo 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17" name="Picture 16" descr="Actuaria logo W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 userDrawn="1"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</p:spTree>
    <p:extLst>
      <p:ext uri="{BB962C8B-B14F-4D97-AF65-F5344CB8AC3E}">
        <p14:creationId xmlns:p14="http://schemas.microsoft.com/office/powerpoint/2010/main" val="807106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idx="4294967295" hasCustomPrompt="1"/>
          </p:nvPr>
        </p:nvSpPr>
        <p:spPr>
          <a:xfrm>
            <a:off x="2278063" y="2305050"/>
            <a:ext cx="6865937" cy="161925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</a:t>
            </a:r>
            <a:r>
              <a:rPr lang="cs-CZ" dirty="0" err="1"/>
              <a:t>title</a:t>
            </a:r>
            <a:endParaRPr lang="cs-CZ" dirty="0"/>
          </a:p>
        </p:txBody>
      </p:sp>
      <p:sp>
        <p:nvSpPr>
          <p:cNvPr id="6" name="Text Placeholder 2"/>
          <p:cNvSpPr>
            <a:spLocks noGrp="1"/>
          </p:cNvSpPr>
          <p:nvPr>
            <p:ph idx="4294967295" hasCustomPrompt="1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cs-CZ" dirty="0"/>
              <a:t>text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endParaRPr lang="cs-CZ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8297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noProof="0" dirty="0"/>
              <a:t>Agenda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51428" y="1600200"/>
            <a:ext cx="6132286" cy="4525963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95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954045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067257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530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8239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04955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557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plně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1955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d velk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0079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9608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7" name="Rectangle 16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55334" y="4630999"/>
            <a:ext cx="604761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/>
              <a:t>Jméno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55334" y="5237125"/>
            <a:ext cx="604761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/>
              <a:t>Email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>
                <a:solidFill>
                  <a:schemeClr val="bg1"/>
                </a:solidFill>
              </a:rPr>
              <a:t>Děkuji Vám za pozornost.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886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le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7" name="Rectangle 16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bg1"/>
                </a:solidFill>
              </a:rPr>
              <a:t>www.actuaria.cz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>
                <a:solidFill>
                  <a:schemeClr val="bg1"/>
                </a:solidFill>
              </a:rPr>
              <a:t>Česká společnost aktuárů</a:t>
            </a:r>
          </a:p>
        </p:txBody>
      </p:sp>
    </p:spTree>
    <p:extLst>
      <p:ext uri="{BB962C8B-B14F-4D97-AF65-F5344CB8AC3E}">
        <p14:creationId xmlns:p14="http://schemas.microsoft.com/office/powerpoint/2010/main" val="184379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E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cs-CZ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428" y="1600200"/>
            <a:ext cx="723537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Sans Pro"/>
                <a:cs typeface="Source Sans Pro"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02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Source Sans Pro Ligh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cs-CZ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428" y="1600200"/>
            <a:ext cx="723537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cs-CZ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30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bg1"/>
          </a:solidFill>
          <a:latin typeface="Source Sans Pro Ligh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Source Sans Pro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Source Sans Pro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/>
          </a:solidFill>
          <a:latin typeface="Source Sans Pro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bg1"/>
          </a:solidFill>
          <a:latin typeface="Source Sans Pro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bg1"/>
          </a:solidFill>
          <a:latin typeface="Source Sans Pro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ok.msmt.cz/uok/ru_list.php" TargetMode="External"/><Relationship Id="rId3" Type="http://schemas.openxmlformats.org/officeDocument/2006/relationships/hyperlink" Target="https://eur-lex.europa.eu/legal-content/EN/TXT/?uri=CELEX:32013L0055" TargetMode="External"/><Relationship Id="rId7" Type="http://schemas.openxmlformats.org/officeDocument/2006/relationships/hyperlink" Target="https://www.zakonyprolidi.cz/cs/2006-179" TargetMode="External"/><Relationship Id="rId2" Type="http://schemas.openxmlformats.org/officeDocument/2006/relationships/hyperlink" Target="https://eur-lex.europa.eu/legal-content/EN/TXT/?uri=CELEX:32005L0036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zakonyprolidi.cz/cs/2004-18" TargetMode="External"/><Relationship Id="rId11" Type="http://schemas.openxmlformats.org/officeDocument/2006/relationships/hyperlink" Target="https://uok.msmt.cz/uok/ru_detail.php?id=715" TargetMode="External"/><Relationship Id="rId5" Type="http://schemas.openxmlformats.org/officeDocument/2006/relationships/hyperlink" Target="https://eur-lex.europa.eu/legal-content/EN/NIM/?uri=CELEX:32013L0055" TargetMode="External"/><Relationship Id="rId10" Type="http://schemas.openxmlformats.org/officeDocument/2006/relationships/hyperlink" Target="https://ec.europa.eu/growth/tools-databases/regprof/index.cfm?action=profession&amp;id_profession=5190&amp;from=regprof&amp;id_regprof=1004" TargetMode="External"/><Relationship Id="rId4" Type="http://schemas.openxmlformats.org/officeDocument/2006/relationships/hyperlink" Target="https://eur-lex.europa.eu/legal-content/EN/NIM/?uri=CELEX:32005L0036" TargetMode="External"/><Relationship Id="rId9" Type="http://schemas.openxmlformats.org/officeDocument/2006/relationships/hyperlink" Target="https://ec.europa.eu/growth/tools-databases/regprof/index.cfm?action=homepag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opvvv.msmt.cz/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s://www.vlada.cz/assets/evropske-zalezitosti/analyzy-EU/Analyza-regulovanych-profesi-v-CR-a-EU.pdf" TargetMode="External"/><Relationship Id="rId7" Type="http://schemas.openxmlformats.org/officeDocument/2006/relationships/hyperlink" Target="http://www.pojistnamatematika.cz/" TargetMode="External"/><Relationship Id="rId12" Type="http://schemas.openxmlformats.org/officeDocument/2006/relationships/hyperlink" Target="https://www.narodnikvalifikace.cz/" TargetMode="External"/><Relationship Id="rId2" Type="http://schemas.openxmlformats.org/officeDocument/2006/relationships/hyperlink" Target="file:///C:\Users\jsvab\Downloads\Projekt_Ex_Ante_CZ.pdf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naep.cz/" TargetMode="External"/><Relationship Id="rId11" Type="http://schemas.openxmlformats.org/officeDocument/2006/relationships/hyperlink" Target="https://www.euroskop.cz/606/sekce/uznavani-vzdelani-a-kvalifikaci/" TargetMode="External"/><Relationship Id="rId5" Type="http://schemas.openxmlformats.org/officeDocument/2006/relationships/hyperlink" Target="https://cs.wikipedia.org/wiki/N%C3%A1rodn%C3%AD_soustava_kvalifikac%C3%AD" TargetMode="External"/><Relationship Id="rId10" Type="http://schemas.openxmlformats.org/officeDocument/2006/relationships/hyperlink" Target="https://www.enic-naric.net/" TargetMode="External"/><Relationship Id="rId4" Type="http://schemas.openxmlformats.org/officeDocument/2006/relationships/hyperlink" Target="https://www.msmt.cz/vzdelavani/dalsi-vzdelavani/narodni-soustava-kvalifikaci" TargetMode="External"/><Relationship Id="rId9" Type="http://schemas.openxmlformats.org/officeDocument/2006/relationships/hyperlink" Target="https://www.msmt.cz/vzdelavani/vysoke-skolstvi/enic-nari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.cz/assets/evropske-zalezitosti/analyzy-EU/Analyza-regulovanych-profesi-v-CR-a-EU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ctuary.eu/wp-content/uploads/2020/01/Agenda-annexes_ProfC_02.04.2020-UPDATED.zi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2278063" y="2305050"/>
            <a:ext cx="6865937" cy="161925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Legal recognition</a:t>
            </a:r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idx="4294967295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marL="0" lvl="0" indent="0">
              <a:buNone/>
            </a:pPr>
            <a:r>
              <a:rPr lang="cs-CZ" dirty="0"/>
              <a:t>Pracovní skupina </a:t>
            </a:r>
            <a:r>
              <a:rPr lang="cs-CZ" dirty="0" err="1"/>
              <a:t>aktuárská</a:t>
            </a:r>
            <a:endParaRPr lang="cs-CZ" dirty="0"/>
          </a:p>
          <a:p>
            <a:pPr marL="0" lvl="0" indent="0">
              <a:buNone/>
            </a:pPr>
            <a:r>
              <a:rPr lang="cs-CZ" dirty="0"/>
              <a:t>18. 6. 2020</a:t>
            </a:r>
          </a:p>
          <a:p>
            <a:pPr marL="0" lvl="0" indent="0">
              <a:buNone/>
            </a:pPr>
            <a:r>
              <a:rPr lang="cs-CZ" dirty="0"/>
              <a:t>Jan Šváb</a:t>
            </a:r>
          </a:p>
        </p:txBody>
      </p:sp>
    </p:spTree>
    <p:extLst>
      <p:ext uri="{BB962C8B-B14F-4D97-AF65-F5344CB8AC3E}">
        <p14:creationId xmlns:p14="http://schemas.microsoft.com/office/powerpoint/2010/main" val="110674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E6C16C-5607-B240-B9EC-AA2EBB69D1B4}" type="slidenum">
              <a:rPr lang="cs-CZ" noProof="0" smtClean="0"/>
              <a:t>2</a:t>
            </a:fld>
            <a:endParaRPr lang="cs-CZ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AE99D2-800D-4E90-9EEE-4A22898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B1436F-FA4A-4137-BE52-0B759D59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Rešerše regulace „uznávání“ </a:t>
            </a:r>
          </a:p>
          <a:p>
            <a:r>
              <a:rPr lang="cs-CZ" dirty="0"/>
              <a:t>Uznávání a Solventnost II</a:t>
            </a:r>
            <a:endParaRPr lang="en-GB" dirty="0"/>
          </a:p>
          <a:p>
            <a:r>
              <a:rPr lang="cs-CZ" dirty="0"/>
              <a:t>AAE – </a:t>
            </a:r>
            <a:r>
              <a:rPr lang="en-GB" dirty="0"/>
              <a:t>Legal recognition WG</a:t>
            </a:r>
          </a:p>
          <a:p>
            <a:r>
              <a:rPr lang="cs-CZ" dirty="0"/>
              <a:t>Další kroky ČSpA - diskuse</a:t>
            </a:r>
          </a:p>
        </p:txBody>
      </p:sp>
    </p:spTree>
    <p:extLst>
      <p:ext uri="{BB962C8B-B14F-4D97-AF65-F5344CB8AC3E}">
        <p14:creationId xmlns:p14="http://schemas.microsoft.com/office/powerpoint/2010/main" val="3375024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6C9B97-6D77-48FC-9B7F-F33A408F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Úvod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9F025E-A4A9-49FA-AB39-0E30F16A2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2000" b="1" dirty="0"/>
              <a:t>Z diskuse v AAE</a:t>
            </a:r>
          </a:p>
          <a:p>
            <a:r>
              <a:rPr lang="en-GB" sz="2000" dirty="0"/>
              <a:t>Legal recognition = </a:t>
            </a:r>
            <a:r>
              <a:rPr lang="cs-CZ" sz="2000" dirty="0"/>
              <a:t>Právní uznání</a:t>
            </a:r>
          </a:p>
          <a:p>
            <a:r>
              <a:rPr lang="en-GB" sz="2000" dirty="0"/>
              <a:t>Political recognition</a:t>
            </a:r>
            <a:r>
              <a:rPr lang="cs-CZ" sz="2000" dirty="0"/>
              <a:t> = Politické uznání</a:t>
            </a:r>
          </a:p>
          <a:p>
            <a:r>
              <a:rPr lang="en-US" sz="2000" b="1" dirty="0"/>
              <a:t>The recognition covers three aspects :</a:t>
            </a:r>
          </a:p>
          <a:p>
            <a:pPr lvl="1" indent="0">
              <a:buNone/>
            </a:pPr>
            <a:r>
              <a:rPr lang="en-US" dirty="0"/>
              <a:t>1°The construction of the </a:t>
            </a:r>
            <a:r>
              <a:rPr lang="en-US" b="1" dirty="0"/>
              <a:t>association</a:t>
            </a:r>
            <a:r>
              <a:rPr lang="en-US" dirty="0"/>
              <a:t> of actuaries</a:t>
            </a:r>
          </a:p>
          <a:p>
            <a:pPr lvl="1" indent="0">
              <a:buNone/>
            </a:pPr>
            <a:r>
              <a:rPr lang="en-US" dirty="0"/>
              <a:t>2°The recognition of the </a:t>
            </a:r>
            <a:r>
              <a:rPr lang="en-US" b="1" dirty="0"/>
              <a:t>profession </a:t>
            </a:r>
          </a:p>
          <a:p>
            <a:pPr lvl="1" indent="0">
              <a:buNone/>
            </a:pPr>
            <a:r>
              <a:rPr lang="en-US" dirty="0"/>
              <a:t>3°The recognition of the </a:t>
            </a:r>
            <a:r>
              <a:rPr lang="en-US" b="1" dirty="0"/>
              <a:t>title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cs-CZ" sz="2000" b="1" dirty="0"/>
              <a:t>Z naší legislativy</a:t>
            </a:r>
          </a:p>
          <a:p>
            <a:r>
              <a:rPr lang="cs-CZ" sz="2000" b="1" dirty="0"/>
              <a:t>Uznávání odborné kvalifikace</a:t>
            </a:r>
            <a:br>
              <a:rPr lang="cs-CZ" sz="2000" b="1" dirty="0"/>
            </a:br>
            <a:r>
              <a:rPr lang="cs-CZ" sz="2000" dirty="0"/>
              <a:t>(zákon č. 18/2004 Sb., direktiva 2013/55/EU resp. 2005/36/EC)</a:t>
            </a:r>
          </a:p>
          <a:p>
            <a:r>
              <a:rPr lang="cs-CZ" sz="2000" dirty="0"/>
              <a:t>Uznávání dosaženého vzdělání se nazývá </a:t>
            </a:r>
            <a:r>
              <a:rPr lang="cs-CZ" sz="2000" b="1" dirty="0"/>
              <a:t>akademické uznávání</a:t>
            </a:r>
            <a:endParaRPr lang="cs-CZ" sz="2000" dirty="0"/>
          </a:p>
          <a:p>
            <a:r>
              <a:rPr lang="cs-CZ" sz="2000" dirty="0"/>
              <a:t>Uznání kvalifikace je nezbytné, pokud je činnost, kterou bude v druhém členském státě vykonávat, </a:t>
            </a:r>
            <a:r>
              <a:rPr lang="cs-CZ" sz="2000" b="1" dirty="0"/>
              <a:t>regulovaná (vázaná)</a:t>
            </a:r>
            <a:r>
              <a:rPr lang="cs-CZ" sz="2000" dirty="0"/>
              <a:t>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36ED65-DADA-4E52-8E87-89C5808D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3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7901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4A1492-28BA-4E33-8536-EE125AC3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Uznávání odborné kvalifikace (legislativa)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A43D2F-DB16-4C8C-B5B0-C25EADF16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Directive </a:t>
            </a:r>
            <a:r>
              <a:rPr lang="en-US" dirty="0">
                <a:hlinkClick r:id="rId2"/>
              </a:rPr>
              <a:t>2005/36/EC</a:t>
            </a:r>
            <a:r>
              <a:rPr lang="en-US" dirty="0"/>
              <a:t> on the recognition of professional qualifications</a:t>
            </a:r>
            <a:endParaRPr lang="cs-CZ" dirty="0"/>
          </a:p>
          <a:p>
            <a:r>
              <a:rPr lang="en-US" dirty="0"/>
              <a:t>Directive </a:t>
            </a:r>
            <a:r>
              <a:rPr lang="en-US" dirty="0">
                <a:hlinkClick r:id="rId3"/>
              </a:rPr>
              <a:t>2013/55/EU</a:t>
            </a:r>
            <a:r>
              <a:rPr lang="cs-CZ" dirty="0"/>
              <a:t>,</a:t>
            </a:r>
            <a:r>
              <a:rPr lang="en-US" dirty="0"/>
              <a:t> amending Directive 2005/36/EC on the recognition of professional qualifications </a:t>
            </a:r>
            <a:r>
              <a:rPr lang="cs-CZ" dirty="0"/>
              <a:t>… </a:t>
            </a:r>
            <a:r>
              <a:rPr lang="en-US" dirty="0"/>
              <a:t>cooperation through the Internal Market Information System</a:t>
            </a:r>
            <a:endParaRPr lang="cs-CZ" dirty="0"/>
          </a:p>
          <a:p>
            <a:r>
              <a:rPr lang="cs-CZ" dirty="0"/>
              <a:t>Transpozice v </a:t>
            </a:r>
            <a:r>
              <a:rPr lang="cs-CZ" dirty="0">
                <a:hlinkClick r:id="rId4"/>
              </a:rPr>
              <a:t>52</a:t>
            </a:r>
            <a:r>
              <a:rPr lang="cs-CZ" dirty="0"/>
              <a:t> resp. </a:t>
            </a:r>
            <a:r>
              <a:rPr lang="cs-CZ" dirty="0">
                <a:hlinkClick r:id="rId5"/>
              </a:rPr>
              <a:t>21</a:t>
            </a:r>
            <a:r>
              <a:rPr lang="cs-CZ" dirty="0"/>
              <a:t> zákonech a jejich novelách</a:t>
            </a:r>
          </a:p>
          <a:p>
            <a:r>
              <a:rPr lang="cs-CZ" dirty="0">
                <a:hlinkClick r:id="rId6"/>
              </a:rPr>
              <a:t>Zákon č. 18/2004 Sb.</a:t>
            </a:r>
            <a:r>
              <a:rPr lang="cs-CZ" dirty="0"/>
              <a:t> o uznávání odborné kvalifikace</a:t>
            </a:r>
          </a:p>
          <a:p>
            <a:r>
              <a:rPr lang="cs-CZ" dirty="0">
                <a:hlinkClick r:id="rId7"/>
              </a:rPr>
              <a:t>Zákon č. 179/2006 Sb.</a:t>
            </a:r>
            <a:r>
              <a:rPr lang="cs-CZ" dirty="0"/>
              <a:t> o ověřování a uznávání výsledků dalšího vzdělávání</a:t>
            </a:r>
          </a:p>
          <a:p>
            <a:r>
              <a:rPr lang="cs-CZ" dirty="0"/>
              <a:t>Databáze regulovaných povolání a činností (</a:t>
            </a:r>
            <a:r>
              <a:rPr lang="cs-CZ" dirty="0">
                <a:hlinkClick r:id="rId8"/>
              </a:rPr>
              <a:t>ČR</a:t>
            </a:r>
            <a:r>
              <a:rPr lang="cs-CZ" dirty="0"/>
              <a:t>, </a:t>
            </a:r>
            <a:r>
              <a:rPr lang="cs-CZ" dirty="0">
                <a:hlinkClick r:id="rId9"/>
              </a:rPr>
              <a:t>EU</a:t>
            </a:r>
            <a:r>
              <a:rPr lang="cs-CZ" dirty="0"/>
              <a:t>)</a:t>
            </a:r>
          </a:p>
          <a:p>
            <a:r>
              <a:rPr lang="en-GB" dirty="0">
                <a:hlinkClick r:id="rId10"/>
              </a:rPr>
              <a:t>Actuary</a:t>
            </a:r>
            <a:r>
              <a:rPr lang="en-GB" dirty="0"/>
              <a:t> </a:t>
            </a:r>
            <a:r>
              <a:rPr lang="cs-CZ" dirty="0"/>
              <a:t>uznáváno v </a:t>
            </a:r>
            <a:r>
              <a:rPr lang="en-GB" dirty="0"/>
              <a:t>DNK, ITA, POL, SVK, ESP, SWE, GBR</a:t>
            </a:r>
          </a:p>
          <a:p>
            <a:r>
              <a:rPr lang="cs-CZ" dirty="0"/>
              <a:t>V ČR v oblasti pojišťovnictví „Činnost samostatných likvidátorů pojistných událostí“ (</a:t>
            </a:r>
            <a:r>
              <a:rPr lang="cs-CZ" dirty="0">
                <a:hlinkClick r:id="rId11"/>
              </a:rPr>
              <a:t>zde</a:t>
            </a:r>
            <a:r>
              <a:rPr lang="cs-CZ" dirty="0"/>
              <a:t>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3F2B83A-7C75-4FA1-85F5-D818828F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4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281713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FA2C87-6B3A-4B4A-9AF0-6EC1914C3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Uznávání odborné kvalifikace (rešerše transpozice)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CA6A48-4C7E-458C-8BFF-84A7BB973D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>
                <a:hlinkClick r:id="rId2" action="ppaction://hlinkfile"/>
              </a:rPr>
              <a:t>Projekt</a:t>
            </a:r>
            <a:r>
              <a:rPr lang="cs-CZ" dirty="0"/>
              <a:t> 2013 – 2016</a:t>
            </a:r>
          </a:p>
          <a:p>
            <a:pPr marL="457200" lvl="1" indent="0">
              <a:buNone/>
            </a:pPr>
            <a:r>
              <a:rPr lang="cs-CZ" i="1" dirty="0"/>
              <a:t>„V ČR přetrvává vysoká regulace profesí oproti průměru Evropské unie.“ </a:t>
            </a:r>
          </a:p>
          <a:p>
            <a:r>
              <a:rPr lang="cs-CZ" dirty="0"/>
              <a:t>Vláda 2015 (</a:t>
            </a:r>
            <a:r>
              <a:rPr lang="cs-CZ" dirty="0">
                <a:hlinkClick r:id="rId3"/>
              </a:rPr>
              <a:t>diskusní materiál</a:t>
            </a:r>
            <a:r>
              <a:rPr lang="cs-CZ" dirty="0"/>
              <a:t>)</a:t>
            </a:r>
          </a:p>
          <a:p>
            <a:pPr lvl="1"/>
            <a:r>
              <a:rPr lang="cs-CZ" i="1" dirty="0"/>
              <a:t>Snížení počtu regulovaných živností</a:t>
            </a:r>
          </a:p>
          <a:p>
            <a:pPr lvl="1"/>
            <a:r>
              <a:rPr lang="cs-CZ" b="1" i="1" dirty="0"/>
              <a:t>Národní soustava kvalifikací </a:t>
            </a:r>
            <a:br>
              <a:rPr lang="cs-CZ" b="1" i="1" dirty="0"/>
            </a:br>
            <a:r>
              <a:rPr lang="cs-CZ" i="1" dirty="0"/>
              <a:t>(</a:t>
            </a:r>
            <a:r>
              <a:rPr lang="cs-CZ" i="1" dirty="0">
                <a:hlinkClick r:id="rId4"/>
              </a:rPr>
              <a:t>smysl</a:t>
            </a:r>
            <a:r>
              <a:rPr lang="cs-CZ" i="1" dirty="0"/>
              <a:t>, </a:t>
            </a:r>
            <a:r>
              <a:rPr lang="cs-CZ" i="1" dirty="0">
                <a:hlinkClick r:id="rId5"/>
              </a:rPr>
              <a:t>wiki</a:t>
            </a:r>
            <a:r>
              <a:rPr lang="cs-CZ" i="1" dirty="0"/>
              <a:t>)</a:t>
            </a:r>
          </a:p>
          <a:p>
            <a:pPr lvl="1"/>
            <a:r>
              <a:rPr lang="cs-CZ" i="1" dirty="0"/>
              <a:t>Prostor pro deregulaci</a:t>
            </a:r>
          </a:p>
          <a:p>
            <a:pPr lvl="1"/>
            <a:r>
              <a:rPr lang="cs-CZ" i="1" dirty="0"/>
              <a:t>Problémy s plošným přístupem ke všem regulovaným profesím</a:t>
            </a:r>
          </a:p>
          <a:p>
            <a:pPr lvl="1"/>
            <a:r>
              <a:rPr lang="cs-CZ" i="1" dirty="0"/>
              <a:t>Pozornost by tedy měla být zaměřena na klíčové profese …</a:t>
            </a:r>
          </a:p>
          <a:p>
            <a:pPr lvl="1"/>
            <a:r>
              <a:rPr lang="cs-CZ" i="1" dirty="0"/>
              <a:t>… nové nástroje zakotvené ve směrnici 2013/55/EU …</a:t>
            </a:r>
          </a:p>
          <a:p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2F38426-119B-472C-98EC-9D74EF637E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Další zdroje</a:t>
            </a:r>
          </a:p>
          <a:p>
            <a:r>
              <a:rPr lang="cs-CZ" dirty="0">
                <a:hlinkClick r:id="rId6"/>
              </a:rPr>
              <a:t>Dům zahraniční spolupráce</a:t>
            </a:r>
            <a:r>
              <a:rPr lang="cs-CZ" dirty="0"/>
              <a:t> a  </a:t>
            </a:r>
            <a:r>
              <a:rPr lang="cs-CZ" dirty="0">
                <a:hlinkClick r:id="rId7"/>
              </a:rPr>
              <a:t>pojistnamatematika.cz</a:t>
            </a:r>
            <a:endParaRPr lang="cs-CZ" dirty="0"/>
          </a:p>
          <a:p>
            <a:r>
              <a:rPr lang="cs-CZ" dirty="0">
                <a:hlinkClick r:id="rId8"/>
              </a:rPr>
              <a:t>Operační program</a:t>
            </a:r>
            <a:r>
              <a:rPr lang="cs-CZ" dirty="0"/>
              <a:t> Výzkum, vývoj a vzdělávání</a:t>
            </a:r>
          </a:p>
          <a:p>
            <a:r>
              <a:rPr lang="cs-CZ" dirty="0"/>
              <a:t>Evropský rámec kvalifikací (</a:t>
            </a:r>
            <a:r>
              <a:rPr lang="cs-CZ" dirty="0" err="1"/>
              <a:t>European</a:t>
            </a:r>
            <a:r>
              <a:rPr lang="cs-CZ" dirty="0"/>
              <a:t> </a:t>
            </a:r>
            <a:r>
              <a:rPr lang="cs-CZ" dirty="0" err="1"/>
              <a:t>Qualifications</a:t>
            </a:r>
            <a:r>
              <a:rPr lang="cs-CZ" dirty="0"/>
              <a:t> Framework - EQF) – referenční rámec, napomáhá pochopit, porovnat a uznávat kvalifikace získané v Evropské unii</a:t>
            </a:r>
          </a:p>
          <a:p>
            <a:r>
              <a:rPr lang="cs-CZ" dirty="0">
                <a:hlinkClick r:id="rId9"/>
              </a:rPr>
              <a:t>NARIC</a:t>
            </a:r>
            <a:r>
              <a:rPr lang="cs-CZ" dirty="0"/>
              <a:t> (</a:t>
            </a:r>
            <a:r>
              <a:rPr lang="cs-CZ" dirty="0" err="1"/>
              <a:t>National</a:t>
            </a:r>
            <a:r>
              <a:rPr lang="cs-CZ" dirty="0"/>
              <a:t> </a:t>
            </a:r>
            <a:r>
              <a:rPr lang="cs-CZ" dirty="0" err="1"/>
              <a:t>Academic</a:t>
            </a:r>
            <a:r>
              <a:rPr lang="cs-CZ" dirty="0"/>
              <a:t> </a:t>
            </a:r>
            <a:r>
              <a:rPr lang="cs-CZ" dirty="0" err="1"/>
              <a:t>Recognition</a:t>
            </a:r>
            <a:r>
              <a:rPr lang="cs-CZ" dirty="0"/>
              <a:t> </a:t>
            </a: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 err="1"/>
              <a:t>Centres</a:t>
            </a:r>
            <a:r>
              <a:rPr lang="cs-CZ" dirty="0"/>
              <a:t>) – národní síť středisek, vzájemné uznávání diplomů a osvědčení ze studijních pobytů,</a:t>
            </a:r>
          </a:p>
          <a:p>
            <a:r>
              <a:rPr lang="cs-CZ" dirty="0"/>
              <a:t>ENIC (</a:t>
            </a:r>
            <a:r>
              <a:rPr lang="cs-CZ" dirty="0" err="1"/>
              <a:t>European</a:t>
            </a:r>
            <a:r>
              <a:rPr lang="cs-CZ" dirty="0"/>
              <a:t> Network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 err="1"/>
              <a:t>Centres</a:t>
            </a:r>
            <a:r>
              <a:rPr lang="cs-CZ" dirty="0"/>
              <a:t>) – informace a poradenství</a:t>
            </a:r>
          </a:p>
          <a:p>
            <a:r>
              <a:rPr lang="cs-CZ" dirty="0"/>
              <a:t>Středisko </a:t>
            </a:r>
            <a:r>
              <a:rPr lang="cs-CZ" dirty="0">
                <a:hlinkClick r:id="rId10"/>
              </a:rPr>
              <a:t>ENIC/NARIC</a:t>
            </a:r>
            <a:r>
              <a:rPr lang="cs-CZ" dirty="0"/>
              <a:t> také může provést porovnání toho, do jaké míry se dané kvalifikace shodují.</a:t>
            </a:r>
          </a:p>
          <a:p>
            <a:pPr marL="0" indent="0">
              <a:buNone/>
            </a:pPr>
            <a:r>
              <a:rPr lang="cs-CZ" dirty="0"/>
              <a:t>Viz také </a:t>
            </a:r>
            <a:r>
              <a:rPr lang="cs-CZ" dirty="0">
                <a:hlinkClick r:id="rId11"/>
              </a:rPr>
              <a:t>EUROSKOP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FA7CDC7-969F-4936-903F-41BA2330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5</a:t>
            </a:fld>
            <a:endParaRPr lang="cs-CZ" noProof="0" dirty="0"/>
          </a:p>
        </p:txBody>
      </p:sp>
      <p:pic>
        <p:nvPicPr>
          <p:cNvPr id="6" name="Picture 2">
            <a:hlinkClick r:id="rId12"/>
            <a:extLst>
              <a:ext uri="{FF2B5EF4-FFF2-40B4-BE49-F238E27FC236}">
                <a16:creationId xmlns:a16="http://schemas.microsoft.com/office/drawing/2014/main" id="{C32F4CDD-C801-48E0-8EC3-428A07B84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2838450"/>
            <a:ext cx="5905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B9BEDE0-0AE3-46B2-89F9-F881902C4E3E}"/>
              </a:ext>
            </a:extLst>
          </p:cNvPr>
          <p:cNvSpPr txBox="1"/>
          <p:nvPr/>
        </p:nvSpPr>
        <p:spPr>
          <a:xfrm>
            <a:off x="7731672" y="1700268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accent6"/>
                </a:solidFill>
                <a:latin typeface="Source Sans Pro" panose="020B0503030403020204" pitchFamily="34" charset="-1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20959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symbol obrázku 11">
            <a:extLst>
              <a:ext uri="{FF2B5EF4-FFF2-40B4-BE49-F238E27FC236}">
                <a16:creationId xmlns:a16="http://schemas.microsoft.com/office/drawing/2014/main" id="{3A184495-8B72-487E-96E6-16165C93C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8" y="391546"/>
            <a:ext cx="8963025" cy="5400221"/>
          </a:xfrm>
          <a:prstGeom prst="rect">
            <a:avLst/>
          </a:prstGeom>
          <a:noFill/>
        </p:spPr>
      </p:pic>
      <p:sp>
        <p:nvSpPr>
          <p:cNvPr id="5" name="Zástupný symbol pro číslo snímku 4" hidden="1">
            <a:extLst>
              <a:ext uri="{FF2B5EF4-FFF2-40B4-BE49-F238E27FC236}">
                <a16:creationId xmlns:a16="http://schemas.microsoft.com/office/drawing/2014/main" id="{5356DC76-3573-4055-AC8B-58F53A14F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0FB56013-B943-42BA-886F-6F9D4EB85E9D}" type="slidenum">
              <a:rPr lang="cs-CZ" smtClean="0"/>
              <a:pPr>
                <a:spcAft>
                  <a:spcPts val="600"/>
                </a:spcAft>
              </a:pPr>
              <a:t>6</a:t>
            </a:fld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0FBF264-4CC2-402D-B020-02DD70023399}"/>
              </a:ext>
            </a:extLst>
          </p:cNvPr>
          <p:cNvSpPr txBox="1"/>
          <p:nvPr/>
        </p:nvSpPr>
        <p:spPr>
          <a:xfrm>
            <a:off x="7759568" y="5653267"/>
            <a:ext cx="1293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Source Sans Pro" panose="020B0503030403020204" pitchFamily="34" charset="-18"/>
                <a:hlinkClick r:id="rId3"/>
              </a:rPr>
              <a:t>Zdroj: Vláda 2015</a:t>
            </a:r>
            <a:endParaRPr lang="cs-CZ" sz="1200" dirty="0">
              <a:latin typeface="Source Sans Pro" panose="020B0503030403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6869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2AF7C70-5BA8-49CD-A613-E53F5818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Uznávání a Solventnost II</a:t>
            </a:r>
          </a:p>
        </p:txBody>
      </p:sp>
      <p:graphicFrame>
        <p:nvGraphicFramePr>
          <p:cNvPr id="8" name="Tabulka 8">
            <a:extLst>
              <a:ext uri="{FF2B5EF4-FFF2-40B4-BE49-F238E27FC236}">
                <a16:creationId xmlns:a16="http://schemas.microsoft.com/office/drawing/2014/main" id="{4690651C-F37D-45EF-B8FC-46EEF45E0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3846504"/>
              </p:ext>
            </p:extLst>
          </p:nvPr>
        </p:nvGraphicFramePr>
        <p:xfrm>
          <a:off x="457198" y="1600200"/>
          <a:ext cx="8229604" cy="4473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2">
                  <a:extLst>
                    <a:ext uri="{9D8B030D-6E8A-4147-A177-3AD203B41FA5}">
                      <a16:colId xmlns:a16="http://schemas.microsoft.com/office/drawing/2014/main" val="604881537"/>
                    </a:ext>
                  </a:extLst>
                </a:gridCol>
                <a:gridCol w="4114802">
                  <a:extLst>
                    <a:ext uri="{9D8B030D-6E8A-4147-A177-3AD203B41FA5}">
                      <a16:colId xmlns:a16="http://schemas.microsoft.com/office/drawing/2014/main" val="2135053562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 b="1" dirty="0"/>
                        <a:t>Article 35.2.c)</a:t>
                      </a:r>
                      <a:r>
                        <a:rPr lang="cs-CZ" sz="1400" b="1" dirty="0"/>
                        <a:t> </a:t>
                      </a:r>
                      <a:r>
                        <a:rPr lang="en-US" sz="1400" dirty="0"/>
                        <a:t>Information to be provided for supervisory purposes … Member States shall ensure that the supervisory authorities have the following powers … to require information from external experts, such as auditors and </a:t>
                      </a: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actuaries</a:t>
                      </a:r>
                      <a:r>
                        <a:rPr lang="en-US" sz="1400" dirty="0"/>
                        <a:t>.</a:t>
                      </a:r>
                      <a:endParaRPr lang="cs-CZ" sz="1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cs-CZ" sz="1400" b="1" dirty="0"/>
                        <a:t>Článek  35.2.c) </a:t>
                      </a:r>
                      <a:r>
                        <a:rPr lang="cs-CZ" sz="1400" dirty="0"/>
                        <a:t>Informace, které se poskytují pro účely dohledu … Členské státy zajistí, aby orgány dohledu měly tyto pravomoci: … požadovat informace od externích odborníků, jako jsou auditoři a </a:t>
                      </a:r>
                      <a:r>
                        <a:rPr lang="cs-CZ" sz="1400" dirty="0">
                          <a:solidFill>
                            <a:schemeClr val="accent5"/>
                          </a:solidFill>
                        </a:rPr>
                        <a:t>pojistní matematici</a:t>
                      </a:r>
                      <a:r>
                        <a:rPr lang="cs-CZ" sz="1400" dirty="0"/>
                        <a:t>.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96733508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cs-CZ" sz="1400" b="1" dirty="0"/>
                        <a:t>ZPOJ §83 </a:t>
                      </a:r>
                      <a:r>
                        <a:rPr lang="cs-CZ" sz="1400" dirty="0"/>
                        <a:t>Informační povinnosti vůči České národní bance … </a:t>
                      </a:r>
                      <a:r>
                        <a:rPr lang="cs-CZ" sz="1400" dirty="0">
                          <a:solidFill>
                            <a:schemeClr val="accent5"/>
                          </a:solidFill>
                        </a:rPr>
                        <a:t>?</a:t>
                      </a:r>
                    </a:p>
                  </a:txBody>
                  <a:tcPr marT="0" marB="0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2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 b="1" dirty="0"/>
                        <a:t>Article  68.2.c)</a:t>
                      </a:r>
                      <a:r>
                        <a:rPr lang="cs-CZ" sz="1400" b="1" dirty="0"/>
                        <a:t> </a:t>
                      </a:r>
                      <a:r>
                        <a:rPr lang="en-US" sz="1400" dirty="0"/>
                        <a:t>Exchange of information with other authorities … Articles 64 to 67 shall not preclude Member States from authorizing exchanges of information between the supervisory authorities and any of the following: … independent actuaries of insurance undertakings or reinsurance undertakings carrying out legal supervision of those undertakings and the bodies responsible for overseeing such </a:t>
                      </a: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actuaries</a:t>
                      </a:r>
                      <a:r>
                        <a:rPr lang="en-US" sz="1400" dirty="0"/>
                        <a:t>.</a:t>
                      </a:r>
                      <a:endParaRPr lang="cs-CZ" sz="1400" dirty="0"/>
                    </a:p>
                  </a:txBody>
                  <a:tcPr marT="0"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cs-CZ" sz="1400" b="1" dirty="0"/>
                        <a:t>Článek 68.2.c) </a:t>
                      </a:r>
                      <a:r>
                        <a:rPr lang="cs-CZ" sz="1400" dirty="0"/>
                        <a:t>Výměna informací s jinými orgány ... Články 64 až 67 nebrání členským státům v tom, aby povolily výměnu informací mezi orgány dohledu a kterýmkoli z těchto orgánů a osob: ... </a:t>
                      </a:r>
                      <a:r>
                        <a:rPr lang="cs-CZ" sz="1400" dirty="0">
                          <a:solidFill>
                            <a:schemeClr val="accent5"/>
                          </a:solidFill>
                        </a:rPr>
                        <a:t>nezávislými znalci pojišťoven </a:t>
                      </a:r>
                      <a:r>
                        <a:rPr lang="cs-CZ" sz="1400" dirty="0"/>
                        <a:t>a zajišťoven provádějícími právními předpisy upravený dohled nad uvedenými pojišťovnami a zajišťovnami a orgány příslušnými pro dohled nad těmito znalci.</a:t>
                      </a:r>
                    </a:p>
                  </a:txBody>
                  <a:tcPr marT="0"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9834872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cs-CZ" sz="1400" b="1" dirty="0"/>
                        <a:t>ZPOJ §128 3d </a:t>
                      </a:r>
                      <a:r>
                        <a:rPr lang="cs-CZ" sz="1400" dirty="0"/>
                        <a:t>Výjimky z povinnosti zachovávat mlčenlivost … Porušením povinnosti zachovávat mlčenlivost stanovené v § 126 a 127 není výměna informací mezi Českou národní bankou a orgány dohledu jiných členských států, orgány dohledu třetích států a také výměna informací mezi Českou národní bankou a … </a:t>
                      </a:r>
                      <a:r>
                        <a:rPr lang="cs-CZ" sz="1400" dirty="0">
                          <a:solidFill>
                            <a:schemeClr val="accent5"/>
                          </a:solidFill>
                        </a:rPr>
                        <a:t>nezávislými znalci pojišťoven </a:t>
                      </a:r>
                      <a:r>
                        <a:rPr lang="cs-CZ" sz="1400" dirty="0"/>
                        <a:t>a zajišťoven provádějícími dohled nad těmito pojišťovnami a zajišťovnami a úřady odpovědnými za kontrolu těchto znalců při výkonu jejich činností, …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1219"/>
                  </a:ext>
                </a:extLst>
              </a:tr>
            </a:tbl>
          </a:graphicData>
        </a:graphic>
      </p:graphicFrame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337DCC8-2A69-495F-ABC8-6335535EC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7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729037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F42D606-EA57-4D69-AD72-1E467F35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AAE – </a:t>
            </a:r>
            <a:r>
              <a:rPr lang="cs-CZ" dirty="0" err="1"/>
              <a:t>Legal</a:t>
            </a:r>
            <a:r>
              <a:rPr lang="cs-CZ" dirty="0"/>
              <a:t> </a:t>
            </a:r>
            <a:r>
              <a:rPr lang="cs-CZ" dirty="0" err="1"/>
              <a:t>recognition</a:t>
            </a:r>
            <a:r>
              <a:rPr lang="cs-CZ" dirty="0"/>
              <a:t> WG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AA5A59E-B493-42BF-903B-3E8600C28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AAE</a:t>
            </a:r>
          </a:p>
          <a:p>
            <a:pPr lvl="1"/>
            <a:r>
              <a:rPr lang="en-GB" dirty="0"/>
              <a:t>The Professionalism Committee </a:t>
            </a:r>
          </a:p>
          <a:p>
            <a:pPr lvl="2"/>
            <a:r>
              <a:rPr lang="en-GB" dirty="0"/>
              <a:t>The Task Force ‘Roles of the Actuaries” </a:t>
            </a:r>
          </a:p>
          <a:p>
            <a:pPr lvl="3"/>
            <a:r>
              <a:rPr lang="en-GB" dirty="0"/>
              <a:t>The workstream Legal and Political Recognition</a:t>
            </a:r>
          </a:p>
          <a:p>
            <a:r>
              <a:rPr lang="en-GB" dirty="0">
                <a:hlinkClick r:id="rId3"/>
              </a:rPr>
              <a:t>Intermediary Report</a:t>
            </a:r>
            <a:r>
              <a:rPr lang="en-GB" dirty="0"/>
              <a:t> (2.4.2020)</a:t>
            </a:r>
          </a:p>
          <a:p>
            <a:pPr lvl="1"/>
            <a:r>
              <a:rPr lang="cs-CZ" dirty="0"/>
              <a:t>Definice působnosti </a:t>
            </a:r>
            <a:endParaRPr lang="en-US" dirty="0"/>
          </a:p>
          <a:p>
            <a:pPr lvl="1"/>
            <a:r>
              <a:rPr lang="cs-CZ" dirty="0"/>
              <a:t>Argumenty pro</a:t>
            </a:r>
            <a:endParaRPr lang="en-US" dirty="0"/>
          </a:p>
          <a:p>
            <a:pPr lvl="1"/>
            <a:r>
              <a:rPr lang="cs-CZ" dirty="0"/>
              <a:t>Argumenty proti (rizika)</a:t>
            </a:r>
            <a:endParaRPr lang="en-US" dirty="0"/>
          </a:p>
          <a:p>
            <a:pPr lvl="1"/>
            <a:r>
              <a:rPr lang="cs-CZ" dirty="0"/>
              <a:t>Role AAE</a:t>
            </a:r>
            <a:endParaRPr lang="en-US" dirty="0"/>
          </a:p>
          <a:p>
            <a:pPr lvl="1"/>
            <a:r>
              <a:rPr lang="cs-CZ" dirty="0"/>
              <a:t>Doporučení a následné akce</a:t>
            </a:r>
            <a:endParaRPr lang="en-GB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0979B0-F720-4219-BC68-4D60DC64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95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48059C-59A1-44FA-8B87-43C87800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Argumenty pro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305D63-FD7E-4D25-AB4A-DC44EFADD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LR</a:t>
            </a:r>
            <a:r>
              <a:rPr lang="en-US" b="1" dirty="0"/>
              <a:t> to guarantee public interest</a:t>
            </a:r>
            <a:endParaRPr lang="cs-CZ" b="1" dirty="0"/>
          </a:p>
          <a:p>
            <a:pPr lvl="1"/>
            <a:r>
              <a:rPr lang="cs-CZ" dirty="0"/>
              <a:t>Silnější pozice při prosazování veřejného zájmu</a:t>
            </a:r>
          </a:p>
          <a:p>
            <a:pPr lvl="1"/>
            <a:r>
              <a:rPr lang="cs-CZ" dirty="0"/>
              <a:t>Správné fungování institucí (sociální systém, pojišťovny, penzijní fondy)</a:t>
            </a:r>
          </a:p>
          <a:p>
            <a:pPr lvl="1"/>
            <a:r>
              <a:rPr lang="cs-CZ" dirty="0"/>
              <a:t>Práce se závazky je esenciální činností vlády jako garanta současného i budoucího životního stylu</a:t>
            </a:r>
          </a:p>
          <a:p>
            <a:r>
              <a:rPr lang="cs-CZ" b="1" dirty="0"/>
              <a:t>LR</a:t>
            </a:r>
            <a:r>
              <a:rPr lang="en-US" b="1" dirty="0"/>
              <a:t> links title activities and associations</a:t>
            </a:r>
            <a:endParaRPr lang="cs-CZ" b="1" dirty="0"/>
          </a:p>
          <a:p>
            <a:pPr lvl="1"/>
            <a:r>
              <a:rPr lang="cs-CZ" dirty="0"/>
              <a:t>Organizovaný a uznaný </a:t>
            </a:r>
            <a:r>
              <a:rPr lang="cs-CZ" dirty="0" err="1"/>
              <a:t>aktuár</a:t>
            </a:r>
            <a:r>
              <a:rPr lang="cs-CZ" dirty="0"/>
              <a:t> dodržuje etický kodex a standardy odborné praxe</a:t>
            </a:r>
          </a:p>
          <a:p>
            <a:r>
              <a:rPr lang="cs-CZ" b="1" dirty="0"/>
              <a:t>LR</a:t>
            </a:r>
            <a:r>
              <a:rPr lang="en-US" b="1" dirty="0"/>
              <a:t> to enhance the efforts of AAE</a:t>
            </a:r>
            <a:endParaRPr lang="cs-CZ" b="1" dirty="0"/>
          </a:p>
          <a:p>
            <a:pPr lvl="1"/>
            <a:r>
              <a:rPr lang="cs-CZ" dirty="0"/>
              <a:t>Vymahatelnost standardů, které AAE tvoří	</a:t>
            </a:r>
          </a:p>
          <a:p>
            <a:r>
              <a:rPr lang="cs-CZ" b="1" dirty="0"/>
              <a:t>LR</a:t>
            </a:r>
            <a:r>
              <a:rPr lang="en-US" b="1" dirty="0"/>
              <a:t> - clarification of the definition of an “actuary”</a:t>
            </a:r>
            <a:endParaRPr lang="cs-CZ" b="1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6E82B7-74FA-47A8-B360-B874548D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9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8221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233F8E-CF2A-456E-9617-A642EA46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Argumenty proti, rizika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CCD990B-CA13-4B56-846C-DA391B77E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428" y="1158765"/>
            <a:ext cx="7235371" cy="4525963"/>
          </a:xfrm>
        </p:spPr>
        <p:txBody>
          <a:bodyPr>
            <a:noAutofit/>
          </a:bodyPr>
          <a:lstStyle/>
          <a:p>
            <a:r>
              <a:rPr lang="cs-CZ" sz="1600" b="1" dirty="0"/>
              <a:t>Diversity</a:t>
            </a:r>
            <a:r>
              <a:rPr lang="cs-CZ" sz="1600" dirty="0"/>
              <a:t> </a:t>
            </a:r>
          </a:p>
          <a:p>
            <a:pPr lvl="1"/>
            <a:r>
              <a:rPr lang="cs-CZ" sz="1400" dirty="0"/>
              <a:t>velký dopad na malé asociace, specifický typ zájemců, opomenutí jiných témat</a:t>
            </a:r>
          </a:p>
          <a:p>
            <a:r>
              <a:rPr lang="cs-CZ" sz="1600" b="1" dirty="0"/>
              <a:t>Risk </a:t>
            </a:r>
            <a:r>
              <a:rPr lang="cs-CZ" sz="1600" b="1" dirty="0" err="1"/>
              <a:t>of</a:t>
            </a:r>
            <a:r>
              <a:rPr lang="cs-CZ" sz="1600" b="1" dirty="0"/>
              <a:t> “</a:t>
            </a:r>
            <a:r>
              <a:rPr lang="cs-CZ" sz="1600" b="1" dirty="0" err="1"/>
              <a:t>empty</a:t>
            </a:r>
            <a:r>
              <a:rPr lang="cs-CZ" sz="1600" b="1" dirty="0"/>
              <a:t> </a:t>
            </a:r>
            <a:r>
              <a:rPr lang="cs-CZ" sz="1600" b="1" dirty="0" err="1"/>
              <a:t>recognition</a:t>
            </a:r>
            <a:r>
              <a:rPr lang="cs-CZ" sz="1600" b="1" dirty="0"/>
              <a:t>” </a:t>
            </a:r>
          </a:p>
          <a:p>
            <a:pPr lvl="1"/>
            <a:r>
              <a:rPr lang="cs-CZ" sz="1400" dirty="0"/>
              <a:t>uznání titulu bez uznání aktivit, nebo uznání v EU, ale ne lokálně</a:t>
            </a:r>
          </a:p>
          <a:p>
            <a:r>
              <a:rPr lang="cs-CZ" sz="1600" b="1" dirty="0"/>
              <a:t>Risk </a:t>
            </a:r>
            <a:r>
              <a:rPr lang="cs-CZ" sz="1600" b="1" dirty="0" err="1"/>
              <a:t>of</a:t>
            </a:r>
            <a:r>
              <a:rPr lang="cs-CZ" sz="1600" b="1" dirty="0"/>
              <a:t> “</a:t>
            </a:r>
            <a:r>
              <a:rPr lang="cs-CZ" sz="1600" b="1" dirty="0" err="1"/>
              <a:t>activities</a:t>
            </a:r>
            <a:r>
              <a:rPr lang="cs-CZ" sz="1600" b="1" dirty="0"/>
              <a:t> </a:t>
            </a:r>
            <a:r>
              <a:rPr lang="cs-CZ" sz="1600" b="1" dirty="0" err="1"/>
              <a:t>recognition</a:t>
            </a:r>
            <a:r>
              <a:rPr lang="cs-CZ" sz="1600" b="1" dirty="0"/>
              <a:t>”</a:t>
            </a:r>
          </a:p>
          <a:p>
            <a:pPr lvl="1"/>
            <a:r>
              <a:rPr lang="cs-CZ" sz="1400" dirty="0"/>
              <a:t>závislost na regulátorovi, který může „vypnout“ uznávání</a:t>
            </a:r>
          </a:p>
          <a:p>
            <a:r>
              <a:rPr lang="en-US" sz="1600" b="1" dirty="0"/>
              <a:t>Risk and costs due to implementation of self-discipline</a:t>
            </a:r>
            <a:endParaRPr lang="cs-CZ" sz="1600" b="1" dirty="0"/>
          </a:p>
          <a:p>
            <a:pPr lvl="1"/>
            <a:r>
              <a:rPr lang="cs-CZ" sz="1400" dirty="0"/>
              <a:t>nákladná implementace kvalitního disciplinárního řízení (paralelní režimy)</a:t>
            </a:r>
          </a:p>
          <a:p>
            <a:r>
              <a:rPr lang="cs-CZ" sz="1600" b="1" dirty="0" err="1"/>
              <a:t>Splitting</a:t>
            </a:r>
            <a:r>
              <a:rPr lang="cs-CZ" sz="1600" b="1" dirty="0"/>
              <a:t> </a:t>
            </a:r>
            <a:r>
              <a:rPr lang="cs-CZ" sz="1600" b="1" dirty="0" err="1"/>
              <a:t>the</a:t>
            </a:r>
            <a:r>
              <a:rPr lang="cs-CZ" sz="1600" b="1" dirty="0"/>
              <a:t> </a:t>
            </a:r>
            <a:r>
              <a:rPr lang="cs-CZ" sz="1600" b="1" dirty="0" err="1"/>
              <a:t>actuarial</a:t>
            </a:r>
            <a:r>
              <a:rPr lang="cs-CZ" sz="1600" b="1" dirty="0"/>
              <a:t> </a:t>
            </a:r>
            <a:r>
              <a:rPr lang="cs-CZ" sz="1600" b="1" dirty="0" err="1"/>
              <a:t>profession</a:t>
            </a:r>
            <a:endParaRPr lang="cs-CZ" sz="1600" b="1" dirty="0"/>
          </a:p>
          <a:p>
            <a:pPr lvl="1"/>
            <a:r>
              <a:rPr lang="cs-CZ" sz="1400" dirty="0"/>
              <a:t>různé certifikace/členství, betonování pozice, hlasování o druhých</a:t>
            </a:r>
          </a:p>
          <a:p>
            <a:r>
              <a:rPr lang="en-US" sz="1600" b="1" dirty="0"/>
              <a:t>The view of the insurance company</a:t>
            </a:r>
            <a:endParaRPr lang="cs-CZ" sz="1600" b="1" dirty="0"/>
          </a:p>
          <a:p>
            <a:pPr lvl="1"/>
            <a:r>
              <a:rPr lang="cs-CZ" sz="1400" dirty="0"/>
              <a:t>jasný a srozumitelný užitek pro zaměstnavatele</a:t>
            </a:r>
          </a:p>
          <a:p>
            <a:r>
              <a:rPr lang="en-US" sz="1600" b="1" dirty="0"/>
              <a:t>The view of the governments</a:t>
            </a:r>
            <a:endParaRPr lang="cs-CZ" sz="1600" b="1" dirty="0"/>
          </a:p>
          <a:p>
            <a:pPr lvl="1"/>
            <a:r>
              <a:rPr lang="cs-CZ" sz="1400" dirty="0"/>
              <a:t>nechuť delegovat část dohledové činnosti na spolek</a:t>
            </a:r>
          </a:p>
          <a:p>
            <a:r>
              <a:rPr lang="en-US" sz="1600" b="1" dirty="0"/>
              <a:t>Cons and risks in case of recognition limited to the professional bod</a:t>
            </a:r>
            <a:r>
              <a:rPr lang="cs-CZ" sz="1600" b="1" dirty="0"/>
              <a:t>y</a:t>
            </a:r>
          </a:p>
          <a:p>
            <a:pPr lvl="1"/>
            <a:r>
              <a:rPr lang="cs-CZ" sz="1400" dirty="0"/>
              <a:t>komora = „stanovy určuje parlament“</a:t>
            </a:r>
          </a:p>
          <a:p>
            <a:r>
              <a:rPr lang="en-US" sz="1600" b="1" dirty="0"/>
              <a:t>A legally recognized actuary would constrain competition</a:t>
            </a:r>
            <a:endParaRPr lang="cs-CZ" sz="1600" b="1" dirty="0"/>
          </a:p>
          <a:p>
            <a:pPr lvl="1"/>
            <a:r>
              <a:rPr lang="cs-CZ" sz="1400" dirty="0"/>
              <a:t>omezující „volnost usazení“, riziko </a:t>
            </a:r>
            <a:r>
              <a:rPr lang="cs-CZ" sz="1400" dirty="0" err="1"/>
              <a:t>přeregulace</a:t>
            </a:r>
            <a:r>
              <a:rPr lang="cs-CZ" sz="1400" dirty="0"/>
              <a:t> a tím neatraktivnosti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CC14B7-4B2F-4BA3-B921-64182B15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10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490049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82A6E3-5073-4091-AB1C-91C5CB79F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8D231A-22F1-45FF-8FB6-8B2360513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>
                <a:latin typeface="Calibri Normaal"/>
              </a:rPr>
              <a:t>Evropské direktivy jsou existující kontext</a:t>
            </a:r>
          </a:p>
          <a:p>
            <a:r>
              <a:rPr lang="cs-CZ" dirty="0" err="1">
                <a:latin typeface="Calibri Normaal"/>
              </a:rPr>
              <a:t>Legal</a:t>
            </a:r>
            <a:r>
              <a:rPr lang="cs-CZ" dirty="0">
                <a:latin typeface="Calibri Normaal"/>
              </a:rPr>
              <a:t> </a:t>
            </a:r>
            <a:r>
              <a:rPr lang="cs-CZ" dirty="0" err="1">
                <a:latin typeface="Calibri Normaal"/>
              </a:rPr>
              <a:t>recognition</a:t>
            </a:r>
            <a:r>
              <a:rPr lang="cs-CZ" dirty="0">
                <a:latin typeface="Calibri Normaal"/>
              </a:rPr>
              <a:t> má být na agendě AAE</a:t>
            </a:r>
          </a:p>
          <a:p>
            <a:pPr lvl="1"/>
            <a:r>
              <a:rPr lang="cs-CZ" dirty="0">
                <a:latin typeface="Calibri Normaal"/>
              </a:rPr>
              <a:t>Je to evropské téma i </a:t>
            </a:r>
            <a:r>
              <a:rPr lang="cs-CZ" dirty="0" err="1">
                <a:latin typeface="Calibri Normaal"/>
              </a:rPr>
              <a:t>aktuáři</a:t>
            </a:r>
            <a:r>
              <a:rPr lang="cs-CZ" dirty="0">
                <a:latin typeface="Calibri Normaal"/>
              </a:rPr>
              <a:t> by jej měli řešit evropsky</a:t>
            </a:r>
          </a:p>
          <a:p>
            <a:pPr lvl="1"/>
            <a:r>
              <a:rPr lang="cs-CZ" dirty="0">
                <a:latin typeface="Calibri Normaal"/>
              </a:rPr>
              <a:t>Je potřeba aktualizovat </a:t>
            </a:r>
            <a:r>
              <a:rPr lang="cs-CZ" dirty="0" err="1">
                <a:latin typeface="Calibri Normaal"/>
              </a:rPr>
              <a:t>Mutual</a:t>
            </a:r>
            <a:r>
              <a:rPr lang="cs-CZ" dirty="0">
                <a:latin typeface="Calibri Normaal"/>
              </a:rPr>
              <a:t> </a:t>
            </a:r>
            <a:r>
              <a:rPr lang="cs-CZ" dirty="0" err="1">
                <a:latin typeface="Calibri Normaal"/>
              </a:rPr>
              <a:t>recognition</a:t>
            </a:r>
            <a:r>
              <a:rPr lang="cs-CZ" dirty="0">
                <a:latin typeface="Calibri Normaal"/>
              </a:rPr>
              <a:t> </a:t>
            </a:r>
            <a:r>
              <a:rPr lang="cs-CZ" dirty="0" err="1">
                <a:latin typeface="Calibri Normaal"/>
              </a:rPr>
              <a:t>agreement</a:t>
            </a:r>
            <a:endParaRPr lang="cs-CZ" dirty="0">
              <a:latin typeface="Calibri Normaal"/>
            </a:endParaRPr>
          </a:p>
          <a:p>
            <a:pPr lvl="1"/>
            <a:r>
              <a:rPr lang="cs-CZ" dirty="0">
                <a:latin typeface="Calibri Normaal"/>
              </a:rPr>
              <a:t>Je to přímá konsekvence ochrany „veřejného zájmu“</a:t>
            </a:r>
          </a:p>
          <a:p>
            <a:r>
              <a:rPr lang="cs-CZ" dirty="0">
                <a:latin typeface="Calibri Normaal"/>
              </a:rPr>
              <a:t>Uznávání lze chápat jako</a:t>
            </a:r>
          </a:p>
          <a:p>
            <a:pPr lvl="1"/>
            <a:r>
              <a:rPr lang="cs-CZ" dirty="0">
                <a:latin typeface="Calibri Normaal"/>
              </a:rPr>
              <a:t>Uznávání aktivit nebo titulu</a:t>
            </a:r>
          </a:p>
          <a:p>
            <a:pPr lvl="1"/>
            <a:r>
              <a:rPr lang="cs-CZ" dirty="0">
                <a:latin typeface="Calibri Normaal"/>
              </a:rPr>
              <a:t>Uznávání přesahuje rámec pojišťoven a penzijních fondů</a:t>
            </a:r>
          </a:p>
          <a:p>
            <a:r>
              <a:rPr lang="cs-CZ" dirty="0">
                <a:latin typeface="Calibri Normaal"/>
              </a:rPr>
              <a:t>Subsidiarity </a:t>
            </a:r>
            <a:r>
              <a:rPr lang="cs-CZ" dirty="0" err="1">
                <a:latin typeface="Calibri Normaal"/>
              </a:rPr>
              <a:t>principle</a:t>
            </a:r>
            <a:endParaRPr lang="cs-CZ" dirty="0">
              <a:latin typeface="Calibri Normaal"/>
            </a:endParaRPr>
          </a:p>
          <a:p>
            <a:pPr lvl="1"/>
            <a:r>
              <a:rPr lang="cs-CZ" dirty="0">
                <a:latin typeface="Calibri Normaal"/>
              </a:rPr>
              <a:t>Záleží na lokálních asociacích</a:t>
            </a:r>
          </a:p>
          <a:p>
            <a:pPr lvl="1"/>
            <a:r>
              <a:rPr lang="cs-CZ" dirty="0">
                <a:latin typeface="Calibri Normaal"/>
              </a:rPr>
              <a:t>Lokální rozdíly jsou (pravděpodobně) velké</a:t>
            </a:r>
          </a:p>
          <a:p>
            <a:r>
              <a:rPr lang="cs-CZ" dirty="0">
                <a:latin typeface="Calibri Normaal"/>
              </a:rPr>
              <a:t>AAE má povinnost</a:t>
            </a:r>
          </a:p>
          <a:p>
            <a:pPr lvl="1"/>
            <a:r>
              <a:rPr lang="cs-CZ" dirty="0">
                <a:latin typeface="Calibri Normaal"/>
              </a:rPr>
              <a:t>Informovat lokální asociace</a:t>
            </a:r>
          </a:p>
          <a:p>
            <a:pPr lvl="1"/>
            <a:r>
              <a:rPr lang="cs-CZ" dirty="0">
                <a:latin typeface="Calibri Normaal"/>
              </a:rPr>
              <a:t>Podporovat lokální asociace</a:t>
            </a:r>
          </a:p>
          <a:p>
            <a:pPr lvl="1"/>
            <a:r>
              <a:rPr lang="cs-CZ" dirty="0">
                <a:latin typeface="Calibri Normaal"/>
              </a:rPr>
              <a:t>Representovat profesi v evropských strukturách</a:t>
            </a:r>
          </a:p>
          <a:p>
            <a:pPr lvl="1"/>
            <a:r>
              <a:rPr lang="cs-CZ" dirty="0">
                <a:latin typeface="Calibri Normaal"/>
              </a:rPr>
              <a:t>Systematicky monitorovat toto téma</a:t>
            </a:r>
          </a:p>
          <a:p>
            <a:pPr lvl="1"/>
            <a:r>
              <a:rPr lang="cs-CZ" dirty="0">
                <a:latin typeface="Calibri Normaal"/>
              </a:rPr>
              <a:t>Být proaktivní v tématu uznávání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69C2135-5F84-4CDC-9F7F-F5CE3BA7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06172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81CA78-352B-4783-ABD9-16E25E6A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kroky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A673096-C46E-40CF-ACA6-524E2458E6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AAE</a:t>
            </a:r>
          </a:p>
          <a:p>
            <a:r>
              <a:rPr lang="cs-CZ" dirty="0"/>
              <a:t>Případové studie</a:t>
            </a:r>
          </a:p>
          <a:p>
            <a:r>
              <a:rPr lang="cs-CZ" dirty="0"/>
              <a:t>Zjištění stavu a zájmu lokálních asociací</a:t>
            </a:r>
          </a:p>
          <a:p>
            <a:r>
              <a:rPr lang="cs-CZ" dirty="0"/>
              <a:t>Kontaktovat EC</a:t>
            </a:r>
            <a:br>
              <a:rPr lang="cs-CZ" dirty="0"/>
            </a:br>
            <a:r>
              <a:rPr lang="cs-CZ" dirty="0"/>
              <a:t>(</a:t>
            </a:r>
            <a:r>
              <a:rPr lang="cs-CZ"/>
              <a:t>zatím </a:t>
            </a:r>
            <a:r>
              <a:rPr lang="en-US"/>
              <a:t>Karel </a:t>
            </a:r>
            <a:r>
              <a:rPr lang="en-US" dirty="0"/>
              <a:t>Van </a:t>
            </a:r>
            <a:r>
              <a:rPr lang="en-US" dirty="0" err="1"/>
              <a:t>Hulle</a:t>
            </a:r>
            <a:r>
              <a:rPr lang="cs-CZ" dirty="0"/>
              <a:t>)</a:t>
            </a:r>
          </a:p>
          <a:p>
            <a:r>
              <a:rPr lang="cs-CZ" dirty="0"/>
              <a:t>nejde o otázku zda A/N </a:t>
            </a:r>
            <a:br>
              <a:rPr lang="cs-CZ" dirty="0"/>
            </a:br>
            <a:r>
              <a:rPr lang="cs-CZ" dirty="0"/>
              <a:t>(v direktivě je zmínka), </a:t>
            </a:r>
            <a:br>
              <a:rPr lang="cs-CZ" dirty="0"/>
            </a:br>
            <a:r>
              <a:rPr lang="cs-CZ" dirty="0"/>
              <a:t>ale o to, co z toho vyplývá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8EB7C4C-9243-4D2F-9252-F5D35B3CB7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ČSpA - DISKUSE</a:t>
            </a:r>
          </a:p>
          <a:p>
            <a:r>
              <a:rPr lang="cs-CZ" dirty="0"/>
              <a:t>Proč  a zda tyto aktivity v ČR rozvíjet / nerozvíjet?</a:t>
            </a:r>
          </a:p>
          <a:p>
            <a:r>
              <a:rPr lang="cs-CZ" dirty="0"/>
              <a:t>Jaká jsou úskalí, rizika a příležitosti?</a:t>
            </a:r>
            <a:endParaRPr lang="en-GB" dirty="0"/>
          </a:p>
          <a:p>
            <a:r>
              <a:rPr lang="cs-CZ" dirty="0"/>
              <a:t>Je dostatek členů, které by to zajímalo?</a:t>
            </a:r>
          </a:p>
          <a:p>
            <a:r>
              <a:rPr lang="cs-CZ" dirty="0"/>
              <a:t>Jaké by mohly být další kroky?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E00E41E-0FD8-49F6-870B-76A8270A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12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038319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7F07EF7-4861-4C34-8BA4-2E6942637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13</a:t>
            </a:fld>
            <a:endParaRPr lang="cs-CZ" noProof="0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0CAA814E-0CBB-4673-A8A3-34C12E88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Jan Šváb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A18EB06-BFE8-4AA3-9C63-E03166B37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jsvab@koop.cz</a:t>
            </a:r>
          </a:p>
        </p:txBody>
      </p:sp>
    </p:spTree>
    <p:extLst>
      <p:ext uri="{BB962C8B-B14F-4D97-AF65-F5344CB8AC3E}">
        <p14:creationId xmlns:p14="http://schemas.microsoft.com/office/powerpoint/2010/main" val="132172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BC94D9-2578-416B-B9D6-013889D5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14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294365832"/>
      </p:ext>
    </p:extLst>
  </p:cSld>
  <p:clrMapOvr>
    <a:masterClrMapping/>
  </p:clrMapOvr>
</p:sld>
</file>

<file path=ppt/theme/theme1.xml><?xml version="1.0" encoding="utf-8"?>
<a:theme xmlns:a="http://schemas.openxmlformats.org/drawingml/2006/main" name="Actuaria-tmavá">
  <a:themeElements>
    <a:clrScheme name="CSpA">
      <a:dk1>
        <a:srgbClr val="002E34"/>
      </a:dk1>
      <a:lt1>
        <a:srgbClr val="FFFFFF"/>
      </a:lt1>
      <a:dk2>
        <a:srgbClr val="008576"/>
      </a:dk2>
      <a:lt2>
        <a:srgbClr val="00AFDB"/>
      </a:lt2>
      <a:accent1>
        <a:srgbClr val="4555A5"/>
      </a:accent1>
      <a:accent2>
        <a:srgbClr val="973F98"/>
      </a:accent2>
      <a:accent3>
        <a:srgbClr val="F2652A"/>
      </a:accent3>
      <a:accent4>
        <a:srgbClr val="FBBF13"/>
      </a:accent4>
      <a:accent5>
        <a:srgbClr val="CDDC35"/>
      </a:accent5>
      <a:accent6>
        <a:srgbClr val="51B04C"/>
      </a:accent6>
      <a:hlink>
        <a:srgbClr val="4555A5"/>
      </a:hlink>
      <a:folHlink>
        <a:srgbClr val="478E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tuaria" id="{F57FF8AD-FCF6-45CD-8710-16C843A6C711}" vid="{CA4E5CDB-231F-428D-9FAA-CFB1758BD6AB}"/>
    </a:ext>
  </a:extLst>
</a:theme>
</file>

<file path=ppt/theme/theme2.xml><?xml version="1.0" encoding="utf-8"?>
<a:theme xmlns:a="http://schemas.openxmlformats.org/drawingml/2006/main" name="Actuaria-světlá">
  <a:themeElements>
    <a:clrScheme name="Custom 3">
      <a:dk1>
        <a:srgbClr val="002E34"/>
      </a:dk1>
      <a:lt1>
        <a:sysClr val="window" lastClr="FFFFFF"/>
      </a:lt1>
      <a:dk2>
        <a:srgbClr val="00AFDB"/>
      </a:dk2>
      <a:lt2>
        <a:srgbClr val="008576"/>
      </a:lt2>
      <a:accent1>
        <a:srgbClr val="51B04C"/>
      </a:accent1>
      <a:accent2>
        <a:srgbClr val="CDDC35"/>
      </a:accent2>
      <a:accent3>
        <a:srgbClr val="FBBF13"/>
      </a:accent3>
      <a:accent4>
        <a:srgbClr val="F2652A"/>
      </a:accent4>
      <a:accent5>
        <a:srgbClr val="E82063"/>
      </a:accent5>
      <a:accent6>
        <a:srgbClr val="973F98"/>
      </a:accent6>
      <a:hlink>
        <a:srgbClr val="00BBFF"/>
      </a:hlink>
      <a:folHlink>
        <a:srgbClr val="5395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1218</Words>
  <Application>Microsoft Office PowerPoint</Application>
  <PresentationFormat>Předvádění na obrazovce (4:3)</PresentationFormat>
  <Paragraphs>150</Paragraphs>
  <Slides>14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Normaal</vt:lpstr>
      <vt:lpstr>Source Sans Pro</vt:lpstr>
      <vt:lpstr>Source Sans Pro Light</vt:lpstr>
      <vt:lpstr>Actuaria-tmavá</vt:lpstr>
      <vt:lpstr>Actuaria-světlá</vt:lpstr>
      <vt:lpstr>Legal recognition</vt:lpstr>
      <vt:lpstr>Prezentace aplikace PowerPoint</vt:lpstr>
      <vt:lpstr>Úvod</vt:lpstr>
      <vt:lpstr>Uznávání odborné kvalifikace (legislativa)</vt:lpstr>
      <vt:lpstr>Uznávání odborné kvalifikace (rešerše transpozice)</vt:lpstr>
      <vt:lpstr>Prezentace aplikace PowerPoint</vt:lpstr>
      <vt:lpstr>Uznávání a Solventnost II</vt:lpstr>
      <vt:lpstr>AAE – Legal recognition WG</vt:lpstr>
      <vt:lpstr>Argumenty pro</vt:lpstr>
      <vt:lpstr>Argumenty proti, rizika</vt:lpstr>
      <vt:lpstr>Shrnutí</vt:lpstr>
      <vt:lpstr>Další kroky</vt:lpstr>
      <vt:lpstr>Jan Šváb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recognition</dc:title>
  <dc:creator>Šváb Jan</dc:creator>
  <cp:lastModifiedBy>Šváb Jan</cp:lastModifiedBy>
  <cp:revision>118</cp:revision>
  <dcterms:created xsi:type="dcterms:W3CDTF">2020-06-17T10:01:39Z</dcterms:created>
  <dcterms:modified xsi:type="dcterms:W3CDTF">2020-06-17T13:21:09Z</dcterms:modified>
</cp:coreProperties>
</file>